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diagrams/data2.xml" ContentType="application/vnd.openxmlformats-officedocument.drawingml.diagramData+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diagrams/colors4.xml" ContentType="application/vnd.openxmlformats-officedocument.drawingml.diagramColors+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diagrams/layout6.xml" ContentType="application/vnd.openxmlformats-officedocument.drawingml.diagram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s/slide38.xml" ContentType="application/vnd.openxmlformats-officedocument.presentationml.slide+xml"/>
  <Override PartName="/ppt/slides/slide85.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s/slide87.xml" ContentType="application/vnd.openxmlformats-officedocument.presentationml.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theme/theme27.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s/slide97.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diagrams/layout4.xml" ContentType="application/vnd.openxmlformats-officedocument.drawingml.diagram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diagrams/data5.xml" ContentType="application/vnd.openxmlformats-officedocument.drawingml.diagramData+xml"/>
  <Override PartName="/ppt/diagrams/colors7.xml" ContentType="application/vnd.openxmlformats-officedocument.drawingml.diagramColors+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diagrams/quickStyle6.xml" ContentType="application/vnd.openxmlformats-officedocument.drawingml.diagramStyle+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diagrams/layout1.xml" ContentType="application/vnd.openxmlformats-officedocument.drawingml.diagramLayout+xml"/>
  <Override PartName="/ppt/slides/slide77.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diagrams/data7.xml" ContentType="application/vnd.openxmlformats-officedocument.drawingml.diagramData+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40" r:id="rId6"/>
    <p:sldMasterId id="2147483888" r:id="rId7"/>
    <p:sldMasterId id="2147483900" r:id="rId8"/>
    <p:sldMasterId id="2147483912" r:id="rId9"/>
    <p:sldMasterId id="2147483924" r:id="rId10"/>
    <p:sldMasterId id="2147483936" r:id="rId11"/>
    <p:sldMasterId id="2147483960" r:id="rId12"/>
    <p:sldMasterId id="2147483972" r:id="rId13"/>
    <p:sldMasterId id="2147483984" r:id="rId14"/>
    <p:sldMasterId id="2147483996" r:id="rId15"/>
    <p:sldMasterId id="2147484008" r:id="rId16"/>
    <p:sldMasterId id="2147484020" r:id="rId17"/>
    <p:sldMasterId id="2147484032" r:id="rId18"/>
    <p:sldMasterId id="2147484044" r:id="rId19"/>
    <p:sldMasterId id="2147484068" r:id="rId20"/>
    <p:sldMasterId id="2147484080" r:id="rId21"/>
    <p:sldMasterId id="2147484092" r:id="rId22"/>
    <p:sldMasterId id="2147484104" r:id="rId23"/>
    <p:sldMasterId id="2147484116" r:id="rId24"/>
    <p:sldMasterId id="2147484128" r:id="rId25"/>
    <p:sldMasterId id="2147484140" r:id="rId26"/>
  </p:sldMasterIdLst>
  <p:notesMasterIdLst>
    <p:notesMasterId r:id="rId132"/>
  </p:notesMasterIdLst>
  <p:sldIdLst>
    <p:sldId id="258" r:id="rId27"/>
    <p:sldId id="268" r:id="rId28"/>
    <p:sldId id="267" r:id="rId29"/>
    <p:sldId id="266" r:id="rId30"/>
    <p:sldId id="366" r:id="rId31"/>
    <p:sldId id="368" r:id="rId32"/>
    <p:sldId id="369" r:id="rId33"/>
    <p:sldId id="370" r:id="rId34"/>
    <p:sldId id="372" r:id="rId35"/>
    <p:sldId id="373" r:id="rId36"/>
    <p:sldId id="374" r:id="rId37"/>
    <p:sldId id="375" r:id="rId38"/>
    <p:sldId id="377" r:id="rId39"/>
    <p:sldId id="378" r:id="rId40"/>
    <p:sldId id="380" r:id="rId41"/>
    <p:sldId id="379" r:id="rId42"/>
    <p:sldId id="381" r:id="rId43"/>
    <p:sldId id="382" r:id="rId44"/>
    <p:sldId id="383" r:id="rId45"/>
    <p:sldId id="319" r:id="rId46"/>
    <p:sldId id="299" r:id="rId47"/>
    <p:sldId id="298" r:id="rId48"/>
    <p:sldId id="297" r:id="rId49"/>
    <p:sldId id="320" r:id="rId50"/>
    <p:sldId id="321" r:id="rId51"/>
    <p:sldId id="322" r:id="rId52"/>
    <p:sldId id="324" r:id="rId53"/>
    <p:sldId id="327" r:id="rId54"/>
    <p:sldId id="272" r:id="rId55"/>
    <p:sldId id="345" r:id="rId56"/>
    <p:sldId id="328" r:id="rId57"/>
    <p:sldId id="346" r:id="rId58"/>
    <p:sldId id="384" r:id="rId59"/>
    <p:sldId id="385" r:id="rId60"/>
    <p:sldId id="347" r:id="rId61"/>
    <p:sldId id="386" r:id="rId62"/>
    <p:sldId id="387" r:id="rId63"/>
    <p:sldId id="329" r:id="rId64"/>
    <p:sldId id="304" r:id="rId65"/>
    <p:sldId id="348" r:id="rId66"/>
    <p:sldId id="280" r:id="rId67"/>
    <p:sldId id="388" r:id="rId68"/>
    <p:sldId id="390" r:id="rId69"/>
    <p:sldId id="391" r:id="rId70"/>
    <p:sldId id="392" r:id="rId71"/>
    <p:sldId id="394" r:id="rId72"/>
    <p:sldId id="395" r:id="rId73"/>
    <p:sldId id="396" r:id="rId74"/>
    <p:sldId id="397" r:id="rId75"/>
    <p:sldId id="398" r:id="rId76"/>
    <p:sldId id="399" r:id="rId77"/>
    <p:sldId id="326" r:id="rId78"/>
    <p:sldId id="274" r:id="rId79"/>
    <p:sldId id="352" r:id="rId80"/>
    <p:sldId id="353" r:id="rId81"/>
    <p:sldId id="330" r:id="rId82"/>
    <p:sldId id="349" r:id="rId83"/>
    <p:sldId id="332" r:id="rId84"/>
    <p:sldId id="350" r:id="rId85"/>
    <p:sldId id="333" r:id="rId86"/>
    <p:sldId id="334" r:id="rId87"/>
    <p:sldId id="335" r:id="rId88"/>
    <p:sldId id="354" r:id="rId89"/>
    <p:sldId id="357" r:id="rId90"/>
    <p:sldId id="358" r:id="rId91"/>
    <p:sldId id="356" r:id="rId92"/>
    <p:sldId id="355" r:id="rId93"/>
    <p:sldId id="359" r:id="rId94"/>
    <p:sldId id="331" r:id="rId95"/>
    <p:sldId id="360" r:id="rId96"/>
    <p:sldId id="306" r:id="rId97"/>
    <p:sldId id="400" r:id="rId98"/>
    <p:sldId id="361" r:id="rId99"/>
    <p:sldId id="402" r:id="rId100"/>
    <p:sldId id="362" r:id="rId101"/>
    <p:sldId id="363" r:id="rId102"/>
    <p:sldId id="403" r:id="rId103"/>
    <p:sldId id="364" r:id="rId104"/>
    <p:sldId id="365" r:id="rId105"/>
    <p:sldId id="307" r:id="rId106"/>
    <p:sldId id="308" r:id="rId107"/>
    <p:sldId id="337" r:id="rId108"/>
    <p:sldId id="338" r:id="rId109"/>
    <p:sldId id="309" r:id="rId110"/>
    <p:sldId id="404" r:id="rId111"/>
    <p:sldId id="405" r:id="rId112"/>
    <p:sldId id="406" r:id="rId113"/>
    <p:sldId id="407" r:id="rId114"/>
    <p:sldId id="408" r:id="rId115"/>
    <p:sldId id="410" r:id="rId116"/>
    <p:sldId id="411" r:id="rId117"/>
    <p:sldId id="412" r:id="rId118"/>
    <p:sldId id="413" r:id="rId119"/>
    <p:sldId id="414" r:id="rId120"/>
    <p:sldId id="415" r:id="rId121"/>
    <p:sldId id="416" r:id="rId122"/>
    <p:sldId id="417" r:id="rId123"/>
    <p:sldId id="418" r:id="rId124"/>
    <p:sldId id="277" r:id="rId125"/>
    <p:sldId id="344" r:id="rId126"/>
    <p:sldId id="343" r:id="rId127"/>
    <p:sldId id="342" r:id="rId128"/>
    <p:sldId id="351" r:id="rId129"/>
    <p:sldId id="341" r:id="rId130"/>
    <p:sldId id="340" r:id="rId13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49" autoAdjust="0"/>
  </p:normalViewPr>
  <p:slideViewPr>
    <p:cSldViewPr snapToGrid="0">
      <p:cViewPr varScale="1">
        <p:scale>
          <a:sx n="89" d="100"/>
          <a:sy n="89" d="100"/>
        </p:scale>
        <p:origin x="-840" y="-96"/>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33"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28" Type="http://schemas.openxmlformats.org/officeDocument/2006/relationships/slide" Target="slides/slide102.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13" Type="http://schemas.openxmlformats.org/officeDocument/2006/relationships/slide" Target="slides/slide87.xml"/><Relationship Id="rId118" Type="http://schemas.openxmlformats.org/officeDocument/2006/relationships/slide" Target="slides/slide92.xml"/><Relationship Id="rId126" Type="http://schemas.openxmlformats.org/officeDocument/2006/relationships/slide" Target="slides/slide100.xml"/><Relationship Id="rId13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slide" Target="slides/slide77.xml"/><Relationship Id="rId108" Type="http://schemas.openxmlformats.org/officeDocument/2006/relationships/slide" Target="slides/slide82.xml"/><Relationship Id="rId116" Type="http://schemas.openxmlformats.org/officeDocument/2006/relationships/slide" Target="slides/slide90.xml"/><Relationship Id="rId124" Type="http://schemas.openxmlformats.org/officeDocument/2006/relationships/slide" Target="slides/slide98.xml"/><Relationship Id="rId129" Type="http://schemas.openxmlformats.org/officeDocument/2006/relationships/slide" Target="slides/slide103.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11" Type="http://schemas.openxmlformats.org/officeDocument/2006/relationships/slide" Target="slides/slide85.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14" Type="http://schemas.openxmlformats.org/officeDocument/2006/relationships/slide" Target="slides/slide88.xml"/><Relationship Id="rId119" Type="http://schemas.openxmlformats.org/officeDocument/2006/relationships/slide" Target="slides/slide93.xml"/><Relationship Id="rId127" Type="http://schemas.openxmlformats.org/officeDocument/2006/relationships/slide" Target="slides/slide10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130" Type="http://schemas.openxmlformats.org/officeDocument/2006/relationships/slide" Target="slides/slide104.xml"/><Relationship Id="rId13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slide" Target="slides/slide94.xml"/><Relationship Id="rId125" Type="http://schemas.openxmlformats.org/officeDocument/2006/relationships/slide" Target="slides/slide99.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131" Type="http://schemas.openxmlformats.org/officeDocument/2006/relationships/slide" Target="slides/slide105.xml"/><Relationship Id="rId136" Type="http://schemas.openxmlformats.org/officeDocument/2006/relationships/tableStyles" Target="tableStyles.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s>
</file>

<file path=ppt/_rels/viewProps.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slide" Target="slides/slide15.xml"/><Relationship Id="rId1" Type="http://schemas.openxmlformats.org/officeDocument/2006/relationships/slide" Target="slides/slide14.xml"/><Relationship Id="rId4"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96D86-CE0B-4386-9EC1-D8A59F0ADC1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CN" altLang="en-US"/>
        </a:p>
      </dgm:t>
    </dgm:pt>
    <dgm:pt modelId="{77E54E8F-3D2A-4C81-A52D-08B34468565D}">
      <dgm:prSet phldrT="[文本]" custT="1"/>
      <dgm:spPr/>
      <dgm:t>
        <a:bodyPr/>
        <a:lstStyle/>
        <a:p>
          <a:pPr algn="ctr"/>
          <a:r>
            <a:rPr lang="zh-CN" altLang="en-US" sz="3600" b="1" dirty="0" smtClean="0">
              <a:latin typeface="黑体" pitchFamily="49" charset="-122"/>
              <a:ea typeface="黑体" pitchFamily="49" charset="-122"/>
            </a:rPr>
            <a:t>一、政策评估的含义</a:t>
          </a:r>
          <a:endParaRPr lang="zh-CN" altLang="en-US" sz="3600" b="1" dirty="0">
            <a:latin typeface="黑体" pitchFamily="49" charset="-122"/>
            <a:ea typeface="黑体" pitchFamily="49" charset="-122"/>
          </a:endParaRPr>
        </a:p>
      </dgm:t>
    </dgm:pt>
    <dgm:pt modelId="{B1F840FD-A5B3-4B5B-8F60-2BA1EC7998F5}" type="parTrans" cxnId="{002FEA86-7B74-4B76-B048-B7D3B7DF8763}">
      <dgm:prSet/>
      <dgm:spPr/>
      <dgm:t>
        <a:bodyPr/>
        <a:lstStyle/>
        <a:p>
          <a:endParaRPr lang="zh-CN" altLang="en-US"/>
        </a:p>
      </dgm:t>
    </dgm:pt>
    <dgm:pt modelId="{4FB2CF1D-D291-41BF-B652-59904E79DADF}" type="sibTrans" cxnId="{002FEA86-7B74-4B76-B048-B7D3B7DF8763}">
      <dgm:prSet/>
      <dgm:spPr/>
      <dgm:t>
        <a:bodyPr/>
        <a:lstStyle/>
        <a:p>
          <a:endParaRPr lang="zh-CN" altLang="en-US"/>
        </a:p>
      </dgm:t>
    </dgm:pt>
    <dgm:pt modelId="{797E03BA-F563-4D26-9C3A-44E193F895CD}">
      <dgm:prSet phldrT="[文本]" custT="1"/>
      <dgm:spPr/>
      <dgm:t>
        <a:bodyPr/>
        <a:lstStyle/>
        <a:p>
          <a:pPr algn="ctr"/>
          <a:r>
            <a:rPr lang="zh-CN" altLang="en-US" sz="3600" b="1" dirty="0" smtClean="0">
              <a:latin typeface="黑体" pitchFamily="49" charset="-122"/>
              <a:ea typeface="黑体" pitchFamily="49" charset="-122"/>
            </a:rPr>
            <a:t>二、政策评估的基本内容</a:t>
          </a:r>
          <a:endParaRPr lang="zh-CN" altLang="en-US" sz="3600" b="1" dirty="0">
            <a:latin typeface="黑体" pitchFamily="49" charset="-122"/>
            <a:ea typeface="黑体" pitchFamily="49" charset="-122"/>
          </a:endParaRPr>
        </a:p>
      </dgm:t>
    </dgm:pt>
    <dgm:pt modelId="{4F6D09C3-C1EA-4749-B7A1-8F2C907407B2}" type="parTrans" cxnId="{4E3F6827-30DC-43D6-A290-462B41BF42E8}">
      <dgm:prSet/>
      <dgm:spPr/>
      <dgm:t>
        <a:bodyPr/>
        <a:lstStyle/>
        <a:p>
          <a:endParaRPr lang="zh-CN" altLang="en-US"/>
        </a:p>
      </dgm:t>
    </dgm:pt>
    <dgm:pt modelId="{F21B9D9C-8D70-444E-8B5E-62C1E869A803}" type="sibTrans" cxnId="{4E3F6827-30DC-43D6-A290-462B41BF42E8}">
      <dgm:prSet/>
      <dgm:spPr/>
      <dgm:t>
        <a:bodyPr/>
        <a:lstStyle/>
        <a:p>
          <a:endParaRPr lang="zh-CN" altLang="en-US"/>
        </a:p>
      </dgm:t>
    </dgm:pt>
    <dgm:pt modelId="{4A14B392-1DD3-4DB6-B0C5-9D59981F5059}">
      <dgm:prSet phldrT="[文本]" custT="1"/>
      <dgm:spPr/>
      <dgm:t>
        <a:bodyPr/>
        <a:lstStyle/>
        <a:p>
          <a:pPr algn="ctr"/>
          <a:r>
            <a:rPr lang="zh-CN" altLang="en-US" sz="3600" b="1" dirty="0" smtClean="0">
              <a:latin typeface="黑体" pitchFamily="49" charset="-122"/>
              <a:ea typeface="黑体" pitchFamily="49" charset="-122"/>
            </a:rPr>
            <a:t>三、政策评估的功能</a:t>
          </a:r>
          <a:endParaRPr lang="zh-CN" altLang="en-US" sz="3600" b="1" dirty="0">
            <a:latin typeface="黑体" pitchFamily="49" charset="-122"/>
            <a:ea typeface="黑体" pitchFamily="49" charset="-122"/>
          </a:endParaRPr>
        </a:p>
      </dgm:t>
    </dgm:pt>
    <dgm:pt modelId="{FA354B28-1F9A-4363-8B60-59B4214FB736}" type="parTrans" cxnId="{0A075AD8-A4DA-48E1-A29A-2AA093464584}">
      <dgm:prSet/>
      <dgm:spPr/>
      <dgm:t>
        <a:bodyPr/>
        <a:lstStyle/>
        <a:p>
          <a:endParaRPr lang="zh-CN" altLang="en-US"/>
        </a:p>
      </dgm:t>
    </dgm:pt>
    <dgm:pt modelId="{0B5A7723-E63D-4332-A040-3D8D45661BE5}" type="sibTrans" cxnId="{0A075AD8-A4DA-48E1-A29A-2AA093464584}">
      <dgm:prSet/>
      <dgm:spPr/>
      <dgm:t>
        <a:bodyPr/>
        <a:lstStyle/>
        <a:p>
          <a:endParaRPr lang="zh-CN" altLang="en-US"/>
        </a:p>
      </dgm:t>
    </dgm:pt>
    <dgm:pt modelId="{0815C126-78D6-4931-A3C0-BB9FDF752134}" type="pres">
      <dgm:prSet presAssocID="{B0D96D86-CE0B-4386-9EC1-D8A59F0ADC11}" presName="linear" presStyleCnt="0">
        <dgm:presLayoutVars>
          <dgm:animLvl val="lvl"/>
          <dgm:resizeHandles val="exact"/>
        </dgm:presLayoutVars>
      </dgm:prSet>
      <dgm:spPr/>
      <dgm:t>
        <a:bodyPr/>
        <a:lstStyle/>
        <a:p>
          <a:endParaRPr lang="zh-CN" altLang="en-US"/>
        </a:p>
      </dgm:t>
    </dgm:pt>
    <dgm:pt modelId="{6CED393F-F997-458A-91DD-05364E5E3DF2}" type="pres">
      <dgm:prSet presAssocID="{77E54E8F-3D2A-4C81-A52D-08B34468565D}" presName="parentText" presStyleLbl="node1" presStyleIdx="0" presStyleCnt="3">
        <dgm:presLayoutVars>
          <dgm:chMax val="0"/>
          <dgm:bulletEnabled val="1"/>
        </dgm:presLayoutVars>
      </dgm:prSet>
      <dgm:spPr/>
      <dgm:t>
        <a:bodyPr/>
        <a:lstStyle/>
        <a:p>
          <a:endParaRPr lang="zh-CN" altLang="en-US"/>
        </a:p>
      </dgm:t>
    </dgm:pt>
    <dgm:pt modelId="{EAD2DE16-62B3-44B1-B4AE-5F1C2896C8FC}" type="pres">
      <dgm:prSet presAssocID="{4FB2CF1D-D291-41BF-B652-59904E79DADF}" presName="spacer" presStyleCnt="0"/>
      <dgm:spPr/>
    </dgm:pt>
    <dgm:pt modelId="{3D8ABD9E-0924-47BA-B386-780827E829E0}" type="pres">
      <dgm:prSet presAssocID="{797E03BA-F563-4D26-9C3A-44E193F895CD}" presName="parentText" presStyleLbl="node1" presStyleIdx="1" presStyleCnt="3">
        <dgm:presLayoutVars>
          <dgm:chMax val="0"/>
          <dgm:bulletEnabled val="1"/>
        </dgm:presLayoutVars>
      </dgm:prSet>
      <dgm:spPr/>
      <dgm:t>
        <a:bodyPr/>
        <a:lstStyle/>
        <a:p>
          <a:endParaRPr lang="zh-CN" altLang="en-US"/>
        </a:p>
      </dgm:t>
    </dgm:pt>
    <dgm:pt modelId="{C9561B69-87C5-48E0-B4EC-B12F5C2DD57B}" type="pres">
      <dgm:prSet presAssocID="{F21B9D9C-8D70-444E-8B5E-62C1E869A803}" presName="spacer" presStyleCnt="0"/>
      <dgm:spPr/>
    </dgm:pt>
    <dgm:pt modelId="{347A1CDE-8F7B-4AAC-A636-1294F31970C7}" type="pres">
      <dgm:prSet presAssocID="{4A14B392-1DD3-4DB6-B0C5-9D59981F5059}" presName="parentText" presStyleLbl="node1" presStyleIdx="2" presStyleCnt="3">
        <dgm:presLayoutVars>
          <dgm:chMax val="0"/>
          <dgm:bulletEnabled val="1"/>
        </dgm:presLayoutVars>
      </dgm:prSet>
      <dgm:spPr/>
      <dgm:t>
        <a:bodyPr/>
        <a:lstStyle/>
        <a:p>
          <a:endParaRPr lang="zh-CN" altLang="en-US"/>
        </a:p>
      </dgm:t>
    </dgm:pt>
  </dgm:ptLst>
  <dgm:cxnLst>
    <dgm:cxn modelId="{CB4A2702-A7D4-4B0F-96A9-1AB7805A5DCC}" type="presOf" srcId="{797E03BA-F563-4D26-9C3A-44E193F895CD}" destId="{3D8ABD9E-0924-47BA-B386-780827E829E0}" srcOrd="0" destOrd="0" presId="urn:microsoft.com/office/officeart/2005/8/layout/vList2"/>
    <dgm:cxn modelId="{4E3F6827-30DC-43D6-A290-462B41BF42E8}" srcId="{B0D96D86-CE0B-4386-9EC1-D8A59F0ADC11}" destId="{797E03BA-F563-4D26-9C3A-44E193F895CD}" srcOrd="1" destOrd="0" parTransId="{4F6D09C3-C1EA-4749-B7A1-8F2C907407B2}" sibTransId="{F21B9D9C-8D70-444E-8B5E-62C1E869A803}"/>
    <dgm:cxn modelId="{0A075AD8-A4DA-48E1-A29A-2AA093464584}" srcId="{B0D96D86-CE0B-4386-9EC1-D8A59F0ADC11}" destId="{4A14B392-1DD3-4DB6-B0C5-9D59981F5059}" srcOrd="2" destOrd="0" parTransId="{FA354B28-1F9A-4363-8B60-59B4214FB736}" sibTransId="{0B5A7723-E63D-4332-A040-3D8D45661BE5}"/>
    <dgm:cxn modelId="{244F003A-0687-4E16-A86F-BA0E6CEEC130}" type="presOf" srcId="{77E54E8F-3D2A-4C81-A52D-08B34468565D}" destId="{6CED393F-F997-458A-91DD-05364E5E3DF2}" srcOrd="0" destOrd="0" presId="urn:microsoft.com/office/officeart/2005/8/layout/vList2"/>
    <dgm:cxn modelId="{002FEA86-7B74-4B76-B048-B7D3B7DF8763}" srcId="{B0D96D86-CE0B-4386-9EC1-D8A59F0ADC11}" destId="{77E54E8F-3D2A-4C81-A52D-08B34468565D}" srcOrd="0" destOrd="0" parTransId="{B1F840FD-A5B3-4B5B-8F60-2BA1EC7998F5}" sibTransId="{4FB2CF1D-D291-41BF-B652-59904E79DADF}"/>
    <dgm:cxn modelId="{B02B8519-938D-45B9-BC69-96BBA1CFD656}" type="presOf" srcId="{B0D96D86-CE0B-4386-9EC1-D8A59F0ADC11}" destId="{0815C126-78D6-4931-A3C0-BB9FDF752134}" srcOrd="0" destOrd="0" presId="urn:microsoft.com/office/officeart/2005/8/layout/vList2"/>
    <dgm:cxn modelId="{EDED7C11-42F7-4D20-99B2-58FFE8FFA290}" type="presOf" srcId="{4A14B392-1DD3-4DB6-B0C5-9D59981F5059}" destId="{347A1CDE-8F7B-4AAC-A636-1294F31970C7}" srcOrd="0" destOrd="0" presId="urn:microsoft.com/office/officeart/2005/8/layout/vList2"/>
    <dgm:cxn modelId="{2F2FBFC1-22E6-484B-A237-36D26DAC1485}" type="presParOf" srcId="{0815C126-78D6-4931-A3C0-BB9FDF752134}" destId="{6CED393F-F997-458A-91DD-05364E5E3DF2}" srcOrd="0" destOrd="0" presId="urn:microsoft.com/office/officeart/2005/8/layout/vList2"/>
    <dgm:cxn modelId="{9CB20643-F678-4C82-86C7-A39C04AB9658}" type="presParOf" srcId="{0815C126-78D6-4931-A3C0-BB9FDF752134}" destId="{EAD2DE16-62B3-44B1-B4AE-5F1C2896C8FC}" srcOrd="1" destOrd="0" presId="urn:microsoft.com/office/officeart/2005/8/layout/vList2"/>
    <dgm:cxn modelId="{D8C7A6F4-F38B-400C-85B8-3A44D07C5DA6}" type="presParOf" srcId="{0815C126-78D6-4931-A3C0-BB9FDF752134}" destId="{3D8ABD9E-0924-47BA-B386-780827E829E0}" srcOrd="2" destOrd="0" presId="urn:microsoft.com/office/officeart/2005/8/layout/vList2"/>
    <dgm:cxn modelId="{C411A942-CB74-4814-A1E1-2130F115A6AC}" type="presParOf" srcId="{0815C126-78D6-4931-A3C0-BB9FDF752134}" destId="{C9561B69-87C5-48E0-B4EC-B12F5C2DD57B}" srcOrd="3" destOrd="0" presId="urn:microsoft.com/office/officeart/2005/8/layout/vList2"/>
    <dgm:cxn modelId="{5D512A2A-D475-4A51-B78B-8FE6805B8C39}" type="presParOf" srcId="{0815C126-78D6-4931-A3C0-BB9FDF752134}" destId="{347A1CDE-8F7B-4AAC-A636-1294F31970C7}"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F105A-E245-489A-9F75-A5CE290F7C9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3C2A0E12-B707-47D2-8B82-0A4F2535DB88}">
      <dgm:prSet custT="1"/>
      <dgm:spPr/>
      <dgm:t>
        <a:bodyPr/>
        <a:lstStyle/>
        <a:p>
          <a:pPr rtl="0"/>
          <a:r>
            <a:rPr lang="zh-CN" altLang="en-US" sz="3200" b="1" dirty="0" smtClean="0">
              <a:latin typeface="黑体" pitchFamily="49" charset="-122"/>
              <a:ea typeface="黑体" pitchFamily="49" charset="-122"/>
            </a:rPr>
            <a:t>政策评估是检验政策效果的基本途径</a:t>
          </a:r>
          <a:endParaRPr lang="zh-CN" altLang="en-US" sz="3200" dirty="0">
            <a:latin typeface="黑体" pitchFamily="49" charset="-122"/>
            <a:ea typeface="黑体" pitchFamily="49" charset="-122"/>
          </a:endParaRPr>
        </a:p>
      </dgm:t>
    </dgm:pt>
    <dgm:pt modelId="{B46DEF00-D708-4510-AE5E-2BBA18FA4429}" type="parTrans" cxnId="{0946BE68-C481-4D1A-B8B2-ECE9B661CA2C}">
      <dgm:prSet/>
      <dgm:spPr/>
      <dgm:t>
        <a:bodyPr/>
        <a:lstStyle/>
        <a:p>
          <a:endParaRPr lang="zh-CN" altLang="en-US"/>
        </a:p>
      </dgm:t>
    </dgm:pt>
    <dgm:pt modelId="{266B6D60-8139-4231-82A2-0EF049B89657}" type="sibTrans" cxnId="{0946BE68-C481-4D1A-B8B2-ECE9B661CA2C}">
      <dgm:prSet/>
      <dgm:spPr/>
      <dgm:t>
        <a:bodyPr/>
        <a:lstStyle/>
        <a:p>
          <a:endParaRPr lang="zh-CN" altLang="en-US"/>
        </a:p>
      </dgm:t>
    </dgm:pt>
    <dgm:pt modelId="{F98E77B7-E8E5-4F33-B8D6-4946B46D725C}">
      <dgm:prSet custT="1"/>
      <dgm:spPr/>
      <dgm:t>
        <a:bodyPr/>
        <a:lstStyle/>
        <a:p>
          <a:pPr rtl="0"/>
          <a:r>
            <a:rPr lang="zh-CN" altLang="en-US" sz="3200" b="1" dirty="0" smtClean="0">
              <a:latin typeface="黑体" pitchFamily="49" charset="-122"/>
              <a:ea typeface="黑体" pitchFamily="49" charset="-122"/>
            </a:rPr>
            <a:t>政策评估是决定政策未来走向的重要依据</a:t>
          </a:r>
          <a:endParaRPr lang="zh-CN" altLang="en-US" sz="3200" dirty="0">
            <a:latin typeface="黑体" pitchFamily="49" charset="-122"/>
            <a:ea typeface="黑体" pitchFamily="49" charset="-122"/>
          </a:endParaRPr>
        </a:p>
      </dgm:t>
    </dgm:pt>
    <dgm:pt modelId="{0BAB3097-0021-46D8-9516-08F6B44ABFF2}" type="parTrans" cxnId="{5D6963B2-D346-4EC1-A841-2CB752606055}">
      <dgm:prSet/>
      <dgm:spPr/>
      <dgm:t>
        <a:bodyPr/>
        <a:lstStyle/>
        <a:p>
          <a:endParaRPr lang="zh-CN" altLang="en-US"/>
        </a:p>
      </dgm:t>
    </dgm:pt>
    <dgm:pt modelId="{DABB1451-AD00-4ABE-9822-3B8204460592}" type="sibTrans" cxnId="{5D6963B2-D346-4EC1-A841-2CB752606055}">
      <dgm:prSet/>
      <dgm:spPr/>
      <dgm:t>
        <a:bodyPr/>
        <a:lstStyle/>
        <a:p>
          <a:endParaRPr lang="zh-CN" altLang="en-US"/>
        </a:p>
      </dgm:t>
    </dgm:pt>
    <dgm:pt modelId="{04C718B1-EB23-40DC-9182-E6B66E31A6DA}">
      <dgm:prSet custT="1"/>
      <dgm:spPr/>
      <dgm:t>
        <a:bodyPr/>
        <a:lstStyle/>
        <a:p>
          <a:pPr rtl="0"/>
          <a:r>
            <a:rPr lang="zh-CN" altLang="en-US" sz="3200" b="1" dirty="0" smtClean="0">
              <a:latin typeface="黑体" pitchFamily="49" charset="-122"/>
              <a:ea typeface="黑体" pitchFamily="49" charset="-122"/>
            </a:rPr>
            <a:t>政策评估是合理配置政策资源的基础工作</a:t>
          </a:r>
          <a:endParaRPr lang="zh-CN" altLang="en-US" sz="3200" dirty="0">
            <a:latin typeface="黑体" pitchFamily="49" charset="-122"/>
            <a:ea typeface="黑体" pitchFamily="49" charset="-122"/>
          </a:endParaRPr>
        </a:p>
      </dgm:t>
    </dgm:pt>
    <dgm:pt modelId="{6D9CE1B8-2A97-4C8E-B854-0AC21F15A3D8}" type="parTrans" cxnId="{A2FBAE32-1CF5-4851-902D-498E1344165B}">
      <dgm:prSet/>
      <dgm:spPr/>
      <dgm:t>
        <a:bodyPr/>
        <a:lstStyle/>
        <a:p>
          <a:endParaRPr lang="zh-CN" altLang="en-US"/>
        </a:p>
      </dgm:t>
    </dgm:pt>
    <dgm:pt modelId="{BA4F422E-0B0E-470A-9ED9-E87D9750440D}" type="sibTrans" cxnId="{A2FBAE32-1CF5-4851-902D-498E1344165B}">
      <dgm:prSet/>
      <dgm:spPr/>
      <dgm:t>
        <a:bodyPr/>
        <a:lstStyle/>
        <a:p>
          <a:endParaRPr lang="zh-CN" altLang="en-US"/>
        </a:p>
      </dgm:t>
    </dgm:pt>
    <dgm:pt modelId="{2EF52B07-D9B7-4E58-9CF7-DA54E4BBB42A}">
      <dgm:prSet custT="1"/>
      <dgm:spPr/>
      <dgm:t>
        <a:bodyPr/>
        <a:lstStyle/>
        <a:p>
          <a:pPr rtl="0"/>
          <a:r>
            <a:rPr lang="zh-CN" altLang="en-US" sz="3200" b="1" dirty="0" smtClean="0">
              <a:latin typeface="黑体" pitchFamily="49" charset="-122"/>
              <a:ea typeface="黑体" pitchFamily="49" charset="-122"/>
            </a:rPr>
            <a:t>政策评估有利于促进政策的科学化进程</a:t>
          </a:r>
          <a:endParaRPr lang="zh-CN" altLang="en-US" sz="3200" dirty="0">
            <a:latin typeface="黑体" pitchFamily="49" charset="-122"/>
            <a:ea typeface="黑体" pitchFamily="49" charset="-122"/>
          </a:endParaRPr>
        </a:p>
      </dgm:t>
    </dgm:pt>
    <dgm:pt modelId="{4DF73B6C-14BD-4893-A135-10E94A76296F}" type="parTrans" cxnId="{6AFF894C-BA80-43BA-BED8-729519DE537E}">
      <dgm:prSet/>
      <dgm:spPr/>
      <dgm:t>
        <a:bodyPr/>
        <a:lstStyle/>
        <a:p>
          <a:endParaRPr lang="zh-CN" altLang="en-US"/>
        </a:p>
      </dgm:t>
    </dgm:pt>
    <dgm:pt modelId="{DF263E85-E217-41B5-B7C6-4901957BBFD7}" type="sibTrans" cxnId="{6AFF894C-BA80-43BA-BED8-729519DE537E}">
      <dgm:prSet/>
      <dgm:spPr/>
      <dgm:t>
        <a:bodyPr/>
        <a:lstStyle/>
        <a:p>
          <a:endParaRPr lang="zh-CN" altLang="en-US"/>
        </a:p>
      </dgm:t>
    </dgm:pt>
    <dgm:pt modelId="{82034F29-6B53-4CB6-8FF9-101E3CAC3D40}">
      <dgm:prSet custT="1"/>
      <dgm:spPr/>
      <dgm:t>
        <a:bodyPr/>
        <a:lstStyle/>
        <a:p>
          <a:pPr rtl="0"/>
          <a:r>
            <a:rPr lang="zh-CN" altLang="en-US" sz="3200" b="1" dirty="0" smtClean="0">
              <a:latin typeface="黑体" pitchFamily="49" charset="-122"/>
              <a:ea typeface="黑体" pitchFamily="49" charset="-122"/>
            </a:rPr>
            <a:t>政策评估是缓解社会矛盾有效途径</a:t>
          </a:r>
          <a:endParaRPr lang="zh-CN" altLang="en-US" sz="3200" dirty="0">
            <a:latin typeface="黑体" pitchFamily="49" charset="-122"/>
            <a:ea typeface="黑体" pitchFamily="49" charset="-122"/>
          </a:endParaRPr>
        </a:p>
      </dgm:t>
    </dgm:pt>
    <dgm:pt modelId="{790363E9-9D23-4B46-87FD-24BFB2E0E2BD}" type="parTrans" cxnId="{5855EADC-122D-4645-8C79-51A12637D687}">
      <dgm:prSet/>
      <dgm:spPr/>
      <dgm:t>
        <a:bodyPr/>
        <a:lstStyle/>
        <a:p>
          <a:endParaRPr lang="zh-CN" altLang="en-US"/>
        </a:p>
      </dgm:t>
    </dgm:pt>
    <dgm:pt modelId="{5234EDBB-4E92-4567-8491-D40B2A0D2F87}" type="sibTrans" cxnId="{5855EADC-122D-4645-8C79-51A12637D687}">
      <dgm:prSet/>
      <dgm:spPr/>
      <dgm:t>
        <a:bodyPr/>
        <a:lstStyle/>
        <a:p>
          <a:endParaRPr lang="zh-CN" altLang="en-US"/>
        </a:p>
      </dgm:t>
    </dgm:pt>
    <dgm:pt modelId="{2864D80B-2574-41CB-8A42-23E90BF79F70}" type="pres">
      <dgm:prSet presAssocID="{883F105A-E245-489A-9F75-A5CE290F7C95}" presName="linear" presStyleCnt="0">
        <dgm:presLayoutVars>
          <dgm:animLvl val="lvl"/>
          <dgm:resizeHandles val="exact"/>
        </dgm:presLayoutVars>
      </dgm:prSet>
      <dgm:spPr/>
      <dgm:t>
        <a:bodyPr/>
        <a:lstStyle/>
        <a:p>
          <a:endParaRPr lang="zh-CN" altLang="en-US"/>
        </a:p>
      </dgm:t>
    </dgm:pt>
    <dgm:pt modelId="{3B7C781D-CBFD-46BD-A056-94B81EBB6B21}" type="pres">
      <dgm:prSet presAssocID="{3C2A0E12-B707-47D2-8B82-0A4F2535DB88}" presName="parentText" presStyleLbl="node1" presStyleIdx="0" presStyleCnt="5" custLinFactNeighborX="-562" custLinFactNeighborY="14942">
        <dgm:presLayoutVars>
          <dgm:chMax val="0"/>
          <dgm:bulletEnabled val="1"/>
        </dgm:presLayoutVars>
      </dgm:prSet>
      <dgm:spPr/>
      <dgm:t>
        <a:bodyPr/>
        <a:lstStyle/>
        <a:p>
          <a:endParaRPr lang="zh-CN" altLang="en-US"/>
        </a:p>
      </dgm:t>
    </dgm:pt>
    <dgm:pt modelId="{E23C431E-04AD-400D-A309-532FACB2A549}" type="pres">
      <dgm:prSet presAssocID="{266B6D60-8139-4231-82A2-0EF049B89657}" presName="spacer" presStyleCnt="0"/>
      <dgm:spPr/>
    </dgm:pt>
    <dgm:pt modelId="{F6BC35F4-0BD8-4250-9E76-7B569A5CC7DA}" type="pres">
      <dgm:prSet presAssocID="{F98E77B7-E8E5-4F33-B8D6-4946B46D725C}" presName="parentText" presStyleLbl="node1" presStyleIdx="1" presStyleCnt="5">
        <dgm:presLayoutVars>
          <dgm:chMax val="0"/>
          <dgm:bulletEnabled val="1"/>
        </dgm:presLayoutVars>
      </dgm:prSet>
      <dgm:spPr/>
      <dgm:t>
        <a:bodyPr/>
        <a:lstStyle/>
        <a:p>
          <a:endParaRPr lang="zh-CN" altLang="en-US"/>
        </a:p>
      </dgm:t>
    </dgm:pt>
    <dgm:pt modelId="{DE6E32F1-D024-4874-8A82-3461E930140B}" type="pres">
      <dgm:prSet presAssocID="{DABB1451-AD00-4ABE-9822-3B8204460592}" presName="spacer" presStyleCnt="0"/>
      <dgm:spPr/>
    </dgm:pt>
    <dgm:pt modelId="{ECE4EB97-94D4-47C1-B810-C2E267A76EE5}" type="pres">
      <dgm:prSet presAssocID="{04C718B1-EB23-40DC-9182-E6B66E31A6DA}" presName="parentText" presStyleLbl="node1" presStyleIdx="2" presStyleCnt="5">
        <dgm:presLayoutVars>
          <dgm:chMax val="0"/>
          <dgm:bulletEnabled val="1"/>
        </dgm:presLayoutVars>
      </dgm:prSet>
      <dgm:spPr/>
      <dgm:t>
        <a:bodyPr/>
        <a:lstStyle/>
        <a:p>
          <a:endParaRPr lang="zh-CN" altLang="en-US"/>
        </a:p>
      </dgm:t>
    </dgm:pt>
    <dgm:pt modelId="{52984933-A557-48DF-9891-E3BE80EC0021}" type="pres">
      <dgm:prSet presAssocID="{BA4F422E-0B0E-470A-9ED9-E87D9750440D}" presName="spacer" presStyleCnt="0"/>
      <dgm:spPr/>
    </dgm:pt>
    <dgm:pt modelId="{0AC4C322-DECA-44D0-B410-D714F93DB8BA}" type="pres">
      <dgm:prSet presAssocID="{2EF52B07-D9B7-4E58-9CF7-DA54E4BBB42A}" presName="parentText" presStyleLbl="node1" presStyleIdx="3" presStyleCnt="5">
        <dgm:presLayoutVars>
          <dgm:chMax val="0"/>
          <dgm:bulletEnabled val="1"/>
        </dgm:presLayoutVars>
      </dgm:prSet>
      <dgm:spPr/>
      <dgm:t>
        <a:bodyPr/>
        <a:lstStyle/>
        <a:p>
          <a:endParaRPr lang="zh-CN" altLang="en-US"/>
        </a:p>
      </dgm:t>
    </dgm:pt>
    <dgm:pt modelId="{4599D05F-7D50-4016-BAB4-B87923975418}" type="pres">
      <dgm:prSet presAssocID="{DF263E85-E217-41B5-B7C6-4901957BBFD7}" presName="spacer" presStyleCnt="0"/>
      <dgm:spPr/>
    </dgm:pt>
    <dgm:pt modelId="{2F798A53-0CD8-4B62-B308-36159DFAEF90}" type="pres">
      <dgm:prSet presAssocID="{82034F29-6B53-4CB6-8FF9-101E3CAC3D40}" presName="parentText" presStyleLbl="node1" presStyleIdx="4" presStyleCnt="5">
        <dgm:presLayoutVars>
          <dgm:chMax val="0"/>
          <dgm:bulletEnabled val="1"/>
        </dgm:presLayoutVars>
      </dgm:prSet>
      <dgm:spPr/>
      <dgm:t>
        <a:bodyPr/>
        <a:lstStyle/>
        <a:p>
          <a:endParaRPr lang="zh-CN" altLang="en-US"/>
        </a:p>
      </dgm:t>
    </dgm:pt>
  </dgm:ptLst>
  <dgm:cxnLst>
    <dgm:cxn modelId="{E886115C-82F9-4E98-8731-D8D61EB92D30}" type="presOf" srcId="{04C718B1-EB23-40DC-9182-E6B66E31A6DA}" destId="{ECE4EB97-94D4-47C1-B810-C2E267A76EE5}" srcOrd="0" destOrd="0" presId="urn:microsoft.com/office/officeart/2005/8/layout/vList2"/>
    <dgm:cxn modelId="{8C195107-AA94-4E52-91C9-51D6179D1EB0}" type="presOf" srcId="{883F105A-E245-489A-9F75-A5CE290F7C95}" destId="{2864D80B-2574-41CB-8A42-23E90BF79F70}" srcOrd="0" destOrd="0" presId="urn:microsoft.com/office/officeart/2005/8/layout/vList2"/>
    <dgm:cxn modelId="{68FFE0FE-BDAE-4D06-9C61-1BA452D8363B}" type="presOf" srcId="{F98E77B7-E8E5-4F33-B8D6-4946B46D725C}" destId="{F6BC35F4-0BD8-4250-9E76-7B569A5CC7DA}" srcOrd="0" destOrd="0" presId="urn:microsoft.com/office/officeart/2005/8/layout/vList2"/>
    <dgm:cxn modelId="{A2FBAE32-1CF5-4851-902D-498E1344165B}" srcId="{883F105A-E245-489A-9F75-A5CE290F7C95}" destId="{04C718B1-EB23-40DC-9182-E6B66E31A6DA}" srcOrd="2" destOrd="0" parTransId="{6D9CE1B8-2A97-4C8E-B854-0AC21F15A3D8}" sibTransId="{BA4F422E-0B0E-470A-9ED9-E87D9750440D}"/>
    <dgm:cxn modelId="{0946BE68-C481-4D1A-B8B2-ECE9B661CA2C}" srcId="{883F105A-E245-489A-9F75-A5CE290F7C95}" destId="{3C2A0E12-B707-47D2-8B82-0A4F2535DB88}" srcOrd="0" destOrd="0" parTransId="{B46DEF00-D708-4510-AE5E-2BBA18FA4429}" sibTransId="{266B6D60-8139-4231-82A2-0EF049B89657}"/>
    <dgm:cxn modelId="{EB6C60F6-2440-4230-97CB-093D2D200855}" type="presOf" srcId="{3C2A0E12-B707-47D2-8B82-0A4F2535DB88}" destId="{3B7C781D-CBFD-46BD-A056-94B81EBB6B21}" srcOrd="0" destOrd="0" presId="urn:microsoft.com/office/officeart/2005/8/layout/vList2"/>
    <dgm:cxn modelId="{6AFF894C-BA80-43BA-BED8-729519DE537E}" srcId="{883F105A-E245-489A-9F75-A5CE290F7C95}" destId="{2EF52B07-D9B7-4E58-9CF7-DA54E4BBB42A}" srcOrd="3" destOrd="0" parTransId="{4DF73B6C-14BD-4893-A135-10E94A76296F}" sibTransId="{DF263E85-E217-41B5-B7C6-4901957BBFD7}"/>
    <dgm:cxn modelId="{7D7800FB-DBD3-489B-A42B-B1553909C43F}" type="presOf" srcId="{2EF52B07-D9B7-4E58-9CF7-DA54E4BBB42A}" destId="{0AC4C322-DECA-44D0-B410-D714F93DB8BA}" srcOrd="0" destOrd="0" presId="urn:microsoft.com/office/officeart/2005/8/layout/vList2"/>
    <dgm:cxn modelId="{5855EADC-122D-4645-8C79-51A12637D687}" srcId="{883F105A-E245-489A-9F75-A5CE290F7C95}" destId="{82034F29-6B53-4CB6-8FF9-101E3CAC3D40}" srcOrd="4" destOrd="0" parTransId="{790363E9-9D23-4B46-87FD-24BFB2E0E2BD}" sibTransId="{5234EDBB-4E92-4567-8491-D40B2A0D2F87}"/>
    <dgm:cxn modelId="{B6F5EBAC-CD18-4528-AE26-F03A47C0E168}" type="presOf" srcId="{82034F29-6B53-4CB6-8FF9-101E3CAC3D40}" destId="{2F798A53-0CD8-4B62-B308-36159DFAEF90}" srcOrd="0" destOrd="0" presId="urn:microsoft.com/office/officeart/2005/8/layout/vList2"/>
    <dgm:cxn modelId="{5D6963B2-D346-4EC1-A841-2CB752606055}" srcId="{883F105A-E245-489A-9F75-A5CE290F7C95}" destId="{F98E77B7-E8E5-4F33-B8D6-4946B46D725C}" srcOrd="1" destOrd="0" parTransId="{0BAB3097-0021-46D8-9516-08F6B44ABFF2}" sibTransId="{DABB1451-AD00-4ABE-9822-3B8204460592}"/>
    <dgm:cxn modelId="{02860757-769F-4C7C-BFE9-99FB093F4A8E}" type="presParOf" srcId="{2864D80B-2574-41CB-8A42-23E90BF79F70}" destId="{3B7C781D-CBFD-46BD-A056-94B81EBB6B21}" srcOrd="0" destOrd="0" presId="urn:microsoft.com/office/officeart/2005/8/layout/vList2"/>
    <dgm:cxn modelId="{BFC359BA-93B9-4DE1-B04B-EC855D95B71A}" type="presParOf" srcId="{2864D80B-2574-41CB-8A42-23E90BF79F70}" destId="{E23C431E-04AD-400D-A309-532FACB2A549}" srcOrd="1" destOrd="0" presId="urn:microsoft.com/office/officeart/2005/8/layout/vList2"/>
    <dgm:cxn modelId="{5852979E-573E-4524-AE73-E17BC09D7449}" type="presParOf" srcId="{2864D80B-2574-41CB-8A42-23E90BF79F70}" destId="{F6BC35F4-0BD8-4250-9E76-7B569A5CC7DA}" srcOrd="2" destOrd="0" presId="urn:microsoft.com/office/officeart/2005/8/layout/vList2"/>
    <dgm:cxn modelId="{DD09F0A6-4060-4FC4-BEFF-51B877B74B60}" type="presParOf" srcId="{2864D80B-2574-41CB-8A42-23E90BF79F70}" destId="{DE6E32F1-D024-4874-8A82-3461E930140B}" srcOrd="3" destOrd="0" presId="urn:microsoft.com/office/officeart/2005/8/layout/vList2"/>
    <dgm:cxn modelId="{03C4137D-C8AD-44ED-AA3E-0B077D8656F9}" type="presParOf" srcId="{2864D80B-2574-41CB-8A42-23E90BF79F70}" destId="{ECE4EB97-94D4-47C1-B810-C2E267A76EE5}" srcOrd="4" destOrd="0" presId="urn:microsoft.com/office/officeart/2005/8/layout/vList2"/>
    <dgm:cxn modelId="{CAB950A1-4E1E-4B03-B99C-539528AC5784}" type="presParOf" srcId="{2864D80B-2574-41CB-8A42-23E90BF79F70}" destId="{52984933-A557-48DF-9891-E3BE80EC0021}" srcOrd="5" destOrd="0" presId="urn:microsoft.com/office/officeart/2005/8/layout/vList2"/>
    <dgm:cxn modelId="{F5F496E3-7625-4E45-8BED-B2D0E8C65870}" type="presParOf" srcId="{2864D80B-2574-41CB-8A42-23E90BF79F70}" destId="{0AC4C322-DECA-44D0-B410-D714F93DB8BA}" srcOrd="6" destOrd="0" presId="urn:microsoft.com/office/officeart/2005/8/layout/vList2"/>
    <dgm:cxn modelId="{BEEEB999-CAC7-48AA-8EC4-E1A21DFC8826}" type="presParOf" srcId="{2864D80B-2574-41CB-8A42-23E90BF79F70}" destId="{4599D05F-7D50-4016-BAB4-B87923975418}" srcOrd="7" destOrd="0" presId="urn:microsoft.com/office/officeart/2005/8/layout/vList2"/>
    <dgm:cxn modelId="{9A0658D4-AC93-4891-8A1A-E4A1D1447A9B}" type="presParOf" srcId="{2864D80B-2574-41CB-8A42-23E90BF79F70}" destId="{2F798A53-0CD8-4B62-B308-36159DFAEF90}"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D96D86-CE0B-4386-9EC1-D8A59F0ADC1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CN" altLang="en-US"/>
        </a:p>
      </dgm:t>
    </dgm:pt>
    <dgm:pt modelId="{77E54E8F-3D2A-4C81-A52D-08B34468565D}">
      <dgm:prSet phldrT="[文本]" custT="1"/>
      <dgm:spPr/>
      <dgm:t>
        <a:bodyPr/>
        <a:lstStyle/>
        <a:p>
          <a:pPr algn="l"/>
          <a:r>
            <a:rPr lang="zh-CN" altLang="en-US" sz="3600" b="1" dirty="0" smtClean="0">
              <a:latin typeface="微软雅黑" pitchFamily="34" charset="-122"/>
              <a:ea typeface="微软雅黑" pitchFamily="34" charset="-122"/>
            </a:rPr>
            <a:t>一、非正式评估与正式评估</a:t>
          </a:r>
          <a:endParaRPr lang="zh-CN" altLang="en-US" sz="3600" b="1" dirty="0">
            <a:latin typeface="微软雅黑" pitchFamily="34" charset="-122"/>
            <a:ea typeface="微软雅黑" pitchFamily="34" charset="-122"/>
          </a:endParaRPr>
        </a:p>
      </dgm:t>
    </dgm:pt>
    <dgm:pt modelId="{B1F840FD-A5B3-4B5B-8F60-2BA1EC7998F5}" type="parTrans" cxnId="{002FEA86-7B74-4B76-B048-B7D3B7DF8763}">
      <dgm:prSet/>
      <dgm:spPr/>
      <dgm:t>
        <a:bodyPr/>
        <a:lstStyle/>
        <a:p>
          <a:endParaRPr lang="zh-CN" altLang="en-US"/>
        </a:p>
      </dgm:t>
    </dgm:pt>
    <dgm:pt modelId="{4FB2CF1D-D291-41BF-B652-59904E79DADF}" type="sibTrans" cxnId="{002FEA86-7B74-4B76-B048-B7D3B7DF8763}">
      <dgm:prSet/>
      <dgm:spPr/>
      <dgm:t>
        <a:bodyPr/>
        <a:lstStyle/>
        <a:p>
          <a:endParaRPr lang="zh-CN" altLang="en-US"/>
        </a:p>
      </dgm:t>
    </dgm:pt>
    <dgm:pt modelId="{797E03BA-F563-4D26-9C3A-44E193F895CD}">
      <dgm:prSet phldrT="[文本]" custT="1"/>
      <dgm:spPr/>
      <dgm:t>
        <a:bodyPr/>
        <a:lstStyle/>
        <a:p>
          <a:pPr algn="l"/>
          <a:r>
            <a:rPr lang="zh-CN" altLang="en-US" sz="3600" b="1" dirty="0" smtClean="0">
              <a:latin typeface="微软雅黑" pitchFamily="34" charset="-122"/>
              <a:ea typeface="微软雅黑" pitchFamily="34" charset="-122"/>
            </a:rPr>
            <a:t>二、内部评估与外部评估</a:t>
          </a:r>
          <a:endParaRPr lang="zh-CN" altLang="en-US" sz="3600" b="1" dirty="0">
            <a:latin typeface="微软雅黑" pitchFamily="34" charset="-122"/>
            <a:ea typeface="微软雅黑" pitchFamily="34" charset="-122"/>
          </a:endParaRPr>
        </a:p>
      </dgm:t>
    </dgm:pt>
    <dgm:pt modelId="{4F6D09C3-C1EA-4749-B7A1-8F2C907407B2}" type="parTrans" cxnId="{4E3F6827-30DC-43D6-A290-462B41BF42E8}">
      <dgm:prSet/>
      <dgm:spPr/>
      <dgm:t>
        <a:bodyPr/>
        <a:lstStyle/>
        <a:p>
          <a:endParaRPr lang="zh-CN" altLang="en-US"/>
        </a:p>
      </dgm:t>
    </dgm:pt>
    <dgm:pt modelId="{F21B9D9C-8D70-444E-8B5E-62C1E869A803}" type="sibTrans" cxnId="{4E3F6827-30DC-43D6-A290-462B41BF42E8}">
      <dgm:prSet/>
      <dgm:spPr/>
      <dgm:t>
        <a:bodyPr/>
        <a:lstStyle/>
        <a:p>
          <a:endParaRPr lang="zh-CN" altLang="en-US"/>
        </a:p>
      </dgm:t>
    </dgm:pt>
    <dgm:pt modelId="{4A14B392-1DD3-4DB6-B0C5-9D59981F5059}">
      <dgm:prSet phldrT="[文本]" custT="1"/>
      <dgm:spPr/>
      <dgm:t>
        <a:bodyPr/>
        <a:lstStyle/>
        <a:p>
          <a:pPr algn="l"/>
          <a:r>
            <a:rPr lang="zh-CN" altLang="en-US" sz="3600" b="1" dirty="0" smtClean="0">
              <a:latin typeface="微软雅黑" pitchFamily="34" charset="-122"/>
              <a:ea typeface="微软雅黑" pitchFamily="34" charset="-122"/>
            </a:rPr>
            <a:t>三、前评估与后评估</a:t>
          </a:r>
          <a:endParaRPr lang="zh-CN" altLang="en-US" sz="3600" b="1" dirty="0">
            <a:latin typeface="微软雅黑" pitchFamily="34" charset="-122"/>
            <a:ea typeface="微软雅黑" pitchFamily="34" charset="-122"/>
          </a:endParaRPr>
        </a:p>
      </dgm:t>
    </dgm:pt>
    <dgm:pt modelId="{FA354B28-1F9A-4363-8B60-59B4214FB736}" type="parTrans" cxnId="{0A075AD8-A4DA-48E1-A29A-2AA093464584}">
      <dgm:prSet/>
      <dgm:spPr/>
      <dgm:t>
        <a:bodyPr/>
        <a:lstStyle/>
        <a:p>
          <a:endParaRPr lang="zh-CN" altLang="en-US"/>
        </a:p>
      </dgm:t>
    </dgm:pt>
    <dgm:pt modelId="{0B5A7723-E63D-4332-A040-3D8D45661BE5}" type="sibTrans" cxnId="{0A075AD8-A4DA-48E1-A29A-2AA093464584}">
      <dgm:prSet/>
      <dgm:spPr/>
      <dgm:t>
        <a:bodyPr/>
        <a:lstStyle/>
        <a:p>
          <a:endParaRPr lang="zh-CN" altLang="en-US"/>
        </a:p>
      </dgm:t>
    </dgm:pt>
    <dgm:pt modelId="{0815C126-78D6-4931-A3C0-BB9FDF752134}" type="pres">
      <dgm:prSet presAssocID="{B0D96D86-CE0B-4386-9EC1-D8A59F0ADC11}" presName="linear" presStyleCnt="0">
        <dgm:presLayoutVars>
          <dgm:animLvl val="lvl"/>
          <dgm:resizeHandles val="exact"/>
        </dgm:presLayoutVars>
      </dgm:prSet>
      <dgm:spPr/>
      <dgm:t>
        <a:bodyPr/>
        <a:lstStyle/>
        <a:p>
          <a:endParaRPr lang="zh-CN" altLang="en-US"/>
        </a:p>
      </dgm:t>
    </dgm:pt>
    <dgm:pt modelId="{6CED393F-F997-458A-91DD-05364E5E3DF2}" type="pres">
      <dgm:prSet presAssocID="{77E54E8F-3D2A-4C81-A52D-08B34468565D}" presName="parentText" presStyleLbl="node1" presStyleIdx="0" presStyleCnt="3">
        <dgm:presLayoutVars>
          <dgm:chMax val="0"/>
          <dgm:bulletEnabled val="1"/>
        </dgm:presLayoutVars>
      </dgm:prSet>
      <dgm:spPr/>
      <dgm:t>
        <a:bodyPr/>
        <a:lstStyle/>
        <a:p>
          <a:endParaRPr lang="zh-CN" altLang="en-US"/>
        </a:p>
      </dgm:t>
    </dgm:pt>
    <dgm:pt modelId="{EAD2DE16-62B3-44B1-B4AE-5F1C2896C8FC}" type="pres">
      <dgm:prSet presAssocID="{4FB2CF1D-D291-41BF-B652-59904E79DADF}" presName="spacer" presStyleCnt="0"/>
      <dgm:spPr/>
    </dgm:pt>
    <dgm:pt modelId="{3D8ABD9E-0924-47BA-B386-780827E829E0}" type="pres">
      <dgm:prSet presAssocID="{797E03BA-F563-4D26-9C3A-44E193F895CD}" presName="parentText" presStyleLbl="node1" presStyleIdx="1" presStyleCnt="3" custLinFactNeighborX="357" custLinFactNeighborY="13583">
        <dgm:presLayoutVars>
          <dgm:chMax val="0"/>
          <dgm:bulletEnabled val="1"/>
        </dgm:presLayoutVars>
      </dgm:prSet>
      <dgm:spPr/>
      <dgm:t>
        <a:bodyPr/>
        <a:lstStyle/>
        <a:p>
          <a:endParaRPr lang="zh-CN" altLang="en-US"/>
        </a:p>
      </dgm:t>
    </dgm:pt>
    <dgm:pt modelId="{C9561B69-87C5-48E0-B4EC-B12F5C2DD57B}" type="pres">
      <dgm:prSet presAssocID="{F21B9D9C-8D70-444E-8B5E-62C1E869A803}" presName="spacer" presStyleCnt="0"/>
      <dgm:spPr/>
    </dgm:pt>
    <dgm:pt modelId="{347A1CDE-8F7B-4AAC-A636-1294F31970C7}" type="pres">
      <dgm:prSet presAssocID="{4A14B392-1DD3-4DB6-B0C5-9D59981F5059}" presName="parentText" presStyleLbl="node1" presStyleIdx="2" presStyleCnt="3">
        <dgm:presLayoutVars>
          <dgm:chMax val="0"/>
          <dgm:bulletEnabled val="1"/>
        </dgm:presLayoutVars>
      </dgm:prSet>
      <dgm:spPr/>
      <dgm:t>
        <a:bodyPr/>
        <a:lstStyle/>
        <a:p>
          <a:endParaRPr lang="zh-CN" altLang="en-US"/>
        </a:p>
      </dgm:t>
    </dgm:pt>
  </dgm:ptLst>
  <dgm:cxnLst>
    <dgm:cxn modelId="{2120203F-57C1-4BDD-9E68-DC917F482D9F}" type="presOf" srcId="{B0D96D86-CE0B-4386-9EC1-D8A59F0ADC11}" destId="{0815C126-78D6-4931-A3C0-BB9FDF752134}" srcOrd="0" destOrd="0" presId="urn:microsoft.com/office/officeart/2005/8/layout/vList2"/>
    <dgm:cxn modelId="{4E3F6827-30DC-43D6-A290-462B41BF42E8}" srcId="{B0D96D86-CE0B-4386-9EC1-D8A59F0ADC11}" destId="{797E03BA-F563-4D26-9C3A-44E193F895CD}" srcOrd="1" destOrd="0" parTransId="{4F6D09C3-C1EA-4749-B7A1-8F2C907407B2}" sibTransId="{F21B9D9C-8D70-444E-8B5E-62C1E869A803}"/>
    <dgm:cxn modelId="{699F6375-D500-45F2-BCA0-D81F7AB94983}" type="presOf" srcId="{797E03BA-F563-4D26-9C3A-44E193F895CD}" destId="{3D8ABD9E-0924-47BA-B386-780827E829E0}" srcOrd="0" destOrd="0" presId="urn:microsoft.com/office/officeart/2005/8/layout/vList2"/>
    <dgm:cxn modelId="{2EA704DF-60FB-4135-8B49-D933EBDF68F1}" type="presOf" srcId="{77E54E8F-3D2A-4C81-A52D-08B34468565D}" destId="{6CED393F-F997-458A-91DD-05364E5E3DF2}" srcOrd="0" destOrd="0" presId="urn:microsoft.com/office/officeart/2005/8/layout/vList2"/>
    <dgm:cxn modelId="{0A075AD8-A4DA-48E1-A29A-2AA093464584}" srcId="{B0D96D86-CE0B-4386-9EC1-D8A59F0ADC11}" destId="{4A14B392-1DD3-4DB6-B0C5-9D59981F5059}" srcOrd="2" destOrd="0" parTransId="{FA354B28-1F9A-4363-8B60-59B4214FB736}" sibTransId="{0B5A7723-E63D-4332-A040-3D8D45661BE5}"/>
    <dgm:cxn modelId="{002FEA86-7B74-4B76-B048-B7D3B7DF8763}" srcId="{B0D96D86-CE0B-4386-9EC1-D8A59F0ADC11}" destId="{77E54E8F-3D2A-4C81-A52D-08B34468565D}" srcOrd="0" destOrd="0" parTransId="{B1F840FD-A5B3-4B5B-8F60-2BA1EC7998F5}" sibTransId="{4FB2CF1D-D291-41BF-B652-59904E79DADF}"/>
    <dgm:cxn modelId="{9A695C46-2CD7-421B-BE93-41F74DAD91D8}" type="presOf" srcId="{4A14B392-1DD3-4DB6-B0C5-9D59981F5059}" destId="{347A1CDE-8F7B-4AAC-A636-1294F31970C7}" srcOrd="0" destOrd="0" presId="urn:microsoft.com/office/officeart/2005/8/layout/vList2"/>
    <dgm:cxn modelId="{C75CA939-1DF6-4909-BA0C-A994D78FE649}" type="presParOf" srcId="{0815C126-78D6-4931-A3C0-BB9FDF752134}" destId="{6CED393F-F997-458A-91DD-05364E5E3DF2}" srcOrd="0" destOrd="0" presId="urn:microsoft.com/office/officeart/2005/8/layout/vList2"/>
    <dgm:cxn modelId="{6259BC36-CBBE-414F-BA92-99F92B56C1FC}" type="presParOf" srcId="{0815C126-78D6-4931-A3C0-BB9FDF752134}" destId="{EAD2DE16-62B3-44B1-B4AE-5F1C2896C8FC}" srcOrd="1" destOrd="0" presId="urn:microsoft.com/office/officeart/2005/8/layout/vList2"/>
    <dgm:cxn modelId="{A18AC1E8-5309-46E0-B5E3-BA720F57B336}" type="presParOf" srcId="{0815C126-78D6-4931-A3C0-BB9FDF752134}" destId="{3D8ABD9E-0924-47BA-B386-780827E829E0}" srcOrd="2" destOrd="0" presId="urn:microsoft.com/office/officeart/2005/8/layout/vList2"/>
    <dgm:cxn modelId="{5DF779E1-2153-4248-AB63-209F73F3B84E}" type="presParOf" srcId="{0815C126-78D6-4931-A3C0-BB9FDF752134}" destId="{C9561B69-87C5-48E0-B4EC-B12F5C2DD57B}" srcOrd="3" destOrd="0" presId="urn:microsoft.com/office/officeart/2005/8/layout/vList2"/>
    <dgm:cxn modelId="{740C1BA0-766D-4D3A-977D-B0230132AFAF}" type="presParOf" srcId="{0815C126-78D6-4931-A3C0-BB9FDF752134}" destId="{347A1CDE-8F7B-4AAC-A636-1294F31970C7}"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40A241-C83C-4CC0-92A4-9648AAB54A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2F270AE8-BB80-4F8B-BE68-E57741545903}">
      <dgm:prSet custT="1"/>
      <dgm:spPr/>
      <dgm:t>
        <a:bodyPr/>
        <a:lstStyle/>
        <a:p>
          <a:pPr algn="l" rtl="0"/>
          <a:r>
            <a:rPr lang="zh-CN" altLang="en-US" sz="3600" dirty="0" smtClean="0">
              <a:ea typeface="黑体" pitchFamily="49" charset="-122"/>
            </a:rPr>
            <a:t>第一代政策评估</a:t>
          </a:r>
          <a:r>
            <a:rPr lang="zh-CN" altLang="en-US" sz="3600" dirty="0" smtClean="0">
              <a:latin typeface="黑体"/>
              <a:ea typeface="黑体" pitchFamily="49" charset="-122"/>
            </a:rPr>
            <a:t>——</a:t>
          </a:r>
          <a:r>
            <a:rPr lang="zh-CN" altLang="en-US" sz="3600" dirty="0" smtClean="0">
              <a:ea typeface="黑体" pitchFamily="49" charset="-122"/>
            </a:rPr>
            <a:t>实验室实验</a:t>
          </a:r>
          <a:endParaRPr lang="zh-CN" altLang="en-US" sz="3600" b="1" dirty="0">
            <a:solidFill>
              <a:schemeClr val="tx1"/>
            </a:solidFill>
            <a:latin typeface="微软雅黑" pitchFamily="34" charset="-122"/>
            <a:ea typeface="微软雅黑" pitchFamily="34" charset="-122"/>
          </a:endParaRPr>
        </a:p>
      </dgm:t>
    </dgm:pt>
    <dgm:pt modelId="{AB9F4FE1-39AA-408F-A84E-47A4C3218541}" type="parTrans" cxnId="{D57F1347-36E4-41BA-BB0C-FBA35E8840DB}">
      <dgm:prSet/>
      <dgm:spPr/>
      <dgm:t>
        <a:bodyPr/>
        <a:lstStyle/>
        <a:p>
          <a:pPr algn="l"/>
          <a:endParaRPr lang="zh-CN" altLang="en-US"/>
        </a:p>
      </dgm:t>
    </dgm:pt>
    <dgm:pt modelId="{3729E94F-3843-47D5-9FC6-65ED907F5728}" type="sibTrans" cxnId="{D57F1347-36E4-41BA-BB0C-FBA35E8840DB}">
      <dgm:prSet/>
      <dgm:spPr/>
      <dgm:t>
        <a:bodyPr/>
        <a:lstStyle/>
        <a:p>
          <a:pPr algn="l"/>
          <a:endParaRPr lang="zh-CN" altLang="en-US"/>
        </a:p>
      </dgm:t>
    </dgm:pt>
    <dgm:pt modelId="{92FFA764-178E-4DE4-814D-5BDA63CC19C8}">
      <dgm:prSet custT="1"/>
      <dgm:spPr/>
      <dgm:t>
        <a:bodyPr/>
        <a:lstStyle/>
        <a:p>
          <a:pPr algn="l" rtl="0"/>
          <a:r>
            <a:rPr lang="zh-CN" altLang="en-US" sz="3600" dirty="0" smtClean="0">
              <a:ea typeface="黑体" pitchFamily="49" charset="-122"/>
            </a:rPr>
            <a:t>第二代政策评估</a:t>
          </a:r>
          <a:r>
            <a:rPr lang="zh-CN" altLang="en-US" sz="3600" dirty="0" smtClean="0">
              <a:latin typeface="黑体"/>
              <a:ea typeface="黑体" pitchFamily="49" charset="-122"/>
            </a:rPr>
            <a:t>——</a:t>
          </a:r>
          <a:r>
            <a:rPr lang="zh-CN" altLang="en-US" sz="3600" dirty="0" smtClean="0">
              <a:ea typeface="黑体" pitchFamily="49" charset="-122"/>
            </a:rPr>
            <a:t>实地实验</a:t>
          </a:r>
          <a:endParaRPr lang="zh-CN" altLang="en-US" sz="3600" b="1" dirty="0">
            <a:solidFill>
              <a:schemeClr val="tx1"/>
            </a:solidFill>
            <a:latin typeface="微软雅黑" pitchFamily="34" charset="-122"/>
            <a:ea typeface="微软雅黑" pitchFamily="34" charset="-122"/>
          </a:endParaRPr>
        </a:p>
      </dgm:t>
    </dgm:pt>
    <dgm:pt modelId="{4494B922-FBD1-4E0D-82C8-9D5BB69B7971}" type="parTrans" cxnId="{7727F356-BE64-42B6-90C1-CE1A1C36BF19}">
      <dgm:prSet/>
      <dgm:spPr/>
      <dgm:t>
        <a:bodyPr/>
        <a:lstStyle/>
        <a:p>
          <a:pPr algn="l"/>
          <a:endParaRPr lang="zh-CN" altLang="en-US"/>
        </a:p>
      </dgm:t>
    </dgm:pt>
    <dgm:pt modelId="{3457A257-816E-42CD-B826-26149B4BFC88}" type="sibTrans" cxnId="{7727F356-BE64-42B6-90C1-CE1A1C36BF19}">
      <dgm:prSet/>
      <dgm:spPr/>
      <dgm:t>
        <a:bodyPr/>
        <a:lstStyle/>
        <a:p>
          <a:pPr algn="l"/>
          <a:endParaRPr lang="zh-CN" altLang="en-US"/>
        </a:p>
      </dgm:t>
    </dgm:pt>
    <dgm:pt modelId="{F05568B7-1EE7-493D-93B4-3FEAF3218FEB}">
      <dgm:prSet custT="1"/>
      <dgm:spPr/>
      <dgm:t>
        <a:bodyPr/>
        <a:lstStyle/>
        <a:p>
          <a:pPr algn="l"/>
          <a:r>
            <a:rPr lang="zh-CN" altLang="en-US" sz="3600" dirty="0" smtClean="0">
              <a:ea typeface="黑体" pitchFamily="49" charset="-122"/>
            </a:rPr>
            <a:t>第三代政策评估</a:t>
          </a:r>
          <a:r>
            <a:rPr lang="zh-CN" altLang="en-US" sz="3600" dirty="0" smtClean="0">
              <a:latin typeface="黑体" pitchFamily="49" charset="-122"/>
              <a:ea typeface="黑体" pitchFamily="49" charset="-122"/>
            </a:rPr>
            <a:t>——</a:t>
          </a:r>
          <a:r>
            <a:rPr lang="zh-CN" altLang="en-US" sz="3600" dirty="0" smtClean="0">
              <a:ea typeface="黑体" pitchFamily="49" charset="-122"/>
            </a:rPr>
            <a:t>社会实验</a:t>
          </a:r>
          <a:endParaRPr lang="zh-CN" altLang="en-US" sz="3600" dirty="0">
            <a:ea typeface="黑体" pitchFamily="49" charset="-122"/>
          </a:endParaRPr>
        </a:p>
      </dgm:t>
    </dgm:pt>
    <dgm:pt modelId="{E0FF1000-4803-4245-92C7-967A933C7793}" type="parTrans" cxnId="{C0B600F6-B741-4827-873D-FAD0716AAB63}">
      <dgm:prSet/>
      <dgm:spPr/>
      <dgm:t>
        <a:bodyPr/>
        <a:lstStyle/>
        <a:p>
          <a:pPr algn="l"/>
          <a:endParaRPr lang="zh-CN" altLang="en-US"/>
        </a:p>
      </dgm:t>
    </dgm:pt>
    <dgm:pt modelId="{2095B7BC-02B7-4F7A-91BE-A76302D0EE9B}" type="sibTrans" cxnId="{C0B600F6-B741-4827-873D-FAD0716AAB63}">
      <dgm:prSet/>
      <dgm:spPr/>
      <dgm:t>
        <a:bodyPr/>
        <a:lstStyle/>
        <a:p>
          <a:pPr algn="l"/>
          <a:endParaRPr lang="zh-CN" altLang="en-US"/>
        </a:p>
      </dgm:t>
    </dgm:pt>
    <dgm:pt modelId="{C0C0AEE3-101F-42FD-B7C1-96148DC9E29D}">
      <dgm:prSet custT="1"/>
      <dgm:spPr/>
      <dgm:t>
        <a:bodyPr/>
        <a:lstStyle/>
        <a:p>
          <a:pPr algn="l"/>
          <a:r>
            <a:rPr lang="zh-CN" altLang="en-US" sz="3600" dirty="0" smtClean="0">
              <a:ea typeface="黑体" pitchFamily="49" charset="-122"/>
            </a:rPr>
            <a:t>第四代政策评估</a:t>
          </a:r>
          <a:r>
            <a:rPr lang="zh-CN" altLang="en-US" sz="3600" dirty="0" smtClean="0">
              <a:latin typeface="黑体" pitchFamily="49" charset="-122"/>
              <a:ea typeface="黑体" pitchFamily="49" charset="-122"/>
            </a:rPr>
            <a:t>——</a:t>
          </a:r>
          <a:r>
            <a:rPr lang="zh-CN" altLang="en-US" sz="3600" dirty="0" smtClean="0">
              <a:ea typeface="黑体" pitchFamily="49" charset="-122"/>
            </a:rPr>
            <a:t>响应性评估</a:t>
          </a:r>
          <a:endParaRPr lang="zh-CN" altLang="en-US" sz="3600" dirty="0">
            <a:ea typeface="黑体" pitchFamily="49" charset="-122"/>
          </a:endParaRPr>
        </a:p>
      </dgm:t>
    </dgm:pt>
    <dgm:pt modelId="{57A7240D-026F-454A-9534-94AE75E72D4C}" type="parTrans" cxnId="{0108ACAE-F05E-42BF-BCE4-CE5BCFEDD656}">
      <dgm:prSet/>
      <dgm:spPr/>
      <dgm:t>
        <a:bodyPr/>
        <a:lstStyle/>
        <a:p>
          <a:pPr algn="l"/>
          <a:endParaRPr lang="zh-CN" altLang="en-US"/>
        </a:p>
      </dgm:t>
    </dgm:pt>
    <dgm:pt modelId="{B641B7AE-95AB-4F0F-9C08-741788D49DC2}" type="sibTrans" cxnId="{0108ACAE-F05E-42BF-BCE4-CE5BCFEDD656}">
      <dgm:prSet/>
      <dgm:spPr/>
      <dgm:t>
        <a:bodyPr/>
        <a:lstStyle/>
        <a:p>
          <a:pPr algn="l"/>
          <a:endParaRPr lang="zh-CN" altLang="en-US"/>
        </a:p>
      </dgm:t>
    </dgm:pt>
    <dgm:pt modelId="{58D19D90-05B4-4947-832D-132D7E0D1DBB}">
      <dgm:prSet custT="1"/>
      <dgm:spPr/>
      <dgm:t>
        <a:bodyPr/>
        <a:lstStyle/>
        <a:p>
          <a:pPr algn="l"/>
          <a:r>
            <a:rPr lang="zh-CN" altLang="en-US" sz="3600" dirty="0" smtClean="0">
              <a:ea typeface="黑体" pitchFamily="49" charset="-122"/>
            </a:rPr>
            <a:t>现代各国政策评估工作的发展</a:t>
          </a:r>
          <a:endParaRPr lang="zh-CN" altLang="en-US" sz="3600" dirty="0">
            <a:ea typeface="黑体" pitchFamily="49" charset="-122"/>
          </a:endParaRPr>
        </a:p>
      </dgm:t>
    </dgm:pt>
    <dgm:pt modelId="{CD6F4285-6F73-4FEE-BEC8-5A50F57E6D57}" type="parTrans" cxnId="{706CF673-0EBF-42D2-AD79-D5D13F51BF8B}">
      <dgm:prSet/>
      <dgm:spPr/>
      <dgm:t>
        <a:bodyPr/>
        <a:lstStyle/>
        <a:p>
          <a:pPr algn="l"/>
          <a:endParaRPr lang="zh-CN" altLang="en-US"/>
        </a:p>
      </dgm:t>
    </dgm:pt>
    <dgm:pt modelId="{DEE9EB49-EBBC-418F-B7BA-10C78F2F7355}" type="sibTrans" cxnId="{706CF673-0EBF-42D2-AD79-D5D13F51BF8B}">
      <dgm:prSet/>
      <dgm:spPr/>
      <dgm:t>
        <a:bodyPr/>
        <a:lstStyle/>
        <a:p>
          <a:pPr algn="l"/>
          <a:endParaRPr lang="zh-CN" altLang="en-US"/>
        </a:p>
      </dgm:t>
    </dgm:pt>
    <dgm:pt modelId="{6E008412-1AB8-4B10-8372-8EEBCBD8FE51}" type="pres">
      <dgm:prSet presAssocID="{4440A241-C83C-4CC0-92A4-9648AAB54A57}" presName="linear" presStyleCnt="0">
        <dgm:presLayoutVars>
          <dgm:animLvl val="lvl"/>
          <dgm:resizeHandles val="exact"/>
        </dgm:presLayoutVars>
      </dgm:prSet>
      <dgm:spPr/>
      <dgm:t>
        <a:bodyPr/>
        <a:lstStyle/>
        <a:p>
          <a:endParaRPr lang="zh-CN" altLang="en-US"/>
        </a:p>
      </dgm:t>
    </dgm:pt>
    <dgm:pt modelId="{BCC704E5-08BF-4680-B19F-AEFC22650C92}" type="pres">
      <dgm:prSet presAssocID="{2F270AE8-BB80-4F8B-BE68-E57741545903}" presName="parentText" presStyleLbl="node1" presStyleIdx="0" presStyleCnt="5" custLinFactNeighborX="5600" custLinFactNeighborY="97132">
        <dgm:presLayoutVars>
          <dgm:chMax val="0"/>
          <dgm:bulletEnabled val="1"/>
        </dgm:presLayoutVars>
      </dgm:prSet>
      <dgm:spPr/>
      <dgm:t>
        <a:bodyPr/>
        <a:lstStyle/>
        <a:p>
          <a:endParaRPr lang="zh-CN" altLang="en-US"/>
        </a:p>
      </dgm:t>
    </dgm:pt>
    <dgm:pt modelId="{C4581012-2BB5-42C4-94D4-307C8703639C}" type="pres">
      <dgm:prSet presAssocID="{3729E94F-3843-47D5-9FC6-65ED907F5728}" presName="spacer" presStyleCnt="0"/>
      <dgm:spPr/>
    </dgm:pt>
    <dgm:pt modelId="{6B2B72A3-6055-4891-A647-0358617CD2B6}" type="pres">
      <dgm:prSet presAssocID="{92FFA764-178E-4DE4-814D-5BDA63CC19C8}" presName="parentText" presStyleLbl="node1" presStyleIdx="1" presStyleCnt="5" custLinFactNeighborX="5600" custLinFactNeighborY="97132">
        <dgm:presLayoutVars>
          <dgm:chMax val="0"/>
          <dgm:bulletEnabled val="1"/>
        </dgm:presLayoutVars>
      </dgm:prSet>
      <dgm:spPr/>
      <dgm:t>
        <a:bodyPr/>
        <a:lstStyle/>
        <a:p>
          <a:endParaRPr lang="zh-CN" altLang="en-US"/>
        </a:p>
      </dgm:t>
    </dgm:pt>
    <dgm:pt modelId="{0278A752-0C6B-480E-BAE0-A453A91BC584}" type="pres">
      <dgm:prSet presAssocID="{3457A257-816E-42CD-B826-26149B4BFC88}" presName="spacer" presStyleCnt="0"/>
      <dgm:spPr/>
    </dgm:pt>
    <dgm:pt modelId="{5D23C847-F3FC-4D4D-8296-3885BBBF9064}" type="pres">
      <dgm:prSet presAssocID="{F05568B7-1EE7-493D-93B4-3FEAF3218FEB}" presName="parentText" presStyleLbl="node1" presStyleIdx="2" presStyleCnt="5">
        <dgm:presLayoutVars>
          <dgm:chMax val="0"/>
          <dgm:bulletEnabled val="1"/>
        </dgm:presLayoutVars>
      </dgm:prSet>
      <dgm:spPr/>
      <dgm:t>
        <a:bodyPr/>
        <a:lstStyle/>
        <a:p>
          <a:endParaRPr lang="zh-CN" altLang="en-US"/>
        </a:p>
      </dgm:t>
    </dgm:pt>
    <dgm:pt modelId="{380984C4-789D-4CCB-9B37-B341C01B3BFC}" type="pres">
      <dgm:prSet presAssocID="{2095B7BC-02B7-4F7A-91BE-A76302D0EE9B}" presName="spacer" presStyleCnt="0"/>
      <dgm:spPr/>
    </dgm:pt>
    <dgm:pt modelId="{740608AD-AECD-413C-B60F-3BF7414A03D5}" type="pres">
      <dgm:prSet presAssocID="{C0C0AEE3-101F-42FD-B7C1-96148DC9E29D}" presName="parentText" presStyleLbl="node1" presStyleIdx="3" presStyleCnt="5">
        <dgm:presLayoutVars>
          <dgm:chMax val="0"/>
          <dgm:bulletEnabled val="1"/>
        </dgm:presLayoutVars>
      </dgm:prSet>
      <dgm:spPr/>
      <dgm:t>
        <a:bodyPr/>
        <a:lstStyle/>
        <a:p>
          <a:endParaRPr lang="zh-CN" altLang="en-US"/>
        </a:p>
      </dgm:t>
    </dgm:pt>
    <dgm:pt modelId="{46534238-1EDC-4730-A4CF-B4FD4B41A621}" type="pres">
      <dgm:prSet presAssocID="{B641B7AE-95AB-4F0F-9C08-741788D49DC2}" presName="spacer" presStyleCnt="0"/>
      <dgm:spPr/>
    </dgm:pt>
    <dgm:pt modelId="{70EB357E-6F79-4ED0-8B54-3D0D08DF4BD3}" type="pres">
      <dgm:prSet presAssocID="{58D19D90-05B4-4947-832D-132D7E0D1DBB}" presName="parentText" presStyleLbl="node1" presStyleIdx="4" presStyleCnt="5">
        <dgm:presLayoutVars>
          <dgm:chMax val="0"/>
          <dgm:bulletEnabled val="1"/>
        </dgm:presLayoutVars>
      </dgm:prSet>
      <dgm:spPr/>
      <dgm:t>
        <a:bodyPr/>
        <a:lstStyle/>
        <a:p>
          <a:endParaRPr lang="zh-CN" altLang="en-US"/>
        </a:p>
      </dgm:t>
    </dgm:pt>
  </dgm:ptLst>
  <dgm:cxnLst>
    <dgm:cxn modelId="{0ECAF6AF-33E2-4F32-AAB7-8DBA43A2048F}" type="presOf" srcId="{92FFA764-178E-4DE4-814D-5BDA63CC19C8}" destId="{6B2B72A3-6055-4891-A647-0358617CD2B6}" srcOrd="0" destOrd="0" presId="urn:microsoft.com/office/officeart/2005/8/layout/vList2"/>
    <dgm:cxn modelId="{F455C6CA-076C-46B2-A54E-ECACBB1A79AB}" type="presOf" srcId="{4440A241-C83C-4CC0-92A4-9648AAB54A57}" destId="{6E008412-1AB8-4B10-8372-8EEBCBD8FE51}" srcOrd="0" destOrd="0" presId="urn:microsoft.com/office/officeart/2005/8/layout/vList2"/>
    <dgm:cxn modelId="{0108ACAE-F05E-42BF-BCE4-CE5BCFEDD656}" srcId="{4440A241-C83C-4CC0-92A4-9648AAB54A57}" destId="{C0C0AEE3-101F-42FD-B7C1-96148DC9E29D}" srcOrd="3" destOrd="0" parTransId="{57A7240D-026F-454A-9534-94AE75E72D4C}" sibTransId="{B641B7AE-95AB-4F0F-9C08-741788D49DC2}"/>
    <dgm:cxn modelId="{C0B600F6-B741-4827-873D-FAD0716AAB63}" srcId="{4440A241-C83C-4CC0-92A4-9648AAB54A57}" destId="{F05568B7-1EE7-493D-93B4-3FEAF3218FEB}" srcOrd="2" destOrd="0" parTransId="{E0FF1000-4803-4245-92C7-967A933C7793}" sibTransId="{2095B7BC-02B7-4F7A-91BE-A76302D0EE9B}"/>
    <dgm:cxn modelId="{D57F1347-36E4-41BA-BB0C-FBA35E8840DB}" srcId="{4440A241-C83C-4CC0-92A4-9648AAB54A57}" destId="{2F270AE8-BB80-4F8B-BE68-E57741545903}" srcOrd="0" destOrd="0" parTransId="{AB9F4FE1-39AA-408F-A84E-47A4C3218541}" sibTransId="{3729E94F-3843-47D5-9FC6-65ED907F5728}"/>
    <dgm:cxn modelId="{7727F356-BE64-42B6-90C1-CE1A1C36BF19}" srcId="{4440A241-C83C-4CC0-92A4-9648AAB54A57}" destId="{92FFA764-178E-4DE4-814D-5BDA63CC19C8}" srcOrd="1" destOrd="0" parTransId="{4494B922-FBD1-4E0D-82C8-9D5BB69B7971}" sibTransId="{3457A257-816E-42CD-B826-26149B4BFC88}"/>
    <dgm:cxn modelId="{21939A49-4583-4087-BEE0-7AFE519A1862}" type="presOf" srcId="{58D19D90-05B4-4947-832D-132D7E0D1DBB}" destId="{70EB357E-6F79-4ED0-8B54-3D0D08DF4BD3}" srcOrd="0" destOrd="0" presId="urn:microsoft.com/office/officeart/2005/8/layout/vList2"/>
    <dgm:cxn modelId="{A4B6F80B-5E82-4415-B761-D83BB09988F3}" type="presOf" srcId="{C0C0AEE3-101F-42FD-B7C1-96148DC9E29D}" destId="{740608AD-AECD-413C-B60F-3BF7414A03D5}" srcOrd="0" destOrd="0" presId="urn:microsoft.com/office/officeart/2005/8/layout/vList2"/>
    <dgm:cxn modelId="{4EB58A33-EDDB-4101-ABA5-4DEA69495A4D}" type="presOf" srcId="{F05568B7-1EE7-493D-93B4-3FEAF3218FEB}" destId="{5D23C847-F3FC-4D4D-8296-3885BBBF9064}" srcOrd="0" destOrd="0" presId="urn:microsoft.com/office/officeart/2005/8/layout/vList2"/>
    <dgm:cxn modelId="{EFA990BD-1C1E-4830-87E1-91201DA69E39}" type="presOf" srcId="{2F270AE8-BB80-4F8B-BE68-E57741545903}" destId="{BCC704E5-08BF-4680-B19F-AEFC22650C92}" srcOrd="0" destOrd="0" presId="urn:microsoft.com/office/officeart/2005/8/layout/vList2"/>
    <dgm:cxn modelId="{706CF673-0EBF-42D2-AD79-D5D13F51BF8B}" srcId="{4440A241-C83C-4CC0-92A4-9648AAB54A57}" destId="{58D19D90-05B4-4947-832D-132D7E0D1DBB}" srcOrd="4" destOrd="0" parTransId="{CD6F4285-6F73-4FEE-BEC8-5A50F57E6D57}" sibTransId="{DEE9EB49-EBBC-418F-B7BA-10C78F2F7355}"/>
    <dgm:cxn modelId="{082F96F5-8BDF-4EB7-A387-CF292B2DC4E7}" type="presParOf" srcId="{6E008412-1AB8-4B10-8372-8EEBCBD8FE51}" destId="{BCC704E5-08BF-4680-B19F-AEFC22650C92}" srcOrd="0" destOrd="0" presId="urn:microsoft.com/office/officeart/2005/8/layout/vList2"/>
    <dgm:cxn modelId="{E9F425B5-EAED-4EDD-A524-E36B4846672E}" type="presParOf" srcId="{6E008412-1AB8-4B10-8372-8EEBCBD8FE51}" destId="{C4581012-2BB5-42C4-94D4-307C8703639C}" srcOrd="1" destOrd="0" presId="urn:microsoft.com/office/officeart/2005/8/layout/vList2"/>
    <dgm:cxn modelId="{BB362C7C-A068-4957-999F-8F09E8EB265D}" type="presParOf" srcId="{6E008412-1AB8-4B10-8372-8EEBCBD8FE51}" destId="{6B2B72A3-6055-4891-A647-0358617CD2B6}" srcOrd="2" destOrd="0" presId="urn:microsoft.com/office/officeart/2005/8/layout/vList2"/>
    <dgm:cxn modelId="{8A9A9CA9-603B-43A5-AA42-480E07595C63}" type="presParOf" srcId="{6E008412-1AB8-4B10-8372-8EEBCBD8FE51}" destId="{0278A752-0C6B-480E-BAE0-A453A91BC584}" srcOrd="3" destOrd="0" presId="urn:microsoft.com/office/officeart/2005/8/layout/vList2"/>
    <dgm:cxn modelId="{006AB5B4-CCC2-4F58-8141-29EBB7305056}" type="presParOf" srcId="{6E008412-1AB8-4B10-8372-8EEBCBD8FE51}" destId="{5D23C847-F3FC-4D4D-8296-3885BBBF9064}" srcOrd="4" destOrd="0" presId="urn:microsoft.com/office/officeart/2005/8/layout/vList2"/>
    <dgm:cxn modelId="{C789D830-4AAD-4488-90ED-9B59E137B747}" type="presParOf" srcId="{6E008412-1AB8-4B10-8372-8EEBCBD8FE51}" destId="{380984C4-789D-4CCB-9B37-B341C01B3BFC}" srcOrd="5" destOrd="0" presId="urn:microsoft.com/office/officeart/2005/8/layout/vList2"/>
    <dgm:cxn modelId="{2708ECCB-F69D-45D6-8841-A33A546117A0}" type="presParOf" srcId="{6E008412-1AB8-4B10-8372-8EEBCBD8FE51}" destId="{740608AD-AECD-413C-B60F-3BF7414A03D5}" srcOrd="6" destOrd="0" presId="urn:microsoft.com/office/officeart/2005/8/layout/vList2"/>
    <dgm:cxn modelId="{F578F40A-AE65-4FF2-AF66-580B5FE61834}" type="presParOf" srcId="{6E008412-1AB8-4B10-8372-8EEBCBD8FE51}" destId="{46534238-1EDC-4730-A4CF-B4FD4B41A621}" srcOrd="7" destOrd="0" presId="urn:microsoft.com/office/officeart/2005/8/layout/vList2"/>
    <dgm:cxn modelId="{2129A1C2-1282-4F75-A76E-AE33F667B02B}" type="presParOf" srcId="{6E008412-1AB8-4B10-8372-8EEBCBD8FE51}" destId="{70EB357E-6F79-4ED0-8B54-3D0D08DF4BD3}"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40A241-C83C-4CC0-92A4-9648AAB54A5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2F270AE8-BB80-4F8B-BE68-E57741545903}">
      <dgm:prSet custT="1"/>
      <dgm:spPr/>
      <dgm:t>
        <a:bodyPr/>
        <a:lstStyle/>
        <a:p>
          <a:pPr algn="ctr" rtl="0"/>
          <a:r>
            <a:rPr lang="zh-CN" altLang="en-US" sz="3600" b="1" dirty="0" smtClean="0">
              <a:solidFill>
                <a:schemeClr val="tx1"/>
              </a:solidFill>
              <a:latin typeface="微软雅黑" pitchFamily="34" charset="-122"/>
              <a:ea typeface="微软雅黑" pitchFamily="34" charset="-122"/>
            </a:rPr>
            <a:t>一、评估主体</a:t>
          </a:r>
          <a:endParaRPr lang="zh-CN" altLang="en-US" sz="3600" b="1" dirty="0">
            <a:solidFill>
              <a:schemeClr val="tx1"/>
            </a:solidFill>
            <a:latin typeface="微软雅黑" pitchFamily="34" charset="-122"/>
            <a:ea typeface="微软雅黑" pitchFamily="34" charset="-122"/>
          </a:endParaRPr>
        </a:p>
      </dgm:t>
    </dgm:pt>
    <dgm:pt modelId="{AB9F4FE1-39AA-408F-A84E-47A4C3218541}" type="parTrans" cxnId="{D57F1347-36E4-41BA-BB0C-FBA35E8840DB}">
      <dgm:prSet/>
      <dgm:spPr/>
      <dgm:t>
        <a:bodyPr/>
        <a:lstStyle/>
        <a:p>
          <a:endParaRPr lang="zh-CN" altLang="en-US"/>
        </a:p>
      </dgm:t>
    </dgm:pt>
    <dgm:pt modelId="{3729E94F-3843-47D5-9FC6-65ED907F5728}" type="sibTrans" cxnId="{D57F1347-36E4-41BA-BB0C-FBA35E8840DB}">
      <dgm:prSet/>
      <dgm:spPr/>
      <dgm:t>
        <a:bodyPr/>
        <a:lstStyle/>
        <a:p>
          <a:endParaRPr lang="zh-CN" altLang="en-US"/>
        </a:p>
      </dgm:t>
    </dgm:pt>
    <dgm:pt modelId="{CF8553FC-F742-42C6-8AF9-172FBE012E38}">
      <dgm:prSet custT="1"/>
      <dgm:spPr/>
      <dgm:t>
        <a:bodyPr/>
        <a:lstStyle/>
        <a:p>
          <a:pPr algn="ctr" rtl="0"/>
          <a:r>
            <a:rPr lang="zh-CN" altLang="en-US" sz="3600" b="1" dirty="0" smtClean="0">
              <a:solidFill>
                <a:schemeClr val="tx1"/>
              </a:solidFill>
              <a:latin typeface="微软雅黑" pitchFamily="34" charset="-122"/>
              <a:ea typeface="微软雅黑" pitchFamily="34" charset="-122"/>
            </a:rPr>
            <a:t>二、评估客体</a:t>
          </a:r>
          <a:endParaRPr lang="zh-CN" altLang="en-US" sz="3600" b="1" dirty="0">
            <a:solidFill>
              <a:schemeClr val="tx1"/>
            </a:solidFill>
            <a:latin typeface="微软雅黑" pitchFamily="34" charset="-122"/>
            <a:ea typeface="微软雅黑" pitchFamily="34" charset="-122"/>
          </a:endParaRPr>
        </a:p>
      </dgm:t>
    </dgm:pt>
    <dgm:pt modelId="{456D3CD5-1560-4EC1-8CDA-0215C4235B57}" type="parTrans" cxnId="{66156701-CE33-400F-95EE-000CD51B018E}">
      <dgm:prSet/>
      <dgm:spPr/>
      <dgm:t>
        <a:bodyPr/>
        <a:lstStyle/>
        <a:p>
          <a:endParaRPr lang="zh-CN" altLang="en-US"/>
        </a:p>
      </dgm:t>
    </dgm:pt>
    <dgm:pt modelId="{6354E2A1-70B8-45D7-A90F-28F969ED8568}" type="sibTrans" cxnId="{66156701-CE33-400F-95EE-000CD51B018E}">
      <dgm:prSet/>
      <dgm:spPr/>
      <dgm:t>
        <a:bodyPr/>
        <a:lstStyle/>
        <a:p>
          <a:endParaRPr lang="zh-CN" altLang="en-US"/>
        </a:p>
      </dgm:t>
    </dgm:pt>
    <dgm:pt modelId="{9A06E04F-6787-4045-87BD-B24BE49EB476}">
      <dgm:prSet custT="1"/>
      <dgm:spPr/>
      <dgm:t>
        <a:bodyPr/>
        <a:lstStyle/>
        <a:p>
          <a:pPr algn="ctr" rtl="0"/>
          <a:r>
            <a:rPr lang="zh-CN" altLang="en-US" sz="3600" b="1" dirty="0" smtClean="0">
              <a:solidFill>
                <a:schemeClr val="tx1"/>
              </a:solidFill>
              <a:latin typeface="微软雅黑" pitchFamily="34" charset="-122"/>
              <a:ea typeface="微软雅黑" pitchFamily="34" charset="-122"/>
            </a:rPr>
            <a:t>三、评估目标</a:t>
          </a:r>
          <a:endParaRPr lang="zh-CN" altLang="en-US" sz="3600" b="1" dirty="0">
            <a:solidFill>
              <a:schemeClr val="tx1"/>
            </a:solidFill>
            <a:latin typeface="微软雅黑" pitchFamily="34" charset="-122"/>
            <a:ea typeface="微软雅黑" pitchFamily="34" charset="-122"/>
          </a:endParaRPr>
        </a:p>
      </dgm:t>
    </dgm:pt>
    <dgm:pt modelId="{918FEFAF-F92E-402C-BEB1-F7698EB68920}" type="parTrans" cxnId="{FABA28E1-A7DF-4F78-839B-FBC58E6B3500}">
      <dgm:prSet/>
      <dgm:spPr/>
      <dgm:t>
        <a:bodyPr/>
        <a:lstStyle/>
        <a:p>
          <a:endParaRPr lang="zh-CN" altLang="en-US"/>
        </a:p>
      </dgm:t>
    </dgm:pt>
    <dgm:pt modelId="{C24F5B60-C862-4C04-B946-4A4236A98A5F}" type="sibTrans" cxnId="{FABA28E1-A7DF-4F78-839B-FBC58E6B3500}">
      <dgm:prSet/>
      <dgm:spPr/>
      <dgm:t>
        <a:bodyPr/>
        <a:lstStyle/>
        <a:p>
          <a:endParaRPr lang="zh-CN" altLang="en-US"/>
        </a:p>
      </dgm:t>
    </dgm:pt>
    <dgm:pt modelId="{03CF0FF7-D410-4500-80A4-E84A3175304C}">
      <dgm:prSet custT="1"/>
      <dgm:spPr/>
      <dgm:t>
        <a:bodyPr/>
        <a:lstStyle/>
        <a:p>
          <a:pPr algn="ctr" rtl="0"/>
          <a:r>
            <a:rPr lang="zh-CN" altLang="en-US" sz="3600" b="1" dirty="0" smtClean="0">
              <a:solidFill>
                <a:schemeClr val="tx1"/>
              </a:solidFill>
              <a:latin typeface="微软雅黑" pitchFamily="34" charset="-122"/>
              <a:ea typeface="微软雅黑" pitchFamily="34" charset="-122"/>
            </a:rPr>
            <a:t>四、评估标准</a:t>
          </a:r>
          <a:endParaRPr lang="zh-CN" altLang="en-US" sz="3600" b="1" dirty="0">
            <a:solidFill>
              <a:schemeClr val="tx1"/>
            </a:solidFill>
            <a:latin typeface="微软雅黑" pitchFamily="34" charset="-122"/>
            <a:ea typeface="微软雅黑" pitchFamily="34" charset="-122"/>
          </a:endParaRPr>
        </a:p>
      </dgm:t>
    </dgm:pt>
    <dgm:pt modelId="{07A95489-EFB4-44D4-8C8C-EE67D58BE7BE}" type="parTrans" cxnId="{4E5A98A8-53F6-4FFD-A5F0-50EB4D6450EC}">
      <dgm:prSet/>
      <dgm:spPr/>
      <dgm:t>
        <a:bodyPr/>
        <a:lstStyle/>
        <a:p>
          <a:endParaRPr lang="zh-CN" altLang="en-US"/>
        </a:p>
      </dgm:t>
    </dgm:pt>
    <dgm:pt modelId="{36C40055-49C8-4203-9FD0-E554EECCB74F}" type="sibTrans" cxnId="{4E5A98A8-53F6-4FFD-A5F0-50EB4D6450EC}">
      <dgm:prSet/>
      <dgm:spPr/>
      <dgm:t>
        <a:bodyPr/>
        <a:lstStyle/>
        <a:p>
          <a:endParaRPr lang="zh-CN" altLang="en-US"/>
        </a:p>
      </dgm:t>
    </dgm:pt>
    <dgm:pt modelId="{2CBA283C-0C8A-4268-AB8E-387487FA6E6C}">
      <dgm:prSet custT="1"/>
      <dgm:spPr/>
      <dgm:t>
        <a:bodyPr/>
        <a:lstStyle/>
        <a:p>
          <a:pPr algn="ctr" rtl="0"/>
          <a:r>
            <a:rPr lang="zh-CN" altLang="en-US" sz="3600" b="1" dirty="0" smtClean="0">
              <a:solidFill>
                <a:schemeClr val="tx1"/>
              </a:solidFill>
              <a:latin typeface="微软雅黑" pitchFamily="34" charset="-122"/>
              <a:ea typeface="微软雅黑" pitchFamily="34" charset="-122"/>
            </a:rPr>
            <a:t>五、评估方法</a:t>
          </a:r>
          <a:endParaRPr lang="zh-CN" altLang="en-US" sz="3600" b="1" dirty="0">
            <a:solidFill>
              <a:schemeClr val="tx1"/>
            </a:solidFill>
            <a:latin typeface="微软雅黑" pitchFamily="34" charset="-122"/>
            <a:ea typeface="微软雅黑" pitchFamily="34" charset="-122"/>
          </a:endParaRPr>
        </a:p>
      </dgm:t>
    </dgm:pt>
    <dgm:pt modelId="{EEE1EDF1-6C03-4B70-BDF4-CCB940B46FAF}" type="parTrans" cxnId="{C23B4F40-F5E4-404E-A637-4EC3D4A67DE3}">
      <dgm:prSet/>
      <dgm:spPr/>
      <dgm:t>
        <a:bodyPr/>
        <a:lstStyle/>
        <a:p>
          <a:endParaRPr lang="zh-CN" altLang="en-US"/>
        </a:p>
      </dgm:t>
    </dgm:pt>
    <dgm:pt modelId="{F211E903-634D-406F-9C4A-A6DFD655A734}" type="sibTrans" cxnId="{C23B4F40-F5E4-404E-A637-4EC3D4A67DE3}">
      <dgm:prSet/>
      <dgm:spPr/>
      <dgm:t>
        <a:bodyPr/>
        <a:lstStyle/>
        <a:p>
          <a:endParaRPr lang="zh-CN" altLang="en-US"/>
        </a:p>
      </dgm:t>
    </dgm:pt>
    <dgm:pt modelId="{6E008412-1AB8-4B10-8372-8EEBCBD8FE51}" type="pres">
      <dgm:prSet presAssocID="{4440A241-C83C-4CC0-92A4-9648AAB54A57}" presName="linear" presStyleCnt="0">
        <dgm:presLayoutVars>
          <dgm:animLvl val="lvl"/>
          <dgm:resizeHandles val="exact"/>
        </dgm:presLayoutVars>
      </dgm:prSet>
      <dgm:spPr/>
      <dgm:t>
        <a:bodyPr/>
        <a:lstStyle/>
        <a:p>
          <a:endParaRPr lang="zh-CN" altLang="en-US"/>
        </a:p>
      </dgm:t>
    </dgm:pt>
    <dgm:pt modelId="{BCC704E5-08BF-4680-B19F-AEFC22650C92}" type="pres">
      <dgm:prSet presAssocID="{2F270AE8-BB80-4F8B-BE68-E57741545903}" presName="parentText" presStyleLbl="node1" presStyleIdx="0" presStyleCnt="5" custLinFactNeighborX="5600" custLinFactNeighborY="97132">
        <dgm:presLayoutVars>
          <dgm:chMax val="0"/>
          <dgm:bulletEnabled val="1"/>
        </dgm:presLayoutVars>
      </dgm:prSet>
      <dgm:spPr/>
      <dgm:t>
        <a:bodyPr/>
        <a:lstStyle/>
        <a:p>
          <a:endParaRPr lang="zh-CN" altLang="en-US"/>
        </a:p>
      </dgm:t>
    </dgm:pt>
    <dgm:pt modelId="{C4581012-2BB5-42C4-94D4-307C8703639C}" type="pres">
      <dgm:prSet presAssocID="{3729E94F-3843-47D5-9FC6-65ED907F5728}" presName="spacer" presStyleCnt="0"/>
      <dgm:spPr/>
    </dgm:pt>
    <dgm:pt modelId="{31684F1C-2E11-413D-8E03-FC9244D543BA}" type="pres">
      <dgm:prSet presAssocID="{CF8553FC-F742-42C6-8AF9-172FBE012E38}" presName="parentText" presStyleLbl="node1" presStyleIdx="1" presStyleCnt="5">
        <dgm:presLayoutVars>
          <dgm:chMax val="0"/>
          <dgm:bulletEnabled val="1"/>
        </dgm:presLayoutVars>
      </dgm:prSet>
      <dgm:spPr/>
      <dgm:t>
        <a:bodyPr/>
        <a:lstStyle/>
        <a:p>
          <a:endParaRPr lang="zh-CN" altLang="en-US"/>
        </a:p>
      </dgm:t>
    </dgm:pt>
    <dgm:pt modelId="{2F54DF90-5137-446A-85B0-9E2C6FDE90CD}" type="pres">
      <dgm:prSet presAssocID="{6354E2A1-70B8-45D7-A90F-28F969ED8568}" presName="spacer" presStyleCnt="0"/>
      <dgm:spPr/>
    </dgm:pt>
    <dgm:pt modelId="{C6B3CE76-372F-43D4-8F23-0C228B74CBFA}" type="pres">
      <dgm:prSet presAssocID="{9A06E04F-6787-4045-87BD-B24BE49EB476}" presName="parentText" presStyleLbl="node1" presStyleIdx="2" presStyleCnt="5">
        <dgm:presLayoutVars>
          <dgm:chMax val="0"/>
          <dgm:bulletEnabled val="1"/>
        </dgm:presLayoutVars>
      </dgm:prSet>
      <dgm:spPr/>
      <dgm:t>
        <a:bodyPr/>
        <a:lstStyle/>
        <a:p>
          <a:endParaRPr lang="zh-CN" altLang="en-US"/>
        </a:p>
      </dgm:t>
    </dgm:pt>
    <dgm:pt modelId="{9429ED42-6BB9-4BB8-B540-76B1A7EC9CC9}" type="pres">
      <dgm:prSet presAssocID="{C24F5B60-C862-4C04-B946-4A4236A98A5F}" presName="spacer" presStyleCnt="0"/>
      <dgm:spPr/>
    </dgm:pt>
    <dgm:pt modelId="{E716426B-0A15-4CF6-A96B-64CFF8EC63EB}" type="pres">
      <dgm:prSet presAssocID="{03CF0FF7-D410-4500-80A4-E84A3175304C}" presName="parentText" presStyleLbl="node1" presStyleIdx="3" presStyleCnt="5">
        <dgm:presLayoutVars>
          <dgm:chMax val="0"/>
          <dgm:bulletEnabled val="1"/>
        </dgm:presLayoutVars>
      </dgm:prSet>
      <dgm:spPr/>
      <dgm:t>
        <a:bodyPr/>
        <a:lstStyle/>
        <a:p>
          <a:endParaRPr lang="zh-CN" altLang="en-US"/>
        </a:p>
      </dgm:t>
    </dgm:pt>
    <dgm:pt modelId="{F63B58A7-64B2-4FD7-9711-40803269F958}" type="pres">
      <dgm:prSet presAssocID="{36C40055-49C8-4203-9FD0-E554EECCB74F}" presName="spacer" presStyleCnt="0"/>
      <dgm:spPr/>
    </dgm:pt>
    <dgm:pt modelId="{2F76AD86-CABC-4F17-BB9A-2E6435253D00}" type="pres">
      <dgm:prSet presAssocID="{2CBA283C-0C8A-4268-AB8E-387487FA6E6C}" presName="parentText" presStyleLbl="node1" presStyleIdx="4" presStyleCnt="5">
        <dgm:presLayoutVars>
          <dgm:chMax val="0"/>
          <dgm:bulletEnabled val="1"/>
        </dgm:presLayoutVars>
      </dgm:prSet>
      <dgm:spPr/>
      <dgm:t>
        <a:bodyPr/>
        <a:lstStyle/>
        <a:p>
          <a:endParaRPr lang="zh-CN" altLang="en-US"/>
        </a:p>
      </dgm:t>
    </dgm:pt>
  </dgm:ptLst>
  <dgm:cxnLst>
    <dgm:cxn modelId="{6289CE7E-66B3-42AD-A575-0EEFA84F13A7}" type="presOf" srcId="{CF8553FC-F742-42C6-8AF9-172FBE012E38}" destId="{31684F1C-2E11-413D-8E03-FC9244D543BA}" srcOrd="0" destOrd="0" presId="urn:microsoft.com/office/officeart/2005/8/layout/vList2"/>
    <dgm:cxn modelId="{5311B85D-93CB-4DE3-8DB9-04FBD475E142}" type="presOf" srcId="{2CBA283C-0C8A-4268-AB8E-387487FA6E6C}" destId="{2F76AD86-CABC-4F17-BB9A-2E6435253D00}" srcOrd="0" destOrd="0" presId="urn:microsoft.com/office/officeart/2005/8/layout/vList2"/>
    <dgm:cxn modelId="{FABA28E1-A7DF-4F78-839B-FBC58E6B3500}" srcId="{4440A241-C83C-4CC0-92A4-9648AAB54A57}" destId="{9A06E04F-6787-4045-87BD-B24BE49EB476}" srcOrd="2" destOrd="0" parTransId="{918FEFAF-F92E-402C-BEB1-F7698EB68920}" sibTransId="{C24F5B60-C862-4C04-B946-4A4236A98A5F}"/>
    <dgm:cxn modelId="{D57F1347-36E4-41BA-BB0C-FBA35E8840DB}" srcId="{4440A241-C83C-4CC0-92A4-9648AAB54A57}" destId="{2F270AE8-BB80-4F8B-BE68-E57741545903}" srcOrd="0" destOrd="0" parTransId="{AB9F4FE1-39AA-408F-A84E-47A4C3218541}" sibTransId="{3729E94F-3843-47D5-9FC6-65ED907F5728}"/>
    <dgm:cxn modelId="{A7063712-6D62-4968-BC39-B893B380A735}" type="presOf" srcId="{2F270AE8-BB80-4F8B-BE68-E57741545903}" destId="{BCC704E5-08BF-4680-B19F-AEFC22650C92}" srcOrd="0" destOrd="0" presId="urn:microsoft.com/office/officeart/2005/8/layout/vList2"/>
    <dgm:cxn modelId="{33DEFAB8-8F65-4C5E-9086-1C08A6536151}" type="presOf" srcId="{9A06E04F-6787-4045-87BD-B24BE49EB476}" destId="{C6B3CE76-372F-43D4-8F23-0C228B74CBFA}" srcOrd="0" destOrd="0" presId="urn:microsoft.com/office/officeart/2005/8/layout/vList2"/>
    <dgm:cxn modelId="{8880643D-D313-49EA-BDCC-AF93C19B978C}" type="presOf" srcId="{03CF0FF7-D410-4500-80A4-E84A3175304C}" destId="{E716426B-0A15-4CF6-A96B-64CFF8EC63EB}" srcOrd="0" destOrd="0" presId="urn:microsoft.com/office/officeart/2005/8/layout/vList2"/>
    <dgm:cxn modelId="{66156701-CE33-400F-95EE-000CD51B018E}" srcId="{4440A241-C83C-4CC0-92A4-9648AAB54A57}" destId="{CF8553FC-F742-42C6-8AF9-172FBE012E38}" srcOrd="1" destOrd="0" parTransId="{456D3CD5-1560-4EC1-8CDA-0215C4235B57}" sibTransId="{6354E2A1-70B8-45D7-A90F-28F969ED8568}"/>
    <dgm:cxn modelId="{C23B4F40-F5E4-404E-A637-4EC3D4A67DE3}" srcId="{4440A241-C83C-4CC0-92A4-9648AAB54A57}" destId="{2CBA283C-0C8A-4268-AB8E-387487FA6E6C}" srcOrd="4" destOrd="0" parTransId="{EEE1EDF1-6C03-4B70-BDF4-CCB940B46FAF}" sibTransId="{F211E903-634D-406F-9C4A-A6DFD655A734}"/>
    <dgm:cxn modelId="{4E5A98A8-53F6-4FFD-A5F0-50EB4D6450EC}" srcId="{4440A241-C83C-4CC0-92A4-9648AAB54A57}" destId="{03CF0FF7-D410-4500-80A4-E84A3175304C}" srcOrd="3" destOrd="0" parTransId="{07A95489-EFB4-44D4-8C8C-EE67D58BE7BE}" sibTransId="{36C40055-49C8-4203-9FD0-E554EECCB74F}"/>
    <dgm:cxn modelId="{F1BA0428-1718-4FCA-95B0-A4AC910DCA31}" type="presOf" srcId="{4440A241-C83C-4CC0-92A4-9648AAB54A57}" destId="{6E008412-1AB8-4B10-8372-8EEBCBD8FE51}" srcOrd="0" destOrd="0" presId="urn:microsoft.com/office/officeart/2005/8/layout/vList2"/>
    <dgm:cxn modelId="{446214FB-6DFA-49CA-A8E8-6B767505A2DD}" type="presParOf" srcId="{6E008412-1AB8-4B10-8372-8EEBCBD8FE51}" destId="{BCC704E5-08BF-4680-B19F-AEFC22650C92}" srcOrd="0" destOrd="0" presId="urn:microsoft.com/office/officeart/2005/8/layout/vList2"/>
    <dgm:cxn modelId="{E21BA3E5-B166-4AE9-B89E-02EF96A79C7E}" type="presParOf" srcId="{6E008412-1AB8-4B10-8372-8EEBCBD8FE51}" destId="{C4581012-2BB5-42C4-94D4-307C8703639C}" srcOrd="1" destOrd="0" presId="urn:microsoft.com/office/officeart/2005/8/layout/vList2"/>
    <dgm:cxn modelId="{56BA78D2-C59A-45F4-B00F-8C90677F8E3B}" type="presParOf" srcId="{6E008412-1AB8-4B10-8372-8EEBCBD8FE51}" destId="{31684F1C-2E11-413D-8E03-FC9244D543BA}" srcOrd="2" destOrd="0" presId="urn:microsoft.com/office/officeart/2005/8/layout/vList2"/>
    <dgm:cxn modelId="{02DD99CF-DCBF-4EFD-9D1A-ABB2920CA353}" type="presParOf" srcId="{6E008412-1AB8-4B10-8372-8EEBCBD8FE51}" destId="{2F54DF90-5137-446A-85B0-9E2C6FDE90CD}" srcOrd="3" destOrd="0" presId="urn:microsoft.com/office/officeart/2005/8/layout/vList2"/>
    <dgm:cxn modelId="{FBF79BFD-8299-4BA3-B24B-54A7A22377D3}" type="presParOf" srcId="{6E008412-1AB8-4B10-8372-8EEBCBD8FE51}" destId="{C6B3CE76-372F-43D4-8F23-0C228B74CBFA}" srcOrd="4" destOrd="0" presId="urn:microsoft.com/office/officeart/2005/8/layout/vList2"/>
    <dgm:cxn modelId="{ADD6E006-4C67-4904-9654-1E558C79C508}" type="presParOf" srcId="{6E008412-1AB8-4B10-8372-8EEBCBD8FE51}" destId="{9429ED42-6BB9-4BB8-B540-76B1A7EC9CC9}" srcOrd="5" destOrd="0" presId="urn:microsoft.com/office/officeart/2005/8/layout/vList2"/>
    <dgm:cxn modelId="{3D53200E-1D51-4A3D-B9C3-D55B0A788075}" type="presParOf" srcId="{6E008412-1AB8-4B10-8372-8EEBCBD8FE51}" destId="{E716426B-0A15-4CF6-A96B-64CFF8EC63EB}" srcOrd="6" destOrd="0" presId="urn:microsoft.com/office/officeart/2005/8/layout/vList2"/>
    <dgm:cxn modelId="{19D08025-237A-4141-ADB8-D72696C94498}" type="presParOf" srcId="{6E008412-1AB8-4B10-8372-8EEBCBD8FE51}" destId="{F63B58A7-64B2-4FD7-9711-40803269F958}" srcOrd="7" destOrd="0" presId="urn:microsoft.com/office/officeart/2005/8/layout/vList2"/>
    <dgm:cxn modelId="{B1A16B50-BF57-4BF5-9258-9C42F1FD7478}" type="presParOf" srcId="{6E008412-1AB8-4B10-8372-8EEBCBD8FE51}" destId="{2F76AD86-CABC-4F17-BB9A-2E6435253D00}"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DC56D3-056D-475D-A3BE-4A0658FBD3F9}"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zh-CN" altLang="en-US"/>
        </a:p>
      </dgm:t>
    </dgm:pt>
    <dgm:pt modelId="{24144756-1EB9-426D-83AC-63CFF4BD7E8C}">
      <dgm:prSet custT="1"/>
      <dgm:spPr/>
      <dgm:t>
        <a:bodyPr/>
        <a:lstStyle/>
        <a:p>
          <a:pPr algn="l" rtl="0"/>
          <a:r>
            <a:rPr lang="zh-CN" altLang="en-US" sz="3600" b="1" dirty="0" smtClean="0">
              <a:solidFill>
                <a:schemeClr val="tx1"/>
              </a:solidFill>
              <a:latin typeface="黑体" pitchFamily="49" charset="-122"/>
              <a:ea typeface="黑体" pitchFamily="49" charset="-122"/>
            </a:rPr>
            <a:t>（一）过程对比法</a:t>
          </a:r>
          <a:endParaRPr lang="zh-CN" altLang="en-US" sz="3600" b="1" dirty="0">
            <a:solidFill>
              <a:schemeClr val="tx1"/>
            </a:solidFill>
            <a:latin typeface="黑体" pitchFamily="49" charset="-122"/>
            <a:ea typeface="黑体" pitchFamily="49" charset="-122"/>
          </a:endParaRPr>
        </a:p>
      </dgm:t>
    </dgm:pt>
    <dgm:pt modelId="{656E5EBD-71C5-47D6-B5FA-AA4C728F277A}" type="parTrans" cxnId="{FADEA5A5-6A66-429D-8A7B-5B2E52E50351}">
      <dgm:prSet/>
      <dgm:spPr/>
      <dgm:t>
        <a:bodyPr/>
        <a:lstStyle/>
        <a:p>
          <a:endParaRPr lang="zh-CN" altLang="en-US"/>
        </a:p>
      </dgm:t>
    </dgm:pt>
    <dgm:pt modelId="{72CD711F-B7E6-49E2-80D3-F3A341F23C06}" type="sibTrans" cxnId="{FADEA5A5-6A66-429D-8A7B-5B2E52E50351}">
      <dgm:prSet/>
      <dgm:spPr/>
      <dgm:t>
        <a:bodyPr/>
        <a:lstStyle/>
        <a:p>
          <a:endParaRPr lang="zh-CN" altLang="en-US"/>
        </a:p>
      </dgm:t>
    </dgm:pt>
    <dgm:pt modelId="{80804350-93DD-4178-9091-C29EF544DF5B}">
      <dgm:prSet custT="1"/>
      <dgm:spPr/>
      <dgm:t>
        <a:bodyPr/>
        <a:lstStyle/>
        <a:p>
          <a:pPr algn="l" rtl="0"/>
          <a:r>
            <a:rPr lang="zh-CN" altLang="en-US" sz="3600" b="1" dirty="0" smtClean="0">
              <a:solidFill>
                <a:schemeClr val="tx1"/>
              </a:solidFill>
              <a:latin typeface="黑体" pitchFamily="49" charset="-122"/>
              <a:ea typeface="黑体" pitchFamily="49" charset="-122"/>
            </a:rPr>
            <a:t>（二）成本</a:t>
          </a:r>
          <a:r>
            <a:rPr lang="en-US" altLang="zh-CN" sz="3600" b="1" dirty="0" smtClean="0">
              <a:solidFill>
                <a:schemeClr val="tx1"/>
              </a:solidFill>
              <a:latin typeface="黑体" pitchFamily="49" charset="-122"/>
              <a:ea typeface="黑体" pitchFamily="49" charset="-122"/>
            </a:rPr>
            <a:t>—</a:t>
          </a:r>
          <a:r>
            <a:rPr lang="zh-CN" altLang="en-US" sz="3600" b="1" dirty="0" smtClean="0">
              <a:solidFill>
                <a:schemeClr val="tx1"/>
              </a:solidFill>
              <a:latin typeface="黑体" pitchFamily="49" charset="-122"/>
              <a:ea typeface="黑体" pitchFamily="49" charset="-122"/>
            </a:rPr>
            <a:t>收益分析</a:t>
          </a:r>
          <a:endParaRPr lang="zh-CN" altLang="en-US" sz="3600" b="1" dirty="0">
            <a:solidFill>
              <a:schemeClr val="tx1"/>
            </a:solidFill>
            <a:latin typeface="黑体" pitchFamily="49" charset="-122"/>
            <a:ea typeface="黑体" pitchFamily="49" charset="-122"/>
          </a:endParaRPr>
        </a:p>
      </dgm:t>
    </dgm:pt>
    <dgm:pt modelId="{783034D7-6C42-415C-8AC4-522F27BDE9DB}" type="parTrans" cxnId="{B299965A-A3D0-4B01-AF77-CD7E70B3F056}">
      <dgm:prSet/>
      <dgm:spPr/>
      <dgm:t>
        <a:bodyPr/>
        <a:lstStyle/>
        <a:p>
          <a:endParaRPr lang="zh-CN" altLang="en-US"/>
        </a:p>
      </dgm:t>
    </dgm:pt>
    <dgm:pt modelId="{986A5943-65DD-41CE-9FF8-0374DE2DD563}" type="sibTrans" cxnId="{B299965A-A3D0-4B01-AF77-CD7E70B3F056}">
      <dgm:prSet/>
      <dgm:spPr/>
      <dgm:t>
        <a:bodyPr/>
        <a:lstStyle/>
        <a:p>
          <a:endParaRPr lang="zh-CN" altLang="en-US"/>
        </a:p>
      </dgm:t>
    </dgm:pt>
    <dgm:pt modelId="{6F5D1B28-932B-4E53-A245-BE36B1F648B8}">
      <dgm:prSet custT="1"/>
      <dgm:spPr/>
      <dgm:t>
        <a:bodyPr/>
        <a:lstStyle/>
        <a:p>
          <a:pPr algn="l" rtl="0"/>
          <a:r>
            <a:rPr lang="zh-CN" altLang="en-US" sz="3600" b="1" dirty="0" smtClean="0">
              <a:solidFill>
                <a:schemeClr val="tx1"/>
              </a:solidFill>
              <a:latin typeface="黑体" pitchFamily="49" charset="-122"/>
              <a:ea typeface="黑体" pitchFamily="49" charset="-122"/>
            </a:rPr>
            <a:t>（三）专家评估法</a:t>
          </a:r>
          <a:endParaRPr lang="zh-CN" altLang="en-US" sz="3600" b="1" dirty="0">
            <a:solidFill>
              <a:schemeClr val="tx1"/>
            </a:solidFill>
            <a:latin typeface="黑体" pitchFamily="49" charset="-122"/>
            <a:ea typeface="黑体" pitchFamily="49" charset="-122"/>
          </a:endParaRPr>
        </a:p>
      </dgm:t>
    </dgm:pt>
    <dgm:pt modelId="{E728DD11-2AB4-4ADF-A270-CC06EF80BB5D}" type="parTrans" cxnId="{4E91F908-D731-48CD-B5CE-939BBDF42341}">
      <dgm:prSet/>
      <dgm:spPr/>
      <dgm:t>
        <a:bodyPr/>
        <a:lstStyle/>
        <a:p>
          <a:endParaRPr lang="zh-CN" altLang="en-US"/>
        </a:p>
      </dgm:t>
    </dgm:pt>
    <dgm:pt modelId="{AF0EB15A-B8DB-44AE-AFA8-CC27AD2D233A}" type="sibTrans" cxnId="{4E91F908-D731-48CD-B5CE-939BBDF42341}">
      <dgm:prSet/>
      <dgm:spPr/>
      <dgm:t>
        <a:bodyPr/>
        <a:lstStyle/>
        <a:p>
          <a:endParaRPr lang="zh-CN" altLang="en-US"/>
        </a:p>
      </dgm:t>
    </dgm:pt>
    <dgm:pt modelId="{2719D71F-B964-43EA-837F-C405988D9F59}">
      <dgm:prSet custT="1"/>
      <dgm:spPr/>
      <dgm:t>
        <a:bodyPr/>
        <a:lstStyle/>
        <a:p>
          <a:pPr algn="l" rtl="0"/>
          <a:r>
            <a:rPr lang="zh-CN" altLang="en-US" sz="3600" b="1" dirty="0" smtClean="0">
              <a:solidFill>
                <a:schemeClr val="tx1"/>
              </a:solidFill>
              <a:latin typeface="黑体" pitchFamily="49" charset="-122"/>
              <a:ea typeface="黑体" pitchFamily="49" charset="-122"/>
            </a:rPr>
            <a:t>（四）目标群体评估法</a:t>
          </a:r>
          <a:endParaRPr lang="zh-CN" altLang="en-US" sz="3600" b="1" dirty="0">
            <a:solidFill>
              <a:schemeClr val="tx1"/>
            </a:solidFill>
            <a:latin typeface="黑体" pitchFamily="49" charset="-122"/>
            <a:ea typeface="黑体" pitchFamily="49" charset="-122"/>
          </a:endParaRPr>
        </a:p>
      </dgm:t>
    </dgm:pt>
    <dgm:pt modelId="{D890D5A3-B455-4D0E-A387-8791118B8645}" type="parTrans" cxnId="{7CAF6EDA-EC04-44EB-B586-29C052B4993A}">
      <dgm:prSet/>
      <dgm:spPr/>
      <dgm:t>
        <a:bodyPr/>
        <a:lstStyle/>
        <a:p>
          <a:endParaRPr lang="zh-CN" altLang="en-US"/>
        </a:p>
      </dgm:t>
    </dgm:pt>
    <dgm:pt modelId="{837A6537-8A8C-4602-A684-BB543CE39496}" type="sibTrans" cxnId="{7CAF6EDA-EC04-44EB-B586-29C052B4993A}">
      <dgm:prSet/>
      <dgm:spPr/>
      <dgm:t>
        <a:bodyPr/>
        <a:lstStyle/>
        <a:p>
          <a:endParaRPr lang="zh-CN" altLang="en-US"/>
        </a:p>
      </dgm:t>
    </dgm:pt>
    <dgm:pt modelId="{D84160F8-76A8-4C2F-AB11-327BCB631877}" type="pres">
      <dgm:prSet presAssocID="{91DC56D3-056D-475D-A3BE-4A0658FBD3F9}" presName="Name0" presStyleCnt="0">
        <dgm:presLayoutVars>
          <dgm:dir/>
          <dgm:animLvl val="lvl"/>
          <dgm:resizeHandles val="exact"/>
        </dgm:presLayoutVars>
      </dgm:prSet>
      <dgm:spPr/>
      <dgm:t>
        <a:bodyPr/>
        <a:lstStyle/>
        <a:p>
          <a:endParaRPr lang="zh-CN" altLang="en-US"/>
        </a:p>
      </dgm:t>
    </dgm:pt>
    <dgm:pt modelId="{CF489502-2857-49B0-975E-9AD0E5D217D2}" type="pres">
      <dgm:prSet presAssocID="{24144756-1EB9-426D-83AC-63CFF4BD7E8C}" presName="linNode" presStyleCnt="0"/>
      <dgm:spPr/>
    </dgm:pt>
    <dgm:pt modelId="{CA3D2FBF-F2EE-43F6-864C-1CBDC1A34BD1}" type="pres">
      <dgm:prSet presAssocID="{24144756-1EB9-426D-83AC-63CFF4BD7E8C}" presName="parentText" presStyleLbl="node1" presStyleIdx="0" presStyleCnt="4" custScaleX="182770" custLinFactNeighborX="403" custLinFactNeighborY="-5520">
        <dgm:presLayoutVars>
          <dgm:chMax val="1"/>
          <dgm:bulletEnabled val="1"/>
        </dgm:presLayoutVars>
      </dgm:prSet>
      <dgm:spPr/>
      <dgm:t>
        <a:bodyPr/>
        <a:lstStyle/>
        <a:p>
          <a:endParaRPr lang="zh-CN" altLang="en-US"/>
        </a:p>
      </dgm:t>
    </dgm:pt>
    <dgm:pt modelId="{414216F7-B731-4523-B870-B5A3A5DD7D7E}" type="pres">
      <dgm:prSet presAssocID="{72CD711F-B7E6-49E2-80D3-F3A341F23C06}" presName="sp" presStyleCnt="0"/>
      <dgm:spPr/>
    </dgm:pt>
    <dgm:pt modelId="{B3BB8D10-EF4A-4442-ADE4-AAACA1D15410}" type="pres">
      <dgm:prSet presAssocID="{80804350-93DD-4178-9091-C29EF544DF5B}" presName="linNode" presStyleCnt="0"/>
      <dgm:spPr/>
    </dgm:pt>
    <dgm:pt modelId="{E980CE42-DA08-4A37-B131-B3C91BE13F35}" type="pres">
      <dgm:prSet presAssocID="{80804350-93DD-4178-9091-C29EF544DF5B}" presName="parentText" presStyleLbl="node1" presStyleIdx="1" presStyleCnt="4" custScaleX="185186">
        <dgm:presLayoutVars>
          <dgm:chMax val="1"/>
          <dgm:bulletEnabled val="1"/>
        </dgm:presLayoutVars>
      </dgm:prSet>
      <dgm:spPr/>
      <dgm:t>
        <a:bodyPr/>
        <a:lstStyle/>
        <a:p>
          <a:endParaRPr lang="zh-CN" altLang="en-US"/>
        </a:p>
      </dgm:t>
    </dgm:pt>
    <dgm:pt modelId="{9C96665B-208A-4FA4-BD33-D6CA57BA58E5}" type="pres">
      <dgm:prSet presAssocID="{986A5943-65DD-41CE-9FF8-0374DE2DD563}" presName="sp" presStyleCnt="0"/>
      <dgm:spPr/>
    </dgm:pt>
    <dgm:pt modelId="{DEE95516-F2A0-406E-B0F3-AA4E86F97B2C}" type="pres">
      <dgm:prSet presAssocID="{6F5D1B28-932B-4E53-A245-BE36B1F648B8}" presName="linNode" presStyleCnt="0"/>
      <dgm:spPr/>
    </dgm:pt>
    <dgm:pt modelId="{55D63297-B7FA-4B8B-A2AF-044508415A42}" type="pres">
      <dgm:prSet presAssocID="{6F5D1B28-932B-4E53-A245-BE36B1F648B8}" presName="parentText" presStyleLbl="node1" presStyleIdx="2" presStyleCnt="4" custScaleX="187601">
        <dgm:presLayoutVars>
          <dgm:chMax val="1"/>
          <dgm:bulletEnabled val="1"/>
        </dgm:presLayoutVars>
      </dgm:prSet>
      <dgm:spPr/>
      <dgm:t>
        <a:bodyPr/>
        <a:lstStyle/>
        <a:p>
          <a:endParaRPr lang="zh-CN" altLang="en-US"/>
        </a:p>
      </dgm:t>
    </dgm:pt>
    <dgm:pt modelId="{26888E27-7853-4007-884D-810E04A32B88}" type="pres">
      <dgm:prSet presAssocID="{AF0EB15A-B8DB-44AE-AFA8-CC27AD2D233A}" presName="sp" presStyleCnt="0"/>
      <dgm:spPr/>
    </dgm:pt>
    <dgm:pt modelId="{8EFAA1A9-7AF8-4A2E-9C67-B873C03D3BE5}" type="pres">
      <dgm:prSet presAssocID="{2719D71F-B964-43EA-837F-C405988D9F59}" presName="linNode" presStyleCnt="0"/>
      <dgm:spPr/>
    </dgm:pt>
    <dgm:pt modelId="{80B828C8-483D-443A-98D9-86E1E549CE7F}" type="pres">
      <dgm:prSet presAssocID="{2719D71F-B964-43EA-837F-C405988D9F59}" presName="parentText" presStyleLbl="node1" presStyleIdx="3" presStyleCnt="4" custScaleX="188406">
        <dgm:presLayoutVars>
          <dgm:chMax val="1"/>
          <dgm:bulletEnabled val="1"/>
        </dgm:presLayoutVars>
      </dgm:prSet>
      <dgm:spPr/>
      <dgm:t>
        <a:bodyPr/>
        <a:lstStyle/>
        <a:p>
          <a:endParaRPr lang="zh-CN" altLang="en-US"/>
        </a:p>
      </dgm:t>
    </dgm:pt>
  </dgm:ptLst>
  <dgm:cxnLst>
    <dgm:cxn modelId="{FADEA5A5-6A66-429D-8A7B-5B2E52E50351}" srcId="{91DC56D3-056D-475D-A3BE-4A0658FBD3F9}" destId="{24144756-1EB9-426D-83AC-63CFF4BD7E8C}" srcOrd="0" destOrd="0" parTransId="{656E5EBD-71C5-47D6-B5FA-AA4C728F277A}" sibTransId="{72CD711F-B7E6-49E2-80D3-F3A341F23C06}"/>
    <dgm:cxn modelId="{4E91F908-D731-48CD-B5CE-939BBDF42341}" srcId="{91DC56D3-056D-475D-A3BE-4A0658FBD3F9}" destId="{6F5D1B28-932B-4E53-A245-BE36B1F648B8}" srcOrd="2" destOrd="0" parTransId="{E728DD11-2AB4-4ADF-A270-CC06EF80BB5D}" sibTransId="{AF0EB15A-B8DB-44AE-AFA8-CC27AD2D233A}"/>
    <dgm:cxn modelId="{5FA55DE4-A808-4467-BB86-1AA6BE1C880F}" type="presOf" srcId="{24144756-1EB9-426D-83AC-63CFF4BD7E8C}" destId="{CA3D2FBF-F2EE-43F6-864C-1CBDC1A34BD1}" srcOrd="0" destOrd="0" presId="urn:microsoft.com/office/officeart/2005/8/layout/vList5"/>
    <dgm:cxn modelId="{F70C6AE2-7DCA-43E2-B2DB-55E0DC8F49D1}" type="presOf" srcId="{2719D71F-B964-43EA-837F-C405988D9F59}" destId="{80B828C8-483D-443A-98D9-86E1E549CE7F}" srcOrd="0" destOrd="0" presId="urn:microsoft.com/office/officeart/2005/8/layout/vList5"/>
    <dgm:cxn modelId="{AB1AB91D-CE0F-4017-A24E-5C7249C7CA24}" type="presOf" srcId="{80804350-93DD-4178-9091-C29EF544DF5B}" destId="{E980CE42-DA08-4A37-B131-B3C91BE13F35}" srcOrd="0" destOrd="0" presId="urn:microsoft.com/office/officeart/2005/8/layout/vList5"/>
    <dgm:cxn modelId="{B299965A-A3D0-4B01-AF77-CD7E70B3F056}" srcId="{91DC56D3-056D-475D-A3BE-4A0658FBD3F9}" destId="{80804350-93DD-4178-9091-C29EF544DF5B}" srcOrd="1" destOrd="0" parTransId="{783034D7-6C42-415C-8AC4-522F27BDE9DB}" sibTransId="{986A5943-65DD-41CE-9FF8-0374DE2DD563}"/>
    <dgm:cxn modelId="{134EFED8-5947-4508-BE33-0C7BD51C3B6B}" type="presOf" srcId="{91DC56D3-056D-475D-A3BE-4A0658FBD3F9}" destId="{D84160F8-76A8-4C2F-AB11-327BCB631877}" srcOrd="0" destOrd="0" presId="urn:microsoft.com/office/officeart/2005/8/layout/vList5"/>
    <dgm:cxn modelId="{83635D43-F117-4D2D-B630-E3A80348CC08}" type="presOf" srcId="{6F5D1B28-932B-4E53-A245-BE36B1F648B8}" destId="{55D63297-B7FA-4B8B-A2AF-044508415A42}" srcOrd="0" destOrd="0" presId="urn:microsoft.com/office/officeart/2005/8/layout/vList5"/>
    <dgm:cxn modelId="{7CAF6EDA-EC04-44EB-B586-29C052B4993A}" srcId="{91DC56D3-056D-475D-A3BE-4A0658FBD3F9}" destId="{2719D71F-B964-43EA-837F-C405988D9F59}" srcOrd="3" destOrd="0" parTransId="{D890D5A3-B455-4D0E-A387-8791118B8645}" sibTransId="{837A6537-8A8C-4602-A684-BB543CE39496}"/>
    <dgm:cxn modelId="{99A86804-286D-4C83-B305-7ABB6E26AD37}" type="presParOf" srcId="{D84160F8-76A8-4C2F-AB11-327BCB631877}" destId="{CF489502-2857-49B0-975E-9AD0E5D217D2}" srcOrd="0" destOrd="0" presId="urn:microsoft.com/office/officeart/2005/8/layout/vList5"/>
    <dgm:cxn modelId="{D9D3FD0A-2135-49F3-BD84-5C56C11DA164}" type="presParOf" srcId="{CF489502-2857-49B0-975E-9AD0E5D217D2}" destId="{CA3D2FBF-F2EE-43F6-864C-1CBDC1A34BD1}" srcOrd="0" destOrd="0" presId="urn:microsoft.com/office/officeart/2005/8/layout/vList5"/>
    <dgm:cxn modelId="{3B05E6F2-441F-4CE7-859D-071FCA9011D3}" type="presParOf" srcId="{D84160F8-76A8-4C2F-AB11-327BCB631877}" destId="{414216F7-B731-4523-B870-B5A3A5DD7D7E}" srcOrd="1" destOrd="0" presId="urn:microsoft.com/office/officeart/2005/8/layout/vList5"/>
    <dgm:cxn modelId="{446A7584-CAF1-4DAE-808D-E9AD929BAA36}" type="presParOf" srcId="{D84160F8-76A8-4C2F-AB11-327BCB631877}" destId="{B3BB8D10-EF4A-4442-ADE4-AAACA1D15410}" srcOrd="2" destOrd="0" presId="urn:microsoft.com/office/officeart/2005/8/layout/vList5"/>
    <dgm:cxn modelId="{F97F0AD8-D74A-408A-BEE8-A4F78436D001}" type="presParOf" srcId="{B3BB8D10-EF4A-4442-ADE4-AAACA1D15410}" destId="{E980CE42-DA08-4A37-B131-B3C91BE13F35}" srcOrd="0" destOrd="0" presId="urn:microsoft.com/office/officeart/2005/8/layout/vList5"/>
    <dgm:cxn modelId="{C1DA65AD-7B77-4F44-83E2-DA9EBC79B656}" type="presParOf" srcId="{D84160F8-76A8-4C2F-AB11-327BCB631877}" destId="{9C96665B-208A-4FA4-BD33-D6CA57BA58E5}" srcOrd="3" destOrd="0" presId="urn:microsoft.com/office/officeart/2005/8/layout/vList5"/>
    <dgm:cxn modelId="{A6644C1A-F963-4182-A0E5-E82FBD4EA8F5}" type="presParOf" srcId="{D84160F8-76A8-4C2F-AB11-327BCB631877}" destId="{DEE95516-F2A0-406E-B0F3-AA4E86F97B2C}" srcOrd="4" destOrd="0" presId="urn:microsoft.com/office/officeart/2005/8/layout/vList5"/>
    <dgm:cxn modelId="{651B449A-365A-423A-97AC-B224B5495795}" type="presParOf" srcId="{DEE95516-F2A0-406E-B0F3-AA4E86F97B2C}" destId="{55D63297-B7FA-4B8B-A2AF-044508415A42}" srcOrd="0" destOrd="0" presId="urn:microsoft.com/office/officeart/2005/8/layout/vList5"/>
    <dgm:cxn modelId="{41B24476-FB3B-40AD-AF97-D5B927B78C09}" type="presParOf" srcId="{D84160F8-76A8-4C2F-AB11-327BCB631877}" destId="{26888E27-7853-4007-884D-810E04A32B88}" srcOrd="5" destOrd="0" presId="urn:microsoft.com/office/officeart/2005/8/layout/vList5"/>
    <dgm:cxn modelId="{0A077415-D53A-4B6B-8619-3C22FF891334}" type="presParOf" srcId="{D84160F8-76A8-4C2F-AB11-327BCB631877}" destId="{8EFAA1A9-7AF8-4A2E-9C67-B873C03D3BE5}" srcOrd="6" destOrd="0" presId="urn:microsoft.com/office/officeart/2005/8/layout/vList5"/>
    <dgm:cxn modelId="{4884DBDB-DBBD-44DE-8DF2-39DE1BA38742}" type="presParOf" srcId="{8EFAA1A9-7AF8-4A2E-9C67-B873C03D3BE5}" destId="{80B828C8-483D-443A-98D9-86E1E549CE7F}"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064DDF-AF08-460B-8E7A-EC17CB3D04E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947D1617-CCEA-4685-9C65-5206979AF1C9}">
      <dgm:prSet/>
      <dgm:spPr/>
      <dgm:t>
        <a:bodyPr/>
        <a:lstStyle/>
        <a:p>
          <a:pPr rtl="0"/>
          <a:r>
            <a:rPr lang="zh-CN" b="1" dirty="0" smtClean="0">
              <a:solidFill>
                <a:schemeClr val="tx1"/>
              </a:solidFill>
              <a:latin typeface="黑体" pitchFamily="49" charset="-122"/>
              <a:ea typeface="黑体" pitchFamily="49" charset="-122"/>
            </a:rPr>
            <a:t>一、 政策评估步骤</a:t>
          </a:r>
          <a:endParaRPr lang="zh-CN" dirty="0">
            <a:solidFill>
              <a:schemeClr val="tx1"/>
            </a:solidFill>
            <a:latin typeface="黑体" pitchFamily="49" charset="-122"/>
            <a:ea typeface="黑体" pitchFamily="49" charset="-122"/>
          </a:endParaRPr>
        </a:p>
      </dgm:t>
    </dgm:pt>
    <dgm:pt modelId="{61078C1D-0C27-4A99-BF24-C72BAA067A07}" type="parTrans" cxnId="{71330AD1-B101-4935-9DA3-612777F26280}">
      <dgm:prSet/>
      <dgm:spPr/>
      <dgm:t>
        <a:bodyPr/>
        <a:lstStyle/>
        <a:p>
          <a:endParaRPr lang="zh-CN" altLang="en-US"/>
        </a:p>
      </dgm:t>
    </dgm:pt>
    <dgm:pt modelId="{5F9B69FB-EB93-4078-96F2-E1B319C7ED00}" type="sibTrans" cxnId="{71330AD1-B101-4935-9DA3-612777F26280}">
      <dgm:prSet/>
      <dgm:spPr/>
      <dgm:t>
        <a:bodyPr/>
        <a:lstStyle/>
        <a:p>
          <a:endParaRPr lang="zh-CN" altLang="en-US"/>
        </a:p>
      </dgm:t>
    </dgm:pt>
    <dgm:pt modelId="{65D02BB1-C80F-4809-9D64-C825C0142200}">
      <dgm:prSet/>
      <dgm:spPr/>
      <dgm:t>
        <a:bodyPr/>
        <a:lstStyle/>
        <a:p>
          <a:pPr rtl="0"/>
          <a:r>
            <a:rPr lang="zh-CN" b="1" dirty="0" smtClean="0">
              <a:solidFill>
                <a:schemeClr val="tx1"/>
              </a:solidFill>
              <a:latin typeface="黑体" pitchFamily="49" charset="-122"/>
              <a:ea typeface="黑体" pitchFamily="49" charset="-122"/>
            </a:rPr>
            <a:t>二、政策评估的障碍</a:t>
          </a:r>
          <a:endParaRPr lang="zh-CN" dirty="0">
            <a:solidFill>
              <a:schemeClr val="tx1"/>
            </a:solidFill>
            <a:latin typeface="黑体" pitchFamily="49" charset="-122"/>
            <a:ea typeface="黑体" pitchFamily="49" charset="-122"/>
          </a:endParaRPr>
        </a:p>
      </dgm:t>
    </dgm:pt>
    <dgm:pt modelId="{06C0AF1C-2DCF-4FFD-B453-DAC0843C1861}" type="parTrans" cxnId="{A827AF94-CF57-4F67-A22F-378373EFC28F}">
      <dgm:prSet/>
      <dgm:spPr/>
      <dgm:t>
        <a:bodyPr/>
        <a:lstStyle/>
        <a:p>
          <a:endParaRPr lang="zh-CN" altLang="en-US"/>
        </a:p>
      </dgm:t>
    </dgm:pt>
    <dgm:pt modelId="{A5CC98DF-0FA9-4341-81EF-E12619B9EBAE}" type="sibTrans" cxnId="{A827AF94-CF57-4F67-A22F-378373EFC28F}">
      <dgm:prSet/>
      <dgm:spPr/>
      <dgm:t>
        <a:bodyPr/>
        <a:lstStyle/>
        <a:p>
          <a:endParaRPr lang="zh-CN" altLang="en-US"/>
        </a:p>
      </dgm:t>
    </dgm:pt>
    <dgm:pt modelId="{56701074-070F-4988-AD84-6C266D207A8F}" type="pres">
      <dgm:prSet presAssocID="{25064DDF-AF08-460B-8E7A-EC17CB3D04E0}" presName="linear" presStyleCnt="0">
        <dgm:presLayoutVars>
          <dgm:animLvl val="lvl"/>
          <dgm:resizeHandles val="exact"/>
        </dgm:presLayoutVars>
      </dgm:prSet>
      <dgm:spPr/>
      <dgm:t>
        <a:bodyPr/>
        <a:lstStyle/>
        <a:p>
          <a:endParaRPr lang="zh-CN" altLang="en-US"/>
        </a:p>
      </dgm:t>
    </dgm:pt>
    <dgm:pt modelId="{E17332FD-0A92-4A06-AFC6-A93050B9E206}" type="pres">
      <dgm:prSet presAssocID="{947D1617-CCEA-4685-9C65-5206979AF1C9}" presName="parentText" presStyleLbl="node1" presStyleIdx="0" presStyleCnt="2">
        <dgm:presLayoutVars>
          <dgm:chMax val="0"/>
          <dgm:bulletEnabled val="1"/>
        </dgm:presLayoutVars>
      </dgm:prSet>
      <dgm:spPr/>
      <dgm:t>
        <a:bodyPr/>
        <a:lstStyle/>
        <a:p>
          <a:endParaRPr lang="zh-CN" altLang="en-US"/>
        </a:p>
      </dgm:t>
    </dgm:pt>
    <dgm:pt modelId="{6A8B6767-A349-4F23-BB23-9F267EBA068F}" type="pres">
      <dgm:prSet presAssocID="{5F9B69FB-EB93-4078-96F2-E1B319C7ED00}" presName="spacer" presStyleCnt="0"/>
      <dgm:spPr/>
    </dgm:pt>
    <dgm:pt modelId="{C38AA060-45C0-495C-914E-448CA7078952}" type="pres">
      <dgm:prSet presAssocID="{65D02BB1-C80F-4809-9D64-C825C0142200}" presName="parentText" presStyleLbl="node1" presStyleIdx="1" presStyleCnt="2">
        <dgm:presLayoutVars>
          <dgm:chMax val="0"/>
          <dgm:bulletEnabled val="1"/>
        </dgm:presLayoutVars>
      </dgm:prSet>
      <dgm:spPr/>
      <dgm:t>
        <a:bodyPr/>
        <a:lstStyle/>
        <a:p>
          <a:endParaRPr lang="zh-CN" altLang="en-US"/>
        </a:p>
      </dgm:t>
    </dgm:pt>
  </dgm:ptLst>
  <dgm:cxnLst>
    <dgm:cxn modelId="{71330AD1-B101-4935-9DA3-612777F26280}" srcId="{25064DDF-AF08-460B-8E7A-EC17CB3D04E0}" destId="{947D1617-CCEA-4685-9C65-5206979AF1C9}" srcOrd="0" destOrd="0" parTransId="{61078C1D-0C27-4A99-BF24-C72BAA067A07}" sibTransId="{5F9B69FB-EB93-4078-96F2-E1B319C7ED00}"/>
    <dgm:cxn modelId="{F515A27A-DF59-499E-A484-A8B725E1ED6F}" type="presOf" srcId="{947D1617-CCEA-4685-9C65-5206979AF1C9}" destId="{E17332FD-0A92-4A06-AFC6-A93050B9E206}" srcOrd="0" destOrd="0" presId="urn:microsoft.com/office/officeart/2005/8/layout/vList2"/>
    <dgm:cxn modelId="{3EB59649-ED0D-42A5-951F-A0F6F2B3C022}" type="presOf" srcId="{65D02BB1-C80F-4809-9D64-C825C0142200}" destId="{C38AA060-45C0-495C-914E-448CA7078952}" srcOrd="0" destOrd="0" presId="urn:microsoft.com/office/officeart/2005/8/layout/vList2"/>
    <dgm:cxn modelId="{842CCFA8-A4FD-4527-89AF-4D7BDA892F33}" type="presOf" srcId="{25064DDF-AF08-460B-8E7A-EC17CB3D04E0}" destId="{56701074-070F-4988-AD84-6C266D207A8F}" srcOrd="0" destOrd="0" presId="urn:microsoft.com/office/officeart/2005/8/layout/vList2"/>
    <dgm:cxn modelId="{A827AF94-CF57-4F67-A22F-378373EFC28F}" srcId="{25064DDF-AF08-460B-8E7A-EC17CB3D04E0}" destId="{65D02BB1-C80F-4809-9D64-C825C0142200}" srcOrd="1" destOrd="0" parTransId="{06C0AF1C-2DCF-4FFD-B453-DAC0843C1861}" sibTransId="{A5CC98DF-0FA9-4341-81EF-E12619B9EBAE}"/>
    <dgm:cxn modelId="{B70FA3A8-0463-49B7-9927-58F66E481BC5}" type="presParOf" srcId="{56701074-070F-4988-AD84-6C266D207A8F}" destId="{E17332FD-0A92-4A06-AFC6-A93050B9E206}" srcOrd="0" destOrd="0" presId="urn:microsoft.com/office/officeart/2005/8/layout/vList2"/>
    <dgm:cxn modelId="{687C2005-1219-4E65-A784-FD2776A00C5D}" type="presParOf" srcId="{56701074-070F-4988-AD84-6C266D207A8F}" destId="{6A8B6767-A349-4F23-BB23-9F267EBA068F}" srcOrd="1" destOrd="0" presId="urn:microsoft.com/office/officeart/2005/8/layout/vList2"/>
    <dgm:cxn modelId="{C64B26C2-2E3E-48C3-ACE4-E551A5892B2F}" type="presParOf" srcId="{56701074-070F-4988-AD84-6C266D207A8F}" destId="{C38AA060-45C0-495C-914E-448CA7078952}"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ED393F-F997-458A-91DD-05364E5E3DF2}">
      <dsp:nvSpPr>
        <dsp:cNvPr id="0" name=""/>
        <dsp:cNvSpPr/>
      </dsp:nvSpPr>
      <dsp:spPr>
        <a:xfrm>
          <a:off x="0" y="30389"/>
          <a:ext cx="5878286" cy="1029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黑体" pitchFamily="49" charset="-122"/>
              <a:ea typeface="黑体" pitchFamily="49" charset="-122"/>
            </a:rPr>
            <a:t>一、政策评估的含义</a:t>
          </a:r>
          <a:endParaRPr lang="zh-CN" altLang="en-US" sz="3600" b="1" kern="1200" dirty="0">
            <a:latin typeface="黑体" pitchFamily="49" charset="-122"/>
            <a:ea typeface="黑体" pitchFamily="49" charset="-122"/>
          </a:endParaRPr>
        </a:p>
      </dsp:txBody>
      <dsp:txXfrm>
        <a:off x="0" y="30389"/>
        <a:ext cx="5878286" cy="1029600"/>
      </dsp:txXfrm>
    </dsp:sp>
    <dsp:sp modelId="{3D8ABD9E-0924-47BA-B386-780827E829E0}">
      <dsp:nvSpPr>
        <dsp:cNvPr id="0" name=""/>
        <dsp:cNvSpPr/>
      </dsp:nvSpPr>
      <dsp:spPr>
        <a:xfrm>
          <a:off x="0" y="1218389"/>
          <a:ext cx="5878286" cy="1029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黑体" pitchFamily="49" charset="-122"/>
              <a:ea typeface="黑体" pitchFamily="49" charset="-122"/>
            </a:rPr>
            <a:t>二、政策评估的基本内容</a:t>
          </a:r>
          <a:endParaRPr lang="zh-CN" altLang="en-US" sz="3600" b="1" kern="1200" dirty="0">
            <a:latin typeface="黑体" pitchFamily="49" charset="-122"/>
            <a:ea typeface="黑体" pitchFamily="49" charset="-122"/>
          </a:endParaRPr>
        </a:p>
      </dsp:txBody>
      <dsp:txXfrm>
        <a:off x="0" y="1218389"/>
        <a:ext cx="5878286" cy="1029600"/>
      </dsp:txXfrm>
    </dsp:sp>
    <dsp:sp modelId="{347A1CDE-8F7B-4AAC-A636-1294F31970C7}">
      <dsp:nvSpPr>
        <dsp:cNvPr id="0" name=""/>
        <dsp:cNvSpPr/>
      </dsp:nvSpPr>
      <dsp:spPr>
        <a:xfrm>
          <a:off x="0" y="2406389"/>
          <a:ext cx="5878286" cy="1029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黑体" pitchFamily="49" charset="-122"/>
              <a:ea typeface="黑体" pitchFamily="49" charset="-122"/>
            </a:rPr>
            <a:t>三、政策评估的功能</a:t>
          </a:r>
          <a:endParaRPr lang="zh-CN" altLang="en-US" sz="3600" b="1" kern="1200" dirty="0">
            <a:latin typeface="黑体" pitchFamily="49" charset="-122"/>
            <a:ea typeface="黑体" pitchFamily="49" charset="-122"/>
          </a:endParaRPr>
        </a:p>
      </dsp:txBody>
      <dsp:txXfrm>
        <a:off x="0" y="2406389"/>
        <a:ext cx="5878286" cy="1029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7C781D-CBFD-46BD-A056-94B81EBB6B21}">
      <dsp:nvSpPr>
        <dsp:cNvPr id="0" name=""/>
        <dsp:cNvSpPr/>
      </dsp:nvSpPr>
      <dsp:spPr>
        <a:xfrm>
          <a:off x="0" y="2588"/>
          <a:ext cx="7659445" cy="699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政策评估是检验政策效果的基本途径</a:t>
          </a:r>
          <a:endParaRPr lang="zh-CN" altLang="en-US" sz="3200" kern="1200" dirty="0">
            <a:latin typeface="黑体" pitchFamily="49" charset="-122"/>
            <a:ea typeface="黑体" pitchFamily="49" charset="-122"/>
          </a:endParaRPr>
        </a:p>
      </dsp:txBody>
      <dsp:txXfrm>
        <a:off x="0" y="2588"/>
        <a:ext cx="7659445" cy="699229"/>
      </dsp:txXfrm>
    </dsp:sp>
    <dsp:sp modelId="{F6BC35F4-0BD8-4250-9E76-7B569A5CC7DA}">
      <dsp:nvSpPr>
        <dsp:cNvPr id="0" name=""/>
        <dsp:cNvSpPr/>
      </dsp:nvSpPr>
      <dsp:spPr>
        <a:xfrm>
          <a:off x="0" y="708252"/>
          <a:ext cx="7659445" cy="699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政策评估是决定政策未来走向的重要依据</a:t>
          </a:r>
          <a:endParaRPr lang="zh-CN" altLang="en-US" sz="3200" kern="1200" dirty="0">
            <a:latin typeface="黑体" pitchFamily="49" charset="-122"/>
            <a:ea typeface="黑体" pitchFamily="49" charset="-122"/>
          </a:endParaRPr>
        </a:p>
      </dsp:txBody>
      <dsp:txXfrm>
        <a:off x="0" y="708252"/>
        <a:ext cx="7659445" cy="699229"/>
      </dsp:txXfrm>
    </dsp:sp>
    <dsp:sp modelId="{ECE4EB97-94D4-47C1-B810-C2E267A76EE5}">
      <dsp:nvSpPr>
        <dsp:cNvPr id="0" name=""/>
        <dsp:cNvSpPr/>
      </dsp:nvSpPr>
      <dsp:spPr>
        <a:xfrm>
          <a:off x="0" y="1415047"/>
          <a:ext cx="7659445" cy="699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政策评估是合理配置政策资源的基础工作</a:t>
          </a:r>
          <a:endParaRPr lang="zh-CN" altLang="en-US" sz="3200" kern="1200" dirty="0">
            <a:latin typeface="黑体" pitchFamily="49" charset="-122"/>
            <a:ea typeface="黑体" pitchFamily="49" charset="-122"/>
          </a:endParaRPr>
        </a:p>
      </dsp:txBody>
      <dsp:txXfrm>
        <a:off x="0" y="1415047"/>
        <a:ext cx="7659445" cy="699229"/>
      </dsp:txXfrm>
    </dsp:sp>
    <dsp:sp modelId="{0AC4C322-DECA-44D0-B410-D714F93DB8BA}">
      <dsp:nvSpPr>
        <dsp:cNvPr id="0" name=""/>
        <dsp:cNvSpPr/>
      </dsp:nvSpPr>
      <dsp:spPr>
        <a:xfrm>
          <a:off x="0" y="2121842"/>
          <a:ext cx="7659445" cy="699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政策评估有利于促进政策的科学化进程</a:t>
          </a:r>
          <a:endParaRPr lang="zh-CN" altLang="en-US" sz="3200" kern="1200" dirty="0">
            <a:latin typeface="黑体" pitchFamily="49" charset="-122"/>
            <a:ea typeface="黑体" pitchFamily="49" charset="-122"/>
          </a:endParaRPr>
        </a:p>
      </dsp:txBody>
      <dsp:txXfrm>
        <a:off x="0" y="2121842"/>
        <a:ext cx="7659445" cy="699229"/>
      </dsp:txXfrm>
    </dsp:sp>
    <dsp:sp modelId="{2F798A53-0CD8-4B62-B308-36159DFAEF90}">
      <dsp:nvSpPr>
        <dsp:cNvPr id="0" name=""/>
        <dsp:cNvSpPr/>
      </dsp:nvSpPr>
      <dsp:spPr>
        <a:xfrm>
          <a:off x="0" y="2828637"/>
          <a:ext cx="7659445" cy="699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政策评估是缓解社会矛盾有效途径</a:t>
          </a:r>
          <a:endParaRPr lang="zh-CN" altLang="en-US" sz="3200" kern="1200" dirty="0">
            <a:latin typeface="黑体" pitchFamily="49" charset="-122"/>
            <a:ea typeface="黑体" pitchFamily="49" charset="-122"/>
          </a:endParaRPr>
        </a:p>
      </dsp:txBody>
      <dsp:txXfrm>
        <a:off x="0" y="2828637"/>
        <a:ext cx="7659445" cy="69922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ED393F-F997-458A-91DD-05364E5E3DF2}">
      <dsp:nvSpPr>
        <dsp:cNvPr id="0" name=""/>
        <dsp:cNvSpPr/>
      </dsp:nvSpPr>
      <dsp:spPr>
        <a:xfrm>
          <a:off x="0" y="15629"/>
          <a:ext cx="6025307" cy="1095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1" kern="1200" dirty="0" smtClean="0">
              <a:latin typeface="微软雅黑" pitchFamily="34" charset="-122"/>
              <a:ea typeface="微软雅黑" pitchFamily="34" charset="-122"/>
            </a:rPr>
            <a:t>一、非正式评估与正式评估</a:t>
          </a:r>
          <a:endParaRPr lang="zh-CN" altLang="en-US" sz="3600" b="1" kern="1200" dirty="0">
            <a:latin typeface="微软雅黑" pitchFamily="34" charset="-122"/>
            <a:ea typeface="微软雅黑" pitchFamily="34" charset="-122"/>
          </a:endParaRPr>
        </a:p>
      </dsp:txBody>
      <dsp:txXfrm>
        <a:off x="0" y="15629"/>
        <a:ext cx="6025307" cy="1095120"/>
      </dsp:txXfrm>
    </dsp:sp>
    <dsp:sp modelId="{3D8ABD9E-0924-47BA-B386-780827E829E0}">
      <dsp:nvSpPr>
        <dsp:cNvPr id="0" name=""/>
        <dsp:cNvSpPr/>
      </dsp:nvSpPr>
      <dsp:spPr>
        <a:xfrm>
          <a:off x="0" y="1195800"/>
          <a:ext cx="6025307" cy="1095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1" kern="1200" dirty="0" smtClean="0">
              <a:latin typeface="微软雅黑" pitchFamily="34" charset="-122"/>
              <a:ea typeface="微软雅黑" pitchFamily="34" charset="-122"/>
            </a:rPr>
            <a:t>二、内部评估与外部评估</a:t>
          </a:r>
          <a:endParaRPr lang="zh-CN" altLang="en-US" sz="3600" b="1" kern="1200" dirty="0">
            <a:latin typeface="微软雅黑" pitchFamily="34" charset="-122"/>
            <a:ea typeface="微软雅黑" pitchFamily="34" charset="-122"/>
          </a:endParaRPr>
        </a:p>
      </dsp:txBody>
      <dsp:txXfrm>
        <a:off x="0" y="1195800"/>
        <a:ext cx="6025307" cy="1095120"/>
      </dsp:txXfrm>
    </dsp:sp>
    <dsp:sp modelId="{347A1CDE-8F7B-4AAC-A636-1294F31970C7}">
      <dsp:nvSpPr>
        <dsp:cNvPr id="0" name=""/>
        <dsp:cNvSpPr/>
      </dsp:nvSpPr>
      <dsp:spPr>
        <a:xfrm>
          <a:off x="0" y="2355629"/>
          <a:ext cx="6025307" cy="1095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1" kern="1200" dirty="0" smtClean="0">
              <a:latin typeface="微软雅黑" pitchFamily="34" charset="-122"/>
              <a:ea typeface="微软雅黑" pitchFamily="34" charset="-122"/>
            </a:rPr>
            <a:t>三、前评估与后评估</a:t>
          </a:r>
          <a:endParaRPr lang="zh-CN" altLang="en-US" sz="3600" b="1" kern="1200" dirty="0">
            <a:latin typeface="微软雅黑" pitchFamily="34" charset="-122"/>
            <a:ea typeface="微软雅黑" pitchFamily="34" charset="-122"/>
          </a:endParaRPr>
        </a:p>
      </dsp:txBody>
      <dsp:txXfrm>
        <a:off x="0" y="2355629"/>
        <a:ext cx="6025307" cy="10951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3D2FBF-F2EE-43F6-864C-1CBDC1A34BD1}">
      <dsp:nvSpPr>
        <dsp:cNvPr id="0" name=""/>
        <dsp:cNvSpPr/>
      </dsp:nvSpPr>
      <dsp:spPr>
        <a:xfrm>
          <a:off x="1204865" y="0"/>
          <a:ext cx="4883978" cy="8623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rtl="0">
            <a:lnSpc>
              <a:spcPct val="90000"/>
            </a:lnSpc>
            <a:spcBef>
              <a:spcPct val="0"/>
            </a:spcBef>
            <a:spcAft>
              <a:spcPct val="35000"/>
            </a:spcAft>
          </a:pPr>
          <a:r>
            <a:rPr lang="zh-CN" altLang="en-US" sz="3600" b="1" kern="1200" dirty="0" smtClean="0">
              <a:solidFill>
                <a:schemeClr val="tx1"/>
              </a:solidFill>
              <a:latin typeface="黑体" pitchFamily="49" charset="-122"/>
              <a:ea typeface="黑体" pitchFamily="49" charset="-122"/>
            </a:rPr>
            <a:t>（一）过程对比法</a:t>
          </a:r>
          <a:endParaRPr lang="zh-CN" altLang="en-US" sz="3600" b="1" kern="1200" dirty="0">
            <a:solidFill>
              <a:schemeClr val="tx1"/>
            </a:solidFill>
            <a:latin typeface="黑体" pitchFamily="49" charset="-122"/>
            <a:ea typeface="黑体" pitchFamily="49" charset="-122"/>
          </a:endParaRPr>
        </a:p>
      </dsp:txBody>
      <dsp:txXfrm>
        <a:off x="1204865" y="0"/>
        <a:ext cx="4883978" cy="862339"/>
      </dsp:txXfrm>
    </dsp:sp>
    <dsp:sp modelId="{E980CE42-DA08-4A37-B131-B3C91BE13F35}">
      <dsp:nvSpPr>
        <dsp:cNvPr id="0" name=""/>
        <dsp:cNvSpPr/>
      </dsp:nvSpPr>
      <dsp:spPr>
        <a:xfrm>
          <a:off x="1194096" y="907249"/>
          <a:ext cx="4948539" cy="8623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rtl="0">
            <a:lnSpc>
              <a:spcPct val="90000"/>
            </a:lnSpc>
            <a:spcBef>
              <a:spcPct val="0"/>
            </a:spcBef>
            <a:spcAft>
              <a:spcPct val="35000"/>
            </a:spcAft>
          </a:pPr>
          <a:r>
            <a:rPr lang="zh-CN" altLang="en-US" sz="3600" b="1" kern="1200" dirty="0" smtClean="0">
              <a:solidFill>
                <a:schemeClr val="tx1"/>
              </a:solidFill>
              <a:latin typeface="黑体" pitchFamily="49" charset="-122"/>
              <a:ea typeface="黑体" pitchFamily="49" charset="-122"/>
            </a:rPr>
            <a:t>（二）成本</a:t>
          </a:r>
          <a:r>
            <a:rPr lang="en-US" altLang="zh-CN" sz="3600" b="1" kern="1200" dirty="0" smtClean="0">
              <a:solidFill>
                <a:schemeClr val="tx1"/>
              </a:solidFill>
              <a:latin typeface="黑体" pitchFamily="49" charset="-122"/>
              <a:ea typeface="黑体" pitchFamily="49" charset="-122"/>
            </a:rPr>
            <a:t>—</a:t>
          </a:r>
          <a:r>
            <a:rPr lang="zh-CN" altLang="en-US" sz="3600" b="1" kern="1200" dirty="0" smtClean="0">
              <a:solidFill>
                <a:schemeClr val="tx1"/>
              </a:solidFill>
              <a:latin typeface="黑体" pitchFamily="49" charset="-122"/>
              <a:ea typeface="黑体" pitchFamily="49" charset="-122"/>
            </a:rPr>
            <a:t>收益分析</a:t>
          </a:r>
          <a:endParaRPr lang="zh-CN" altLang="en-US" sz="3600" b="1" kern="1200" dirty="0">
            <a:solidFill>
              <a:schemeClr val="tx1"/>
            </a:solidFill>
            <a:latin typeface="黑体" pitchFamily="49" charset="-122"/>
            <a:ea typeface="黑体" pitchFamily="49" charset="-122"/>
          </a:endParaRPr>
        </a:p>
      </dsp:txBody>
      <dsp:txXfrm>
        <a:off x="1194096" y="907249"/>
        <a:ext cx="4948539" cy="862339"/>
      </dsp:txXfrm>
    </dsp:sp>
    <dsp:sp modelId="{55D63297-B7FA-4B8B-A2AF-044508415A42}">
      <dsp:nvSpPr>
        <dsp:cNvPr id="0" name=""/>
        <dsp:cNvSpPr/>
      </dsp:nvSpPr>
      <dsp:spPr>
        <a:xfrm>
          <a:off x="1194096" y="1812705"/>
          <a:ext cx="5013072" cy="8623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rtl="0">
            <a:lnSpc>
              <a:spcPct val="90000"/>
            </a:lnSpc>
            <a:spcBef>
              <a:spcPct val="0"/>
            </a:spcBef>
            <a:spcAft>
              <a:spcPct val="35000"/>
            </a:spcAft>
          </a:pPr>
          <a:r>
            <a:rPr lang="zh-CN" altLang="en-US" sz="3600" b="1" kern="1200" dirty="0" smtClean="0">
              <a:solidFill>
                <a:schemeClr val="tx1"/>
              </a:solidFill>
              <a:latin typeface="黑体" pitchFamily="49" charset="-122"/>
              <a:ea typeface="黑体" pitchFamily="49" charset="-122"/>
            </a:rPr>
            <a:t>（三）专家评估法</a:t>
          </a:r>
          <a:endParaRPr lang="zh-CN" altLang="en-US" sz="3600" b="1" kern="1200" dirty="0">
            <a:solidFill>
              <a:schemeClr val="tx1"/>
            </a:solidFill>
            <a:latin typeface="黑体" pitchFamily="49" charset="-122"/>
            <a:ea typeface="黑体" pitchFamily="49" charset="-122"/>
          </a:endParaRPr>
        </a:p>
      </dsp:txBody>
      <dsp:txXfrm>
        <a:off x="1194096" y="1812705"/>
        <a:ext cx="5013072" cy="862339"/>
      </dsp:txXfrm>
    </dsp:sp>
    <dsp:sp modelId="{80B828C8-483D-443A-98D9-86E1E549CE7F}">
      <dsp:nvSpPr>
        <dsp:cNvPr id="0" name=""/>
        <dsp:cNvSpPr/>
      </dsp:nvSpPr>
      <dsp:spPr>
        <a:xfrm>
          <a:off x="1194096" y="2718162"/>
          <a:ext cx="5034583" cy="8623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rtl="0">
            <a:lnSpc>
              <a:spcPct val="90000"/>
            </a:lnSpc>
            <a:spcBef>
              <a:spcPct val="0"/>
            </a:spcBef>
            <a:spcAft>
              <a:spcPct val="35000"/>
            </a:spcAft>
          </a:pPr>
          <a:r>
            <a:rPr lang="zh-CN" altLang="en-US" sz="3600" b="1" kern="1200" dirty="0" smtClean="0">
              <a:solidFill>
                <a:schemeClr val="tx1"/>
              </a:solidFill>
              <a:latin typeface="黑体" pitchFamily="49" charset="-122"/>
              <a:ea typeface="黑体" pitchFamily="49" charset="-122"/>
            </a:rPr>
            <a:t>（四）目标群体评估法</a:t>
          </a:r>
          <a:endParaRPr lang="zh-CN" altLang="en-US" sz="3600" b="1" kern="1200" dirty="0">
            <a:solidFill>
              <a:schemeClr val="tx1"/>
            </a:solidFill>
            <a:latin typeface="黑体" pitchFamily="49" charset="-122"/>
            <a:ea typeface="黑体" pitchFamily="49" charset="-122"/>
          </a:endParaRPr>
        </a:p>
      </dsp:txBody>
      <dsp:txXfrm>
        <a:off x="1194096" y="2718162"/>
        <a:ext cx="5034583" cy="86233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7332FD-0A92-4A06-AFC6-A93050B9E206}">
      <dsp:nvSpPr>
        <dsp:cNvPr id="0" name=""/>
        <dsp:cNvSpPr/>
      </dsp:nvSpPr>
      <dsp:spPr>
        <a:xfrm>
          <a:off x="0" y="582419"/>
          <a:ext cx="5228217" cy="10313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zh-CN" sz="4100" b="1" kern="1200" dirty="0" smtClean="0">
              <a:solidFill>
                <a:schemeClr val="tx1"/>
              </a:solidFill>
              <a:latin typeface="黑体" pitchFamily="49" charset="-122"/>
              <a:ea typeface="黑体" pitchFamily="49" charset="-122"/>
            </a:rPr>
            <a:t>一、 政策评估步骤</a:t>
          </a:r>
          <a:endParaRPr lang="zh-CN" sz="4100" kern="1200" dirty="0">
            <a:solidFill>
              <a:schemeClr val="tx1"/>
            </a:solidFill>
            <a:latin typeface="黑体" pitchFamily="49" charset="-122"/>
            <a:ea typeface="黑体" pitchFamily="49" charset="-122"/>
          </a:endParaRPr>
        </a:p>
      </dsp:txBody>
      <dsp:txXfrm>
        <a:off x="0" y="582419"/>
        <a:ext cx="5228217" cy="1031355"/>
      </dsp:txXfrm>
    </dsp:sp>
    <dsp:sp modelId="{C38AA060-45C0-495C-914E-448CA7078952}">
      <dsp:nvSpPr>
        <dsp:cNvPr id="0" name=""/>
        <dsp:cNvSpPr/>
      </dsp:nvSpPr>
      <dsp:spPr>
        <a:xfrm>
          <a:off x="0" y="1731854"/>
          <a:ext cx="5228217" cy="10313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zh-CN" sz="4100" b="1" kern="1200" dirty="0" smtClean="0">
              <a:solidFill>
                <a:schemeClr val="tx1"/>
              </a:solidFill>
              <a:latin typeface="黑体" pitchFamily="49" charset="-122"/>
              <a:ea typeface="黑体" pitchFamily="49" charset="-122"/>
            </a:rPr>
            <a:t>二、政策评估的障碍</a:t>
          </a:r>
          <a:endParaRPr lang="zh-CN" sz="4100" kern="1200" dirty="0">
            <a:solidFill>
              <a:schemeClr val="tx1"/>
            </a:solidFill>
            <a:latin typeface="黑体" pitchFamily="49" charset="-122"/>
            <a:ea typeface="黑体" pitchFamily="49" charset="-122"/>
          </a:endParaRPr>
        </a:p>
      </dsp:txBody>
      <dsp:txXfrm>
        <a:off x="0" y="1731854"/>
        <a:ext cx="5228217" cy="10313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5DE16-BABD-4E14-81FF-F3A45457FF17}" type="datetimeFigureOut">
              <a:rPr lang="zh-CN" altLang="en-US" smtClean="0"/>
              <a:pPr/>
              <a:t>2018/9/11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2AFAC-3D27-4D81-9FE7-F59F7FD8D95B}" type="slidenum">
              <a:rPr lang="zh-CN" altLang="en-US" smtClean="0"/>
              <a:pPr/>
              <a:t>‹#›</a:t>
            </a:fld>
            <a:endParaRPr lang="zh-CN" altLang="en-US"/>
          </a:p>
        </p:txBody>
      </p:sp>
    </p:spTree>
    <p:extLst>
      <p:ext uri="{BB962C8B-B14F-4D97-AF65-F5344CB8AC3E}">
        <p14:creationId xmlns="" xmlns:p14="http://schemas.microsoft.com/office/powerpoint/2010/main" val="146342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C12AFAC-3D27-4D81-9FE7-F59F7FD8D95B}" type="slidenum">
              <a:rPr lang="zh-CN" altLang="en-US" smtClean="0"/>
              <a:pPr/>
              <a:t>45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12AFAC-3D27-4D81-9FE7-F59F7FD8D95B}" type="slidenum">
              <a:rPr lang="zh-CN" altLang="en-US" smtClean="0"/>
              <a:pPr/>
              <a:t>59</a:t>
            </a:fld>
            <a:endParaRPr lang="zh-CN" altLang="en-US"/>
          </a:p>
        </p:txBody>
      </p:sp>
    </p:spTree>
    <p:extLst>
      <p:ext uri="{BB962C8B-B14F-4D97-AF65-F5344CB8AC3E}">
        <p14:creationId xmlns="" xmlns:p14="http://schemas.microsoft.com/office/powerpoint/2010/main" val="306686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258024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7495787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636347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178515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15392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053039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744274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036942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333034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562438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709418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6679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2648034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06919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4553244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33221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455270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73121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359348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744578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198076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426950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3797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240092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913955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4119014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354711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566360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589655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691035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251326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807545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966144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5306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9737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1152825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907046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016751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299858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2821749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020520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967240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083619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2708244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28065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5420455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537698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271317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018738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9271925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633713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854698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307343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0972204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828104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78836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380374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806514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559235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40439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236987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433956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633713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854698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307343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0972204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8281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516232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788368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806514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559235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40439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236987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433956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633713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854698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307343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09722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329079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828104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788368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806514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559235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40439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236987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433956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633713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854698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30734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9347702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0972204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828104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788368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806514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559235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404399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236987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4339567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124552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72952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8024705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9330424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049273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4593766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887846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637651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683958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736963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493220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930154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1245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2168776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913482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7295226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93304244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0492731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459376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8878464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637651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683958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736963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493220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93015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9758454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921245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647722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884776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28091652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18943022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129915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7161752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579074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6915703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77313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3700276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7425230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01165454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2705141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7149835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4384527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4125318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665249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336964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080003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99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6914374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2406054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0219044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5890752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9900358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2996639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13713845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5862844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3592675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975714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86718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0374937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37022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6998315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35511918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034180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2913600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41676990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09793418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8739953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35623205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462779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4449190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6781497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464566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8081151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720104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7421975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8628522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480628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0189657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9081427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18969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26644377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88152296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6108906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7188070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7422491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32255743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06472263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05803271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7828204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2098444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64583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2241057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22866443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5290013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3399256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27953895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14402884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0686275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28217001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4782117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5763083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2805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8346801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8779784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9714181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1676839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2329216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11707053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4853140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929480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3783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429898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494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11644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23798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89127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63573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normAutofit/>
          </a:bodyPr>
          <a:lstStyle>
            <a:lvl1pPr>
              <a:defRPr sz="4000">
                <a:latin typeface="微软雅黑" pitchFamily="34" charset="-122"/>
                <a:ea typeface="微软雅黑" pitchFamily="34" charset="-122"/>
              </a:defRPr>
            </a:lvl1pPr>
            <a:lvl2pPr>
              <a:defRPr sz="4000">
                <a:latin typeface="微软雅黑" pitchFamily="34" charset="-122"/>
                <a:ea typeface="微软雅黑" pitchFamily="34" charset="-122"/>
              </a:defRPr>
            </a:lvl2pPr>
            <a:lvl3pPr>
              <a:defRPr sz="4000">
                <a:latin typeface="微软雅黑" pitchFamily="34" charset="-122"/>
                <a:ea typeface="微软雅黑" pitchFamily="34" charset="-122"/>
              </a:defRPr>
            </a:lvl3pPr>
            <a:lvl4pPr>
              <a:defRPr sz="4000">
                <a:latin typeface="微软雅黑" pitchFamily="34" charset="-122"/>
                <a:ea typeface="微软雅黑" pitchFamily="34" charset="-122"/>
              </a:defRPr>
            </a:lvl4pPr>
            <a:lvl5pPr>
              <a:defRPr sz="40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85764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12640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30050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19122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3107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4288703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72023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89988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084236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5772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02142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63573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85764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12640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300509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1912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pPr/>
              <a:t>2018/9/11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1119962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310757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72023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89988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084236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5772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02142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697875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63660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73045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5503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pPr/>
              <a:t>2018/9/11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2902323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802947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5439263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123997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537824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479092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53495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180888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085305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00193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80055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pPr/>
              <a:t>2018/9/11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1550186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85045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338766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8539439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073860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58224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167628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338477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546248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371215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07213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25527375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275464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516167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943300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369678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774708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1960353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363628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586936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12294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37121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31106584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0721363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275464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516167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943300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369678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774708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1960353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363628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586936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1229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pPr/>
              <a:t>2018/9/11</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90604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微软雅黑" pitchFamily="34" charset="-122"/>
          <a:ea typeface="微软雅黑"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微软雅黑" pitchFamily="34" charset="-122"/>
          <a:ea typeface="微软雅黑"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2231179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58566332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1011597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09214214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2927433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2927433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2927433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2927433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5180635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5180635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83923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001488671"/>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5500824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077761027"/>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46640852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22905026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23168878"/>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85423848"/>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315428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2150643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2150643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4696121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6125074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15486090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2018/9/11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15486090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news.xinhuanet.com/politics/2008-10/18/content_10211203.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hxtc.china.cn/policy/txt/2007-04/20/content_8143018_3.htm" TargetMode="Externa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9.xml"/></Relationships>
</file>

<file path=ppt/slides/_rels/slide6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mazon.ca/gp/product/images/0130260088/sr=1-2/qid=1228721460/ref=dp_image_0?ie=UTF8&amp;n=916520&amp;s=books&amp;qid=1228721460&amp;sr=1-2"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77.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6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Joseph%20S.ppt"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3.xml.rels><?xml version="1.0" encoding="UTF-8" standalone="yes"?>
<Relationships xmlns="http://schemas.openxmlformats.org/package/2006/relationships"><Relationship Id="rId2" Type="http://schemas.openxmlformats.org/officeDocument/2006/relationships/hyperlink" Target="&#24503;&#23572;&#26000;&#27861;.ppt" TargetMode="External"/><Relationship Id="rId1" Type="http://schemas.openxmlformats.org/officeDocument/2006/relationships/slideLayout" Target="../slideLayouts/slideLayout5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6.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hyperlink" Target="&#24503;&#23572;&#26000;&#27861;.ppt" TargetMode="External"/><Relationship Id="rId1" Type="http://schemas.openxmlformats.org/officeDocument/2006/relationships/slideLayout" Target="../slideLayouts/slideLayout57.xml"/></Relationships>
</file>

<file path=ppt/slides/_rels/slide97.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11.jpeg"/><Relationship Id="rId1" Type="http://schemas.openxmlformats.org/officeDocument/2006/relationships/slideLayout" Target="../slideLayouts/slideLayout5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9242" y="3102743"/>
            <a:ext cx="8572199" cy="871392"/>
          </a:xfrm>
          <a:prstGeom prst="rect">
            <a:avLst/>
          </a:prstGeom>
          <a:noFill/>
        </p:spPr>
        <p:txBody>
          <a:bodyPr wrap="square" rtlCol="0">
            <a:spAutoFit/>
          </a:bodyPr>
          <a:lstStyle/>
          <a:p>
            <a:pPr algn="ctr">
              <a:lnSpc>
                <a:spcPct val="150000"/>
              </a:lnSpc>
            </a:pPr>
            <a:r>
              <a:rPr lang="zh-CN" altLang="en-US" sz="4000" b="1" dirty="0" smtClean="0">
                <a:solidFill>
                  <a:srgbClr val="7030A0"/>
                </a:solidFill>
                <a:latin typeface="黑体" pitchFamily="49" charset="-122"/>
                <a:ea typeface="黑体" pitchFamily="49" charset="-122"/>
              </a:rPr>
              <a:t>东北师范大学政法学院</a:t>
            </a:r>
            <a:endParaRPr lang="zh-CN" altLang="en-US" sz="4000" b="1" dirty="0">
              <a:solidFill>
                <a:srgbClr val="7030A0"/>
              </a:solidFill>
              <a:latin typeface="黑体" pitchFamily="49" charset="-122"/>
              <a:ea typeface="黑体" pitchFamily="49" charset="-122"/>
            </a:endParaRPr>
          </a:p>
        </p:txBody>
      </p:sp>
      <p:sp>
        <p:nvSpPr>
          <p:cNvPr id="7" name="TextBox 6"/>
          <p:cNvSpPr txBox="1"/>
          <p:nvPr/>
        </p:nvSpPr>
        <p:spPr>
          <a:xfrm>
            <a:off x="245230" y="660906"/>
            <a:ext cx="8439394" cy="1110497"/>
          </a:xfrm>
          <a:prstGeom prst="rect">
            <a:avLst/>
          </a:prstGeom>
          <a:noFill/>
        </p:spPr>
        <p:txBody>
          <a:bodyPr wrap="square" rtlCol="0">
            <a:spAutoFit/>
          </a:bodyPr>
          <a:lstStyle/>
          <a:p>
            <a:pPr marL="360000" algn="ctr">
              <a:lnSpc>
                <a:spcPct val="150000"/>
              </a:lnSpc>
            </a:pPr>
            <a:r>
              <a:rPr lang="zh-CN" altLang="en-US" sz="5000" b="1" dirty="0" smtClean="0">
                <a:latin typeface="微软雅黑" pitchFamily="34" charset="-122"/>
                <a:ea typeface="微软雅黑" pitchFamily="34" charset="-122"/>
              </a:rPr>
              <a:t>公共政策导论</a:t>
            </a:r>
            <a:endParaRPr lang="zh-CN" altLang="en-US" sz="5000" b="1" dirty="0">
              <a:latin typeface="微软雅黑" pitchFamily="34" charset="-122"/>
              <a:ea typeface="微软雅黑" pitchFamily="34" charset="-122"/>
            </a:endParaRPr>
          </a:p>
        </p:txBody>
      </p:sp>
      <p:sp>
        <p:nvSpPr>
          <p:cNvPr id="2" name="TextBox 1"/>
          <p:cNvSpPr txBox="1"/>
          <p:nvPr/>
        </p:nvSpPr>
        <p:spPr>
          <a:xfrm>
            <a:off x="339242" y="2188030"/>
            <a:ext cx="8458200" cy="707886"/>
          </a:xfrm>
          <a:prstGeom prst="rect">
            <a:avLst/>
          </a:prstGeom>
          <a:noFill/>
        </p:spPr>
        <p:txBody>
          <a:bodyPr wrap="square" rtlCol="0">
            <a:spAutoFit/>
          </a:bodyPr>
          <a:lstStyle/>
          <a:p>
            <a:pPr algn="ctr"/>
            <a:r>
              <a:rPr lang="zh-CN" altLang="en-US" sz="4000" b="1" dirty="0" smtClean="0">
                <a:solidFill>
                  <a:srgbClr val="7030A0"/>
                </a:solidFill>
                <a:latin typeface="黑体" pitchFamily="49" charset="-122"/>
                <a:ea typeface="黑体" pitchFamily="49" charset="-122"/>
              </a:rPr>
              <a:t>授课教师：王文静</a:t>
            </a:r>
            <a:endParaRPr lang="zh-CN" altLang="en-US" sz="4000" b="1" dirty="0">
              <a:solidFill>
                <a:srgbClr val="7030A0"/>
              </a:solidFill>
              <a:latin typeface="黑体" pitchFamily="49" charset="-122"/>
              <a:ea typeface="黑体" pitchFamily="49" charset="-122"/>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en-US" altLang="zh-CN" dirty="0" smtClean="0">
                <a:solidFill>
                  <a:srgbClr val="0000FF"/>
                </a:solidFill>
                <a:cs typeface="Arial" pitchFamily="34" charset="0"/>
              </a:rPr>
              <a:t>7.</a:t>
            </a:r>
            <a:r>
              <a:rPr lang="zh-CN" altLang="en-US" dirty="0">
                <a:solidFill>
                  <a:srgbClr val="0000FF"/>
                </a:solidFill>
                <a:cs typeface="Arial" pitchFamily="34" charset="0"/>
              </a:rPr>
              <a:t>林水波、张世贤</a:t>
            </a:r>
          </a:p>
        </p:txBody>
      </p:sp>
      <p:sp>
        <p:nvSpPr>
          <p:cNvPr id="388099" name="Rectangle 3"/>
          <p:cNvSpPr>
            <a:spLocks noGrp="1" noChangeArrowheads="1"/>
          </p:cNvSpPr>
          <p:nvPr>
            <p:ph type="body" idx="1"/>
          </p:nvPr>
        </p:nvSpPr>
        <p:spPr>
          <a:xfrm>
            <a:off x="779257" y="1229370"/>
            <a:ext cx="7886700" cy="3263504"/>
          </a:xfrm>
        </p:spPr>
        <p:txBody>
          <a:bodyPr>
            <a:noAutofit/>
          </a:bodyPr>
          <a:lstStyle/>
          <a:p>
            <a:pPr>
              <a:lnSpc>
                <a:spcPct val="100000"/>
              </a:lnSpc>
              <a:spcBef>
                <a:spcPct val="0"/>
              </a:spcBef>
              <a:buFontTx/>
              <a:buNone/>
            </a:pPr>
            <a:r>
              <a:rPr lang="zh-CN" altLang="en-US" dirty="0">
                <a:solidFill>
                  <a:srgbClr val="FF0000"/>
                </a:solidFill>
                <a:cs typeface="Arial" pitchFamily="34" charset="0"/>
              </a:rPr>
              <a:t>政策评估</a:t>
            </a:r>
            <a:r>
              <a:rPr lang="zh-CN" altLang="en-US" dirty="0">
                <a:cs typeface="Arial" pitchFamily="34" charset="0"/>
              </a:rPr>
              <a:t>：有系统地应用各种社会研究程序，搜集有关资讯，用以论断政策概念与设计是否周全完整，知悉政策实际执行情形</a:t>
            </a:r>
            <a:r>
              <a:rPr lang="en-US" altLang="zh-CN" dirty="0">
                <a:cs typeface="Arial" pitchFamily="34" charset="0"/>
              </a:rPr>
              <a:t>.</a:t>
            </a:r>
            <a:r>
              <a:rPr lang="zh-CN" altLang="en-US" dirty="0">
                <a:cs typeface="Arial" pitchFamily="34" charset="0"/>
              </a:rPr>
              <a:t>遭遇的困难，有无偏离既定的政策方向；指明社会干预政策的效用。</a:t>
            </a:r>
          </a:p>
          <a:p>
            <a:pPr>
              <a:lnSpc>
                <a:spcPct val="100000"/>
              </a:lnSpc>
            </a:pPr>
            <a:endParaRPr lang="zh-CN" altLang="en-US" dirty="0">
              <a:cs typeface="Arial" pitchFamily="34"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3793" y="1495313"/>
            <a:ext cx="7541111" cy="3693319"/>
          </a:xfrm>
          <a:prstGeom prst="rect">
            <a:avLst/>
          </a:prstGeom>
          <a:noFill/>
        </p:spPr>
        <p:txBody>
          <a:bodyPr wrap="square" rtlCol="0">
            <a:spAutoFit/>
          </a:bodyPr>
          <a:lstStyle/>
          <a:p>
            <a:r>
              <a:rPr lang="en-US" altLang="zh-CN" sz="36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政策</a:t>
            </a:r>
            <a:r>
              <a:rPr lang="zh-CN" altLang="zh-CN" sz="3600" b="1" dirty="0">
                <a:latin typeface="黑体" pitchFamily="49" charset="-122"/>
                <a:ea typeface="黑体" pitchFamily="49" charset="-122"/>
              </a:rPr>
              <a:t>制定是一项面向未来的活动，政策目标的确定不可避免地会带有一定</a:t>
            </a:r>
            <a:r>
              <a:rPr lang="zh-CN" altLang="zh-CN" sz="3600" b="1" dirty="0" smtClean="0">
                <a:latin typeface="黑体" pitchFamily="49" charset="-122"/>
                <a:ea typeface="黑体" pitchFamily="49" charset="-122"/>
              </a:rPr>
              <a:t>的预测性。</a:t>
            </a:r>
            <a:endParaRPr lang="en-US" altLang="zh-CN" sz="3600" b="1" dirty="0" smtClean="0">
              <a:latin typeface="黑体" pitchFamily="49" charset="-122"/>
              <a:ea typeface="黑体" pitchFamily="49" charset="-122"/>
            </a:endParaRPr>
          </a:p>
          <a:p>
            <a:r>
              <a:rPr lang="en-US" altLang="zh-CN" sz="36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政策目标往往不是单一的、集中的和兼容的，而是多个的、 分散的和有一定冲突的。</a:t>
            </a:r>
            <a:endParaRPr lang="en-US" altLang="zh-CN" sz="3600" b="1" dirty="0" smtClean="0">
              <a:latin typeface="黑体" pitchFamily="49" charset="-122"/>
              <a:ea typeface="黑体" pitchFamily="49" charset="-122"/>
            </a:endParaRPr>
          </a:p>
          <a:p>
            <a:endParaRPr lang="zh-CN" altLang="zh-CN" dirty="0">
              <a:solidFill>
                <a:prstClr val="black"/>
              </a:solidFill>
            </a:endParaRPr>
          </a:p>
        </p:txBody>
      </p:sp>
      <p:sp>
        <p:nvSpPr>
          <p:cNvPr id="3" name="流程图: 可选过程 2"/>
          <p:cNvSpPr/>
          <p:nvPr/>
        </p:nvSpPr>
        <p:spPr>
          <a:xfrm>
            <a:off x="763793" y="129092"/>
            <a:ext cx="7659446" cy="1161826"/>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4800" b="1" dirty="0">
                <a:solidFill>
                  <a:schemeClr val="tx1"/>
                </a:solidFill>
                <a:latin typeface="微软雅黑" pitchFamily="34" charset="-122"/>
                <a:ea typeface="微软雅黑" pitchFamily="34" charset="-122"/>
              </a:rPr>
              <a:t>（一）</a:t>
            </a:r>
            <a:r>
              <a:rPr lang="zh-CN" altLang="zh-CN" sz="4800" b="1" dirty="0">
                <a:solidFill>
                  <a:schemeClr val="tx1"/>
                </a:solidFill>
                <a:latin typeface="微软雅黑" pitchFamily="34" charset="-122"/>
                <a:ea typeface="微软雅黑" pitchFamily="34" charset="-122"/>
              </a:rPr>
              <a:t>政策目标的</a:t>
            </a:r>
            <a:r>
              <a:rPr lang="zh-CN" altLang="zh-CN" sz="4800" b="1" dirty="0" smtClean="0">
                <a:solidFill>
                  <a:schemeClr val="tx1"/>
                </a:solidFill>
                <a:latin typeface="微软雅黑" pitchFamily="34" charset="-122"/>
                <a:ea typeface="微软雅黑" pitchFamily="34" charset="-122"/>
              </a:rPr>
              <a:t>不确定性</a:t>
            </a:r>
            <a:endParaRPr lang="en-US" altLang="zh-CN" sz="4800" b="1" dirty="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1244834456"/>
      </p:ext>
    </p:extLst>
  </p:cSld>
  <p:clrMapOvr>
    <a:masterClrMapping/>
  </p:clrMapOvr>
  <p:transition spd="slow">
    <p:push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3793" y="1710465"/>
            <a:ext cx="7541111" cy="3046988"/>
          </a:xfrm>
          <a:prstGeom prst="rect">
            <a:avLst/>
          </a:prstGeom>
          <a:noFill/>
        </p:spPr>
        <p:txBody>
          <a:bodyPr wrap="square" rtlCol="0">
            <a:spAutoFit/>
          </a:bodyPr>
          <a:lstStyle/>
          <a:p>
            <a:pPr algn="just">
              <a:lnSpc>
                <a:spcPct val="120000"/>
              </a:lnSpc>
            </a:pPr>
            <a:r>
              <a:rPr lang="en-US" altLang="zh-CN" sz="2800" dirty="0" smtClean="0">
                <a:latin typeface="黑体" pitchFamily="49" charset="-122"/>
                <a:ea typeface="黑体" pitchFamily="49" charset="-122"/>
              </a:rPr>
              <a:t>     </a:t>
            </a:r>
            <a:r>
              <a:rPr lang="zh-CN" altLang="zh-CN" sz="3200" b="1" dirty="0" smtClean="0">
                <a:latin typeface="黑体" pitchFamily="49" charset="-122"/>
                <a:ea typeface="黑体" pitchFamily="49" charset="-122"/>
              </a:rPr>
              <a:t>一</a:t>
            </a:r>
            <a:r>
              <a:rPr lang="zh-CN" altLang="zh-CN" sz="3200" b="1" dirty="0">
                <a:latin typeface="黑体" pitchFamily="49" charset="-122"/>
                <a:ea typeface="黑体" pitchFamily="49" charset="-122"/>
              </a:rPr>
              <a:t>项政策的影响往往涉及社会生活的多个层面，其中有预期的影响，也有非 预期的影响；有直接的影响，也有间接的影响；有即时的影响，也有长远的影响；有实质性影响，也有非实质性影响。</a:t>
            </a:r>
            <a:endParaRPr lang="zh-CN" altLang="zh-CN" sz="3200" b="1" dirty="0">
              <a:solidFill>
                <a:prstClr val="black"/>
              </a:solidFill>
              <a:latin typeface="黑体" pitchFamily="49" charset="-122"/>
              <a:ea typeface="黑体" pitchFamily="49" charset="-122"/>
            </a:endParaRPr>
          </a:p>
        </p:txBody>
      </p:sp>
      <p:sp>
        <p:nvSpPr>
          <p:cNvPr id="2" name="流程图: 可选过程 1"/>
          <p:cNvSpPr/>
          <p:nvPr/>
        </p:nvSpPr>
        <p:spPr>
          <a:xfrm>
            <a:off x="871369" y="161365"/>
            <a:ext cx="7433535" cy="1204857"/>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4800" b="1" dirty="0" smtClean="0">
                <a:latin typeface="微软雅黑" pitchFamily="34" charset="-122"/>
                <a:ea typeface="微软雅黑" pitchFamily="34" charset="-122"/>
              </a:rPr>
              <a:t>（二）</a:t>
            </a:r>
            <a:r>
              <a:rPr lang="zh-CN" altLang="zh-CN" sz="4800" b="1" dirty="0" smtClean="0">
                <a:latin typeface="微软雅黑" pitchFamily="34" charset="-122"/>
                <a:ea typeface="微软雅黑" pitchFamily="34" charset="-122"/>
              </a:rPr>
              <a:t>政策</a:t>
            </a:r>
            <a:r>
              <a:rPr lang="zh-CN" altLang="zh-CN" sz="4800" b="1" dirty="0">
                <a:latin typeface="微软雅黑" pitchFamily="34" charset="-122"/>
                <a:ea typeface="微软雅黑" pitchFamily="34" charset="-122"/>
              </a:rPr>
              <a:t>影响的</a:t>
            </a:r>
            <a:r>
              <a:rPr lang="zh-CN" altLang="zh-CN" sz="4800" b="1" dirty="0" smtClean="0">
                <a:latin typeface="微软雅黑" pitchFamily="34" charset="-122"/>
                <a:ea typeface="微软雅黑" pitchFamily="34" charset="-122"/>
              </a:rPr>
              <a:t>广泛性</a:t>
            </a:r>
            <a:endParaRPr lang="zh-CN" altLang="zh-CN" sz="4800" b="1" dirty="0">
              <a:solidFill>
                <a:prstClr val="black"/>
              </a:solidFill>
              <a:latin typeface="微软雅黑" pitchFamily="34" charset="-122"/>
              <a:ea typeface="微软雅黑" pitchFamily="34" charset="-122"/>
            </a:endParaRPr>
          </a:p>
        </p:txBody>
      </p:sp>
    </p:spTree>
    <p:extLst>
      <p:ext uri="{BB962C8B-B14F-4D97-AF65-F5344CB8AC3E}">
        <p14:creationId xmlns="" xmlns:p14="http://schemas.microsoft.com/office/powerpoint/2010/main" val="1244834456"/>
      </p:ext>
    </p:extLst>
  </p:cSld>
  <p:clrMapOvr>
    <a:masterClrMapping/>
  </p:clrMapOvr>
  <p:transition spd="slow">
    <p:push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520" y="2104091"/>
            <a:ext cx="7667116" cy="2677656"/>
          </a:xfrm>
          <a:prstGeom prst="rect">
            <a:avLst/>
          </a:prstGeom>
          <a:noFill/>
        </p:spPr>
        <p:txBody>
          <a:bodyPr wrap="square" rtlCol="0">
            <a:spAutoFit/>
          </a:bodyPr>
          <a:lstStyle/>
          <a:p>
            <a:r>
              <a:rPr lang="en-US" altLang="zh-CN" sz="3600" b="1" dirty="0" smtClean="0">
                <a:solidFill>
                  <a:srgbClr val="C00000"/>
                </a:solidFill>
                <a:latin typeface="黑体" pitchFamily="49" charset="-122"/>
                <a:ea typeface="黑体" pitchFamily="49" charset="-122"/>
              </a:rPr>
              <a:t>    </a:t>
            </a:r>
            <a:r>
              <a:rPr lang="zh-CN" altLang="zh-CN" sz="3600" b="1" dirty="0" smtClean="0">
                <a:solidFill>
                  <a:srgbClr val="C00000"/>
                </a:solidFill>
                <a:latin typeface="黑体" pitchFamily="49" charset="-122"/>
                <a:ea typeface="黑体" pitchFamily="49" charset="-122"/>
              </a:rPr>
              <a:t>政策</a:t>
            </a:r>
            <a:r>
              <a:rPr lang="zh-CN" altLang="zh-CN" sz="3600" b="1" dirty="0">
                <a:solidFill>
                  <a:srgbClr val="C00000"/>
                </a:solidFill>
                <a:latin typeface="黑体" pitchFamily="49" charset="-122"/>
                <a:ea typeface="黑体" pitchFamily="49" charset="-122"/>
              </a:rPr>
              <a:t>资源的</a:t>
            </a:r>
            <a:r>
              <a:rPr lang="zh-CN" altLang="zh-CN" sz="3600" b="1" dirty="0" smtClean="0">
                <a:solidFill>
                  <a:srgbClr val="C00000"/>
                </a:solidFill>
                <a:latin typeface="黑体" pitchFamily="49" charset="-122"/>
                <a:ea typeface="黑体" pitchFamily="49" charset="-122"/>
              </a:rPr>
              <a:t>混合</a:t>
            </a:r>
            <a:r>
              <a:rPr lang="zh-CN" altLang="en-US" sz="3600" b="1" dirty="0" smtClean="0">
                <a:latin typeface="黑体" pitchFamily="49" charset="-122"/>
                <a:ea typeface="黑体" pitchFamily="49" charset="-122"/>
              </a:rPr>
              <a:t>：</a:t>
            </a:r>
            <a:r>
              <a:rPr lang="zh-CN" altLang="zh-CN" sz="3600" b="1" dirty="0" smtClean="0">
                <a:latin typeface="黑体" pitchFamily="49" charset="-122"/>
                <a:ea typeface="黑体" pitchFamily="49" charset="-122"/>
              </a:rPr>
              <a:t>投</a:t>
            </a:r>
            <a:r>
              <a:rPr lang="zh-CN" altLang="en-US" sz="3600" b="1" dirty="0" smtClean="0">
                <a:latin typeface="黑体" pitchFamily="49" charset="-122"/>
                <a:ea typeface="黑体" pitchFamily="49" charset="-122"/>
              </a:rPr>
              <a:t>入</a:t>
            </a:r>
            <a:r>
              <a:rPr lang="zh-CN" altLang="zh-CN" sz="3600" b="1" dirty="0" smtClean="0">
                <a:latin typeface="黑体" pitchFamily="49" charset="-122"/>
                <a:ea typeface="黑体" pitchFamily="49" charset="-122"/>
              </a:rPr>
              <a:t>不同</a:t>
            </a:r>
            <a:r>
              <a:rPr lang="zh-CN" altLang="zh-CN" sz="3600" b="1" dirty="0">
                <a:latin typeface="黑体" pitchFamily="49" charset="-122"/>
                <a:ea typeface="黑体" pitchFamily="49" charset="-122"/>
              </a:rPr>
              <a:t>政策的资源，彼此交织在一起，很难分清某项 资源的支出究竟应该属于哪一个政策，或每项政策的总投入是多少</a:t>
            </a:r>
            <a:r>
              <a:rPr lang="zh-CN" altLang="zh-CN" sz="3600" b="1" dirty="0" smtClean="0">
                <a:latin typeface="黑体" pitchFamily="49" charset="-122"/>
                <a:ea typeface="黑体" pitchFamily="49" charset="-122"/>
              </a:rPr>
              <a:t>。</a:t>
            </a:r>
            <a:endParaRPr lang="en-US" altLang="zh-CN" sz="3600" b="1" dirty="0" smtClean="0">
              <a:latin typeface="黑体" pitchFamily="49" charset="-122"/>
              <a:ea typeface="黑体" pitchFamily="49" charset="-122"/>
            </a:endParaRPr>
          </a:p>
          <a:p>
            <a:endParaRPr lang="zh-CN" altLang="zh-CN" sz="2400" dirty="0">
              <a:solidFill>
                <a:prstClr val="black"/>
              </a:solidFill>
            </a:endParaRPr>
          </a:p>
        </p:txBody>
      </p:sp>
      <p:sp>
        <p:nvSpPr>
          <p:cNvPr id="2" name="流程图: 可选过程 1"/>
          <p:cNvSpPr/>
          <p:nvPr/>
        </p:nvSpPr>
        <p:spPr>
          <a:xfrm>
            <a:off x="631941" y="182880"/>
            <a:ext cx="7810052" cy="1667435"/>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sz="4800" b="1" dirty="0">
                <a:latin typeface="微软雅黑" pitchFamily="34" charset="-122"/>
                <a:ea typeface="微软雅黑" pitchFamily="34" charset="-122"/>
              </a:rPr>
              <a:t>（三）政策资源的混合和相关政策的重叠</a:t>
            </a:r>
          </a:p>
          <a:p>
            <a:pPr algn="ctr"/>
            <a:endParaRPr lang="zh-CN" altLang="en-US" dirty="0"/>
          </a:p>
        </p:txBody>
      </p:sp>
    </p:spTree>
    <p:extLst>
      <p:ext uri="{BB962C8B-B14F-4D97-AF65-F5344CB8AC3E}">
        <p14:creationId xmlns="" xmlns:p14="http://schemas.microsoft.com/office/powerpoint/2010/main" val="1244834456"/>
      </p:ext>
    </p:extLst>
  </p:cSld>
  <p:clrMapOvr>
    <a:masterClrMapping/>
  </p:clrMapOvr>
  <p:transition spd="slow">
    <p:push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520" y="2104091"/>
            <a:ext cx="7667116" cy="2677656"/>
          </a:xfrm>
          <a:prstGeom prst="rect">
            <a:avLst/>
          </a:prstGeom>
          <a:noFill/>
        </p:spPr>
        <p:txBody>
          <a:bodyPr wrap="square" rtlCol="0">
            <a:spAutoFit/>
          </a:bodyPr>
          <a:lstStyle/>
          <a:p>
            <a:r>
              <a:rPr lang="en-US" altLang="zh-CN" sz="3600" b="1" dirty="0" smtClean="0">
                <a:solidFill>
                  <a:srgbClr val="C00000"/>
                </a:solidFill>
                <a:latin typeface="黑体" pitchFamily="49" charset="-122"/>
                <a:ea typeface="黑体" pitchFamily="49" charset="-122"/>
              </a:rPr>
              <a:t>    </a:t>
            </a:r>
            <a:r>
              <a:rPr lang="zh-CN" altLang="zh-CN" sz="3600" b="1" dirty="0" smtClean="0">
                <a:solidFill>
                  <a:srgbClr val="C00000"/>
                </a:solidFill>
                <a:latin typeface="黑体" pitchFamily="49" charset="-122"/>
                <a:ea typeface="黑体" pitchFamily="49" charset="-122"/>
              </a:rPr>
              <a:t>政策</a:t>
            </a:r>
            <a:r>
              <a:rPr lang="zh-CN" altLang="zh-CN" sz="3600" b="1" dirty="0">
                <a:solidFill>
                  <a:srgbClr val="C00000"/>
                </a:solidFill>
                <a:latin typeface="黑体" pitchFamily="49" charset="-122"/>
                <a:ea typeface="黑体" pitchFamily="49" charset="-122"/>
              </a:rPr>
              <a:t>的</a:t>
            </a:r>
            <a:r>
              <a:rPr lang="zh-CN" altLang="zh-CN" sz="3600" b="1" dirty="0" smtClean="0">
                <a:solidFill>
                  <a:srgbClr val="C00000"/>
                </a:solidFill>
                <a:latin typeface="黑体" pitchFamily="49" charset="-122"/>
                <a:ea typeface="黑体" pitchFamily="49" charset="-122"/>
              </a:rPr>
              <a:t>重叠</a:t>
            </a:r>
            <a:r>
              <a:rPr lang="zh-CN" altLang="en-US" sz="3600" b="1" dirty="0" smtClean="0">
                <a:solidFill>
                  <a:prstClr val="black"/>
                </a:solidFill>
                <a:latin typeface="黑体" pitchFamily="49" charset="-122"/>
                <a:ea typeface="黑体" pitchFamily="49" charset="-122"/>
              </a:rPr>
              <a:t>：</a:t>
            </a:r>
            <a:r>
              <a:rPr lang="zh-CN" altLang="zh-CN" sz="3600" b="1" dirty="0" smtClean="0">
                <a:solidFill>
                  <a:prstClr val="black"/>
                </a:solidFill>
                <a:latin typeface="黑体" pitchFamily="49" charset="-122"/>
                <a:ea typeface="黑体" pitchFamily="49" charset="-122"/>
              </a:rPr>
              <a:t>指针</a:t>
            </a:r>
            <a:r>
              <a:rPr lang="zh-CN" altLang="zh-CN" sz="3600" b="1" dirty="0">
                <a:solidFill>
                  <a:prstClr val="black"/>
                </a:solidFill>
                <a:latin typeface="黑体" pitchFamily="49" charset="-122"/>
                <a:ea typeface="黑体" pitchFamily="49" charset="-122"/>
              </a:rPr>
              <a:t>对相同或相似的政策问题和政策目标群体，不同的机构或 部门分别制定并执行各自的政策</a:t>
            </a:r>
            <a:r>
              <a:rPr lang="zh-CN" altLang="zh-CN" sz="3600" b="1" dirty="0" smtClean="0">
                <a:solidFill>
                  <a:prstClr val="black"/>
                </a:solidFill>
                <a:latin typeface="黑体" pitchFamily="49" charset="-122"/>
                <a:ea typeface="黑体" pitchFamily="49" charset="-122"/>
              </a:rPr>
              <a:t>。</a:t>
            </a:r>
            <a:r>
              <a:rPr lang="en-US" altLang="zh-CN" sz="3600" b="1" dirty="0" smtClean="0">
                <a:solidFill>
                  <a:prstClr val="black"/>
                </a:solidFill>
                <a:latin typeface="黑体" pitchFamily="49" charset="-122"/>
                <a:ea typeface="黑体" pitchFamily="49" charset="-122"/>
              </a:rPr>
              <a:t> </a:t>
            </a:r>
          </a:p>
          <a:p>
            <a:endParaRPr lang="zh-CN" altLang="zh-CN" sz="2400" dirty="0">
              <a:solidFill>
                <a:prstClr val="black"/>
              </a:solidFill>
            </a:endParaRPr>
          </a:p>
        </p:txBody>
      </p:sp>
      <p:sp>
        <p:nvSpPr>
          <p:cNvPr id="2" name="流程图: 可选过程 1"/>
          <p:cNvSpPr/>
          <p:nvPr/>
        </p:nvSpPr>
        <p:spPr>
          <a:xfrm>
            <a:off x="631941" y="215153"/>
            <a:ext cx="7810052" cy="1667435"/>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sz="4800" b="1" dirty="0">
                <a:solidFill>
                  <a:prstClr val="black"/>
                </a:solidFill>
                <a:latin typeface="微软雅黑" pitchFamily="34" charset="-122"/>
                <a:ea typeface="微软雅黑" pitchFamily="34" charset="-122"/>
              </a:rPr>
              <a:t>（三）政策资源的混合和相关政策的重叠</a:t>
            </a:r>
          </a:p>
          <a:p>
            <a:pPr algn="ctr"/>
            <a:endParaRPr lang="zh-CN" altLang="en-US" dirty="0">
              <a:solidFill>
                <a:prstClr val="black"/>
              </a:solidFill>
            </a:endParaRPr>
          </a:p>
        </p:txBody>
      </p:sp>
    </p:spTree>
    <p:extLst>
      <p:ext uri="{BB962C8B-B14F-4D97-AF65-F5344CB8AC3E}">
        <p14:creationId xmlns="" xmlns:p14="http://schemas.microsoft.com/office/powerpoint/2010/main" val="3266152987"/>
      </p:ext>
    </p:extLst>
  </p:cSld>
  <p:clrMapOvr>
    <a:masterClrMapping/>
  </p:clrMapOvr>
  <p:transition spd="slow">
    <p:push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3811" y="1588478"/>
            <a:ext cx="4160918" cy="3046988"/>
          </a:xfrm>
          <a:prstGeom prst="rect">
            <a:avLst/>
          </a:prstGeom>
          <a:noFill/>
        </p:spPr>
        <p:txBody>
          <a:bodyPr wrap="square" rtlCol="0">
            <a:spAutoFit/>
          </a:bodyPr>
          <a:lstStyle/>
          <a:p>
            <a:pPr algn="just"/>
            <a:r>
              <a:rPr lang="en-US" altLang="zh-CN" sz="3200" b="1" dirty="0" smtClean="0">
                <a:latin typeface="黑体" pitchFamily="49" charset="-122"/>
                <a:ea typeface="黑体" pitchFamily="49" charset="-122"/>
              </a:rPr>
              <a:t>    </a:t>
            </a:r>
            <a:r>
              <a:rPr lang="zh-CN" altLang="zh-CN" sz="3200" b="1" dirty="0" smtClean="0">
                <a:latin typeface="黑体" pitchFamily="49" charset="-122"/>
                <a:ea typeface="黑体" pitchFamily="49" charset="-122"/>
              </a:rPr>
              <a:t>政策</a:t>
            </a:r>
            <a:r>
              <a:rPr lang="zh-CN" altLang="zh-CN" sz="3200" b="1" dirty="0">
                <a:latin typeface="黑体" pitchFamily="49" charset="-122"/>
                <a:ea typeface="黑体" pitchFamily="49" charset="-122"/>
              </a:rPr>
              <a:t>一般都是针对解决政策问题发布和实施的</a:t>
            </a:r>
            <a:r>
              <a:rPr lang="zh-CN" altLang="zh-CN" sz="3200" b="1" dirty="0" smtClean="0">
                <a:latin typeface="黑体" pitchFamily="49" charset="-122"/>
                <a:ea typeface="黑体" pitchFamily="49" charset="-122"/>
              </a:rPr>
              <a:t>，</a:t>
            </a:r>
            <a:r>
              <a:rPr lang="en-US" altLang="zh-CN" sz="3200" b="1" dirty="0" smtClean="0">
                <a:latin typeface="黑体" pitchFamily="49" charset="-122"/>
                <a:ea typeface="黑体" pitchFamily="49" charset="-122"/>
              </a:rPr>
              <a:t> </a:t>
            </a:r>
            <a:r>
              <a:rPr lang="zh-CN" altLang="zh-CN" sz="3200" b="1" dirty="0" smtClean="0">
                <a:latin typeface="黑体" pitchFamily="49" charset="-122"/>
                <a:ea typeface="黑体" pitchFamily="49" charset="-122"/>
              </a:rPr>
              <a:t>而</a:t>
            </a:r>
            <a:r>
              <a:rPr lang="zh-CN" altLang="zh-CN" sz="3200" b="1" dirty="0">
                <a:latin typeface="黑体" pitchFamily="49" charset="-122"/>
                <a:ea typeface="黑体" pitchFamily="49" charset="-122"/>
              </a:rPr>
              <a:t>政策问题往往牵涉非常复 杂的因素，带有很大的不确定性</a:t>
            </a:r>
            <a:r>
              <a:rPr lang="zh-CN" altLang="zh-CN" sz="3200" b="1" dirty="0" smtClean="0">
                <a:latin typeface="黑体" pitchFamily="49" charset="-122"/>
                <a:ea typeface="黑体" pitchFamily="49" charset="-122"/>
              </a:rPr>
              <a:t>。</a:t>
            </a:r>
            <a:endParaRPr lang="zh-CN" altLang="zh-CN" sz="3200" b="1" dirty="0">
              <a:solidFill>
                <a:prstClr val="black"/>
              </a:solidFill>
              <a:latin typeface="黑体" pitchFamily="49" charset="-122"/>
              <a:ea typeface="黑体" pitchFamily="49" charset="-122"/>
            </a:endParaRPr>
          </a:p>
        </p:txBody>
      </p:sp>
      <p:sp>
        <p:nvSpPr>
          <p:cNvPr id="2" name="圆角矩形 1"/>
          <p:cNvSpPr/>
          <p:nvPr/>
        </p:nvSpPr>
        <p:spPr>
          <a:xfrm>
            <a:off x="1131844" y="192724"/>
            <a:ext cx="7108512" cy="120485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zh-CN" sz="4800" b="1" dirty="0">
                <a:solidFill>
                  <a:schemeClr val="tx1"/>
                </a:solidFill>
                <a:latin typeface="微软雅黑" pitchFamily="34" charset="-122"/>
                <a:ea typeface="微软雅黑" pitchFamily="34" charset="-122"/>
              </a:rPr>
              <a:t>（四）政策问题的</a:t>
            </a:r>
            <a:r>
              <a:rPr lang="zh-CN" altLang="zh-CN" sz="4800" b="1" dirty="0" smtClean="0">
                <a:solidFill>
                  <a:schemeClr val="tx1"/>
                </a:solidFill>
                <a:latin typeface="微软雅黑" pitchFamily="34" charset="-122"/>
                <a:ea typeface="微软雅黑" pitchFamily="34" charset="-122"/>
              </a:rPr>
              <a:t>复杂性</a:t>
            </a:r>
            <a:endParaRPr lang="zh-CN" altLang="zh-CN" sz="4800" b="1" dirty="0">
              <a:solidFill>
                <a:schemeClr val="tx1"/>
              </a:solidFill>
              <a:latin typeface="微软雅黑" pitchFamily="34" charset="-122"/>
              <a:ea typeface="微软雅黑" pitchFamily="34" charset="-122"/>
            </a:endParaRPr>
          </a:p>
        </p:txBody>
      </p:sp>
      <p:pic>
        <p:nvPicPr>
          <p:cNvPr id="5" name="图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14278" y="1956197"/>
            <a:ext cx="3205778" cy="2404334"/>
          </a:xfrm>
          <a:prstGeom prst="rect">
            <a:avLst/>
          </a:prstGeom>
        </p:spPr>
      </p:pic>
    </p:spTree>
    <p:extLst>
      <p:ext uri="{BB962C8B-B14F-4D97-AF65-F5344CB8AC3E}">
        <p14:creationId xmlns="" xmlns:p14="http://schemas.microsoft.com/office/powerpoint/2010/main" val="1244834456"/>
      </p:ext>
    </p:extLst>
  </p:cSld>
  <p:clrMapOvr>
    <a:masterClrMapping/>
  </p:clrMapOvr>
  <p:transition spd="slow">
    <p:push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5459" y="1807284"/>
            <a:ext cx="7842325" cy="2862322"/>
          </a:xfrm>
          <a:prstGeom prst="rect">
            <a:avLst/>
          </a:prstGeom>
          <a:noFill/>
        </p:spPr>
        <p:txBody>
          <a:bodyPr wrap="square" rtlCol="0">
            <a:spAutoFit/>
          </a:bodyPr>
          <a:lstStyle/>
          <a:p>
            <a:r>
              <a:rPr lang="en-US" altLang="zh-CN" sz="32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政策</a:t>
            </a:r>
            <a:r>
              <a:rPr lang="zh-CN" altLang="zh-CN" sz="3600" b="1" dirty="0">
                <a:latin typeface="黑体" pitchFamily="49" charset="-122"/>
                <a:ea typeface="黑体" pitchFamily="49" charset="-122"/>
              </a:rPr>
              <a:t>评估必然涉及政策主体的行为评判，所以会受到来自政策主体的一定</a:t>
            </a:r>
            <a:r>
              <a:rPr lang="zh-CN" altLang="zh-CN" sz="3600" b="1" dirty="0" smtClean="0">
                <a:latin typeface="黑体" pitchFamily="49" charset="-122"/>
                <a:ea typeface="黑体" pitchFamily="49" charset="-122"/>
              </a:rPr>
              <a:t>干扰</a:t>
            </a:r>
            <a:r>
              <a:rPr lang="zh-CN" altLang="zh-CN" sz="3600" b="1" dirty="0">
                <a:latin typeface="黑体" pitchFamily="49" charset="-122"/>
                <a:ea typeface="黑体" pitchFamily="49" charset="-122"/>
              </a:rPr>
              <a:t>。一些人会寻找各种各样的借口，通过不同的渠道，力图影响政策评估的结果</a:t>
            </a:r>
            <a:r>
              <a:rPr lang="zh-CN" altLang="zh-CN" sz="3600" b="1" dirty="0" smtClean="0">
                <a:latin typeface="黑体" pitchFamily="49" charset="-122"/>
                <a:ea typeface="黑体" pitchFamily="49" charset="-122"/>
              </a:rPr>
              <a:t>。</a:t>
            </a:r>
            <a:endParaRPr lang="zh-CN" altLang="zh-CN" sz="3600" b="1" dirty="0">
              <a:solidFill>
                <a:prstClr val="black"/>
              </a:solidFill>
              <a:latin typeface="黑体" pitchFamily="49" charset="-122"/>
              <a:ea typeface="黑体" pitchFamily="49" charset="-122"/>
            </a:endParaRPr>
          </a:p>
        </p:txBody>
      </p:sp>
      <p:sp>
        <p:nvSpPr>
          <p:cNvPr id="2" name="圆角矩形 1"/>
          <p:cNvSpPr/>
          <p:nvPr/>
        </p:nvSpPr>
        <p:spPr>
          <a:xfrm>
            <a:off x="1065007" y="231183"/>
            <a:ext cx="7078532" cy="13609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zh-CN" sz="4800" b="1" dirty="0">
                <a:latin typeface="微软雅黑" pitchFamily="34" charset="-122"/>
                <a:ea typeface="微软雅黑" pitchFamily="34" charset="-122"/>
              </a:rPr>
              <a:t>（五）政策主体相关</a:t>
            </a:r>
            <a:r>
              <a:rPr lang="zh-CN" altLang="zh-CN" sz="4800" b="1" dirty="0" smtClean="0">
                <a:latin typeface="微软雅黑" pitchFamily="34" charset="-122"/>
                <a:ea typeface="微软雅黑" pitchFamily="34" charset="-122"/>
              </a:rPr>
              <a:t>人员</a:t>
            </a:r>
            <a:endParaRPr lang="en-US" altLang="zh-CN" sz="4800" b="1" dirty="0" smtClean="0">
              <a:latin typeface="微软雅黑" pitchFamily="34" charset="-122"/>
              <a:ea typeface="微软雅黑" pitchFamily="34" charset="-122"/>
            </a:endParaRPr>
          </a:p>
          <a:p>
            <a:pPr algn="ctr"/>
            <a:r>
              <a:rPr lang="zh-CN" altLang="zh-CN" sz="4800" b="1" dirty="0" smtClean="0">
                <a:latin typeface="微软雅黑" pitchFamily="34" charset="-122"/>
                <a:ea typeface="微软雅黑" pitchFamily="34" charset="-122"/>
              </a:rPr>
              <a:t>的抵制</a:t>
            </a:r>
            <a:endParaRPr lang="zh-CN" altLang="zh-CN" sz="4800" b="1" dirty="0">
              <a:latin typeface="微软雅黑" pitchFamily="34" charset="-122"/>
              <a:ea typeface="微软雅黑" pitchFamily="34" charset="-122"/>
            </a:endParaRPr>
          </a:p>
        </p:txBody>
      </p:sp>
    </p:spTree>
    <p:extLst>
      <p:ext uri="{BB962C8B-B14F-4D97-AF65-F5344CB8AC3E}">
        <p14:creationId xmlns="" xmlns:p14="http://schemas.microsoft.com/office/powerpoint/2010/main" val="1244834456"/>
      </p:ext>
    </p:extLst>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ltLang="zh-CN" sz="4000" dirty="0" smtClean="0">
                <a:solidFill>
                  <a:srgbClr val="0000FF"/>
                </a:solidFill>
                <a:cs typeface="Arial" pitchFamily="34" charset="0"/>
              </a:rPr>
              <a:t>8.</a:t>
            </a:r>
            <a:r>
              <a:rPr lang="zh-CN" altLang="en-US" sz="4000" dirty="0">
                <a:solidFill>
                  <a:srgbClr val="0000FF"/>
                </a:solidFill>
                <a:cs typeface="Arial" pitchFamily="34" charset="0"/>
              </a:rPr>
              <a:t>张金马</a:t>
            </a:r>
          </a:p>
        </p:txBody>
      </p:sp>
      <p:sp>
        <p:nvSpPr>
          <p:cNvPr id="387075" name="Rectangle 3"/>
          <p:cNvSpPr>
            <a:spLocks noGrp="1" noChangeArrowheads="1"/>
          </p:cNvSpPr>
          <p:nvPr>
            <p:ph type="body" idx="1"/>
          </p:nvPr>
        </p:nvSpPr>
        <p:spPr>
          <a:xfrm>
            <a:off x="607135" y="1154066"/>
            <a:ext cx="7886700" cy="3263504"/>
          </a:xfrm>
        </p:spPr>
        <p:txBody>
          <a:bodyPr>
            <a:noAutofit/>
          </a:bodyPr>
          <a:lstStyle/>
          <a:p>
            <a:pPr>
              <a:buFontTx/>
              <a:buNone/>
            </a:pPr>
            <a:r>
              <a:rPr lang="zh-CN" altLang="en-US" dirty="0">
                <a:solidFill>
                  <a:srgbClr val="FF0000"/>
                </a:solidFill>
                <a:cs typeface="Arial" pitchFamily="34" charset="0"/>
              </a:rPr>
              <a:t> 政策评估</a:t>
            </a:r>
            <a:r>
              <a:rPr lang="zh-CN" altLang="en-US" dirty="0">
                <a:cs typeface="Arial" pitchFamily="34" charset="0"/>
              </a:rPr>
              <a:t>：是指采用现代社会科学研究方法对政策需求、对拟议之中的政策方案或已经付诸实施的政策方案产生的效果、执行情况及其带来的各种影响等进行客观、系统化的考察与评价。</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ltLang="zh-CN" sz="4000" dirty="0" smtClean="0">
                <a:solidFill>
                  <a:srgbClr val="0000FF"/>
                </a:solidFill>
                <a:cs typeface="Arial" pitchFamily="34" charset="0"/>
              </a:rPr>
              <a:t>9.</a:t>
            </a:r>
            <a:r>
              <a:rPr lang="zh-CN" altLang="en-US" sz="4000" dirty="0">
                <a:solidFill>
                  <a:srgbClr val="0000FF"/>
                </a:solidFill>
                <a:cs typeface="Arial" pitchFamily="34" charset="0"/>
              </a:rPr>
              <a:t>陈振明</a:t>
            </a:r>
          </a:p>
        </p:txBody>
      </p:sp>
      <p:sp>
        <p:nvSpPr>
          <p:cNvPr id="386051" name="Rectangle 3"/>
          <p:cNvSpPr>
            <a:spLocks noGrp="1" noChangeArrowheads="1"/>
          </p:cNvSpPr>
          <p:nvPr>
            <p:ph type="body" idx="1"/>
          </p:nvPr>
        </p:nvSpPr>
        <p:spPr/>
        <p:txBody>
          <a:bodyPr>
            <a:noAutofit/>
          </a:bodyPr>
          <a:lstStyle/>
          <a:p>
            <a:pPr>
              <a:spcBef>
                <a:spcPct val="0"/>
              </a:spcBef>
              <a:buFontTx/>
              <a:buNone/>
            </a:pPr>
            <a:r>
              <a:rPr lang="zh-CN" altLang="en-US" dirty="0">
                <a:solidFill>
                  <a:srgbClr val="FF0000"/>
                </a:solidFill>
                <a:cs typeface="Arial" pitchFamily="34" charset="0"/>
              </a:rPr>
              <a:t>公共政策评估</a:t>
            </a:r>
            <a:r>
              <a:rPr lang="zh-CN" altLang="en-US" dirty="0">
                <a:cs typeface="Arial" pitchFamily="34" charset="0"/>
              </a:rPr>
              <a:t>：是依据一定的标准和程序，对政策的效益、效率及价值进行判断的一种政治行为，目的在于取得有关这些方面的信息，作为决定政策变化、政策改进和制定新政策的依据。</a:t>
            </a:r>
            <a:endParaRPr lang="en-US" altLang="zh-CN" dirty="0">
              <a:cs typeface="Arial" pitchFamily="34" charset="0"/>
            </a:endParaRPr>
          </a:p>
          <a:p>
            <a:endParaRPr lang="zh-CN" altLang="en-US" dirty="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95301" y="276225"/>
            <a:ext cx="7927975" cy="762000"/>
          </a:xfrm>
        </p:spPr>
        <p:txBody>
          <a:bodyPr/>
          <a:lstStyle/>
          <a:p>
            <a:r>
              <a:rPr lang="zh-CN" altLang="en-US" sz="4000" dirty="0" smtClean="0">
                <a:solidFill>
                  <a:srgbClr val="0000FF"/>
                </a:solidFill>
                <a:cs typeface="Arial" pitchFamily="34" charset="0"/>
              </a:rPr>
              <a:t>（二）关于</a:t>
            </a:r>
            <a:r>
              <a:rPr lang="zh-CN" altLang="en-US" sz="4000" dirty="0">
                <a:solidFill>
                  <a:srgbClr val="0000FF"/>
                </a:solidFill>
                <a:cs typeface="Arial" pitchFamily="34" charset="0"/>
              </a:rPr>
              <a:t>评估对象上的分歧</a:t>
            </a:r>
            <a:r>
              <a:rPr lang="en-US" altLang="zh-CN" sz="2600" dirty="0">
                <a:solidFill>
                  <a:schemeClr val="tx1"/>
                </a:solidFill>
                <a:cs typeface="Arial" pitchFamily="34" charset="0"/>
              </a:rPr>
              <a:t> </a:t>
            </a:r>
          </a:p>
        </p:txBody>
      </p:sp>
      <p:sp>
        <p:nvSpPr>
          <p:cNvPr id="132099" name="Rectangle 3"/>
          <p:cNvSpPr>
            <a:spLocks noGrp="1" noChangeArrowheads="1"/>
          </p:cNvSpPr>
          <p:nvPr>
            <p:ph type="body" idx="1"/>
          </p:nvPr>
        </p:nvSpPr>
        <p:spPr>
          <a:xfrm>
            <a:off x="593540" y="1027734"/>
            <a:ext cx="7993063" cy="3349228"/>
          </a:xfrm>
          <a:noFill/>
        </p:spPr>
        <p:txBody>
          <a:bodyPr>
            <a:noAutofit/>
          </a:bodyPr>
          <a:lstStyle/>
          <a:p>
            <a:pPr>
              <a:spcBef>
                <a:spcPct val="0"/>
              </a:spcBef>
              <a:buFontTx/>
              <a:buNone/>
            </a:pPr>
            <a:r>
              <a:rPr lang="en-US" altLang="zh-CN" dirty="0" smtClean="0">
                <a:latin typeface="黑体" pitchFamily="49" charset="-122"/>
                <a:ea typeface="黑体" pitchFamily="49" charset="-122"/>
                <a:cs typeface="Arial" pitchFamily="34" charset="0"/>
              </a:rPr>
              <a:t>1. </a:t>
            </a:r>
            <a:r>
              <a:rPr lang="zh-CN" altLang="en-US" dirty="0" smtClean="0">
                <a:latin typeface="黑体" pitchFamily="49" charset="-122"/>
                <a:ea typeface="黑体" pitchFamily="49" charset="-122"/>
                <a:cs typeface="Arial" pitchFamily="34" charset="0"/>
              </a:rPr>
              <a:t>政策</a:t>
            </a:r>
            <a:r>
              <a:rPr lang="zh-CN" altLang="en-US" dirty="0">
                <a:latin typeface="黑体" pitchFamily="49" charset="-122"/>
                <a:ea typeface="黑体" pitchFamily="49" charset="-122"/>
                <a:cs typeface="Arial" pitchFamily="34" charset="0"/>
              </a:rPr>
              <a:t>评估是</a:t>
            </a:r>
            <a:r>
              <a:rPr lang="zh-CN" altLang="en-US" dirty="0">
                <a:solidFill>
                  <a:srgbClr val="FF0000"/>
                </a:solidFill>
                <a:latin typeface="黑体" pitchFamily="49" charset="-122"/>
                <a:ea typeface="黑体" pitchFamily="49" charset="-122"/>
                <a:cs typeface="Arial" pitchFamily="34" charset="0"/>
              </a:rPr>
              <a:t>对公共政策方案的</a:t>
            </a:r>
            <a:r>
              <a:rPr lang="zh-CN" altLang="en-US" dirty="0" smtClean="0">
                <a:solidFill>
                  <a:srgbClr val="FF0000"/>
                </a:solidFill>
                <a:latin typeface="黑体" pitchFamily="49" charset="-122"/>
                <a:ea typeface="黑体" pitchFamily="49" charset="-122"/>
                <a:cs typeface="Arial" pitchFamily="34" charset="0"/>
              </a:rPr>
              <a:t>评估（前评估）</a:t>
            </a:r>
            <a:endParaRPr lang="zh-CN" altLang="en-US" dirty="0">
              <a:solidFill>
                <a:srgbClr val="FF0000"/>
              </a:solidFill>
              <a:latin typeface="黑体" pitchFamily="49" charset="-122"/>
              <a:ea typeface="黑体" pitchFamily="49" charset="-122"/>
              <a:cs typeface="Arial" pitchFamily="34" charset="0"/>
            </a:endParaRPr>
          </a:p>
          <a:p>
            <a:pPr>
              <a:spcBef>
                <a:spcPct val="0"/>
              </a:spcBef>
              <a:buFontTx/>
              <a:buNone/>
            </a:pPr>
            <a:r>
              <a:rPr lang="zh-CN" altLang="en-US" dirty="0">
                <a:latin typeface="黑体" pitchFamily="49" charset="-122"/>
                <a:ea typeface="黑体" pitchFamily="49" charset="-122"/>
                <a:cs typeface="Arial" pitchFamily="34" charset="0"/>
              </a:rPr>
              <a:t>  </a:t>
            </a:r>
            <a:r>
              <a:rPr lang="zh-CN" altLang="en-US" dirty="0" smtClean="0">
                <a:solidFill>
                  <a:srgbClr val="660033"/>
                </a:solidFill>
                <a:latin typeface="黑体" pitchFamily="49" charset="-122"/>
                <a:ea typeface="黑体" pitchFamily="49" charset="-122"/>
              </a:rPr>
              <a:t>评估是一种过程，这个过程在于确定重要的决策范围，选择适当的资信，搜集与分析资信而作成有用的摘要资料，提供决策者适当的政策方案之基础。</a:t>
            </a:r>
            <a:endParaRPr lang="en-US" altLang="zh-CN" dirty="0">
              <a:latin typeface="黑体" pitchFamily="49" charset="-122"/>
              <a:ea typeface="黑体" pitchFamily="49" charset="-122"/>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3"/>
          <p:cNvSpPr>
            <a:spLocks noGrp="1" noChangeArrowheads="1"/>
          </p:cNvSpPr>
          <p:nvPr>
            <p:ph type="body" idx="1"/>
          </p:nvPr>
        </p:nvSpPr>
        <p:spPr>
          <a:noFill/>
        </p:spPr>
        <p:txBody>
          <a:bodyPr/>
          <a:lstStyle/>
          <a:p>
            <a:pPr>
              <a:spcBef>
                <a:spcPct val="0"/>
              </a:spcBef>
              <a:buFontTx/>
              <a:buNone/>
            </a:pPr>
            <a:r>
              <a:rPr lang="zh-CN" altLang="en-US" sz="3000" dirty="0">
                <a:latin typeface="黑体" pitchFamily="49" charset="-122"/>
                <a:ea typeface="黑体" pitchFamily="49" charset="-122"/>
                <a:cs typeface="Arial" pitchFamily="34" charset="0"/>
              </a:rPr>
              <a:t> </a:t>
            </a:r>
          </a:p>
        </p:txBody>
      </p:sp>
      <p:sp>
        <p:nvSpPr>
          <p:cNvPr id="364552" name="Rectangle 8"/>
          <p:cNvSpPr>
            <a:spLocks noGrp="1" noChangeArrowheads="1"/>
          </p:cNvSpPr>
          <p:nvPr>
            <p:ph type="title"/>
          </p:nvPr>
        </p:nvSpPr>
        <p:spPr>
          <a:xfrm>
            <a:off x="539750" y="573881"/>
            <a:ext cx="8229600" cy="857250"/>
          </a:xfrm>
          <a:noFill/>
          <a:ln/>
        </p:spPr>
        <p:txBody>
          <a:bodyPr/>
          <a:lstStyle/>
          <a:p>
            <a:r>
              <a:rPr lang="zh-CN" altLang="en-US" sz="3600">
                <a:solidFill>
                  <a:srgbClr val="0000FF"/>
                </a:solidFill>
                <a:latin typeface="黑体" pitchFamily="49" charset="-122"/>
                <a:ea typeface="黑体" pitchFamily="49" charset="-122"/>
                <a:cs typeface="Arial" pitchFamily="34" charset="0"/>
              </a:rPr>
              <a:t>（</a:t>
            </a:r>
            <a:r>
              <a:rPr lang="en-US" altLang="zh-CN" sz="3600">
                <a:solidFill>
                  <a:srgbClr val="0000FF"/>
                </a:solidFill>
                <a:latin typeface="黑体" pitchFamily="49" charset="-122"/>
                <a:ea typeface="黑体" pitchFamily="49" charset="-122"/>
                <a:cs typeface="Arial" pitchFamily="34" charset="0"/>
              </a:rPr>
              <a:t>2</a:t>
            </a:r>
            <a:r>
              <a:rPr lang="zh-CN" altLang="en-US" sz="3600">
                <a:solidFill>
                  <a:srgbClr val="0000FF"/>
                </a:solidFill>
                <a:latin typeface="黑体" pitchFamily="49" charset="-122"/>
                <a:ea typeface="黑体" pitchFamily="49" charset="-122"/>
                <a:cs typeface="Arial" pitchFamily="34" charset="0"/>
              </a:rPr>
              <a:t>）政策评估是</a:t>
            </a:r>
            <a:r>
              <a:rPr lang="zh-CN" altLang="en-US" sz="3600">
                <a:solidFill>
                  <a:srgbClr val="FF0000"/>
                </a:solidFill>
                <a:latin typeface="黑体" pitchFamily="49" charset="-122"/>
                <a:ea typeface="黑体" pitchFamily="49" charset="-122"/>
                <a:cs typeface="Arial" pitchFamily="34" charset="0"/>
              </a:rPr>
              <a:t>对政策效果</a:t>
            </a:r>
            <a:r>
              <a:rPr lang="zh-CN" altLang="en-US" sz="3600">
                <a:solidFill>
                  <a:srgbClr val="0000FF"/>
                </a:solidFill>
                <a:latin typeface="黑体" pitchFamily="49" charset="-122"/>
                <a:ea typeface="黑体" pitchFamily="49" charset="-122"/>
                <a:cs typeface="Arial" pitchFamily="34" charset="0"/>
              </a:rPr>
              <a:t>的评估</a:t>
            </a:r>
            <a:endParaRPr lang="zh-CN" altLang="en-US" sz="2700">
              <a:latin typeface="黑体" pitchFamily="49" charset="-122"/>
              <a:ea typeface="黑体" pitchFamily="49" charset="-122"/>
              <a:cs typeface="Arial" pitchFamily="34" charset="0"/>
            </a:endParaRPr>
          </a:p>
        </p:txBody>
      </p:sp>
      <p:sp>
        <p:nvSpPr>
          <p:cNvPr id="8" name="矩形 7"/>
          <p:cNvSpPr/>
          <p:nvPr/>
        </p:nvSpPr>
        <p:spPr>
          <a:xfrm>
            <a:off x="984325" y="1613883"/>
            <a:ext cx="6599816" cy="3170099"/>
          </a:xfrm>
          <a:prstGeom prst="rect">
            <a:avLst/>
          </a:prstGeom>
        </p:spPr>
        <p:txBody>
          <a:bodyPr wrap="square">
            <a:spAutoFit/>
          </a:bodyPr>
          <a:lstStyle/>
          <a:p>
            <a:pPr algn="just"/>
            <a:r>
              <a:rPr lang="zh-CN" altLang="en-US" sz="4000" dirty="0" smtClean="0">
                <a:latin typeface="微软雅黑" pitchFamily="34" charset="-122"/>
                <a:ea typeface="微软雅黑" pitchFamily="34" charset="-122"/>
              </a:rPr>
              <a:t>就其实际成就与预期成就的差异加以均衡</a:t>
            </a:r>
            <a:r>
              <a:rPr lang="en-US" altLang="zh-CN" sz="4000" dirty="0" smtClean="0">
                <a:latin typeface="微软雅黑" pitchFamily="34" charset="-122"/>
                <a:ea typeface="微软雅黑" pitchFamily="34" charset="-122"/>
              </a:rPr>
              <a:t>——</a:t>
            </a:r>
            <a:r>
              <a:rPr lang="zh-CN" altLang="en-US" sz="4000" dirty="0" smtClean="0">
                <a:latin typeface="微软雅黑" pitchFamily="34" charset="-122"/>
                <a:ea typeface="微软雅黑" pitchFamily="34" charset="-122"/>
              </a:rPr>
              <a:t>奎德</a:t>
            </a:r>
            <a:endParaRPr lang="en-US" altLang="zh-CN" sz="4000" dirty="0" smtClean="0">
              <a:latin typeface="微软雅黑" pitchFamily="34" charset="-122"/>
              <a:ea typeface="微软雅黑" pitchFamily="34" charset="-122"/>
            </a:endParaRPr>
          </a:p>
          <a:p>
            <a:pPr algn="just"/>
            <a:r>
              <a:rPr lang="zh-CN" altLang="en-US" sz="4000" dirty="0" smtClean="0">
                <a:latin typeface="微软雅黑" pitchFamily="34" charset="-122"/>
                <a:ea typeface="微软雅黑" pitchFamily="34" charset="-122"/>
              </a:rPr>
              <a:t>政策评估就是对政策的效果进行的研究</a:t>
            </a:r>
            <a:r>
              <a:rPr lang="en-US" altLang="zh-CN" sz="4000" dirty="0" smtClean="0">
                <a:latin typeface="微软雅黑" pitchFamily="34" charset="-122"/>
                <a:ea typeface="微软雅黑" pitchFamily="34" charset="-122"/>
              </a:rPr>
              <a:t>——</a:t>
            </a:r>
            <a:r>
              <a:rPr lang="zh-CN" altLang="en-US" sz="4000" dirty="0" smtClean="0">
                <a:latin typeface="微软雅黑" pitchFamily="34" charset="-122"/>
                <a:ea typeface="微软雅黑" pitchFamily="34" charset="-122"/>
              </a:rPr>
              <a:t>张金马</a:t>
            </a:r>
            <a:endParaRPr lang="en-US" altLang="zh-CN" sz="4000" dirty="0" smtClean="0">
              <a:latin typeface="微软雅黑" pitchFamily="34" charset="-122"/>
              <a:ea typeface="微软雅黑" pitchFamily="34" charset="-122"/>
            </a:endParaRPr>
          </a:p>
          <a:p>
            <a:pPr algn="just"/>
            <a:endParaRPr lang="zh-CN" altLang="en-US" sz="4000"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5" name="Rectangle 5"/>
          <p:cNvSpPr>
            <a:spLocks noGrp="1" noChangeArrowheads="1"/>
          </p:cNvSpPr>
          <p:nvPr>
            <p:ph type="body" idx="1"/>
          </p:nvPr>
        </p:nvSpPr>
        <p:spPr>
          <a:xfrm>
            <a:off x="446798" y="575213"/>
            <a:ext cx="8229600" cy="3286125"/>
          </a:xfrm>
          <a:noFill/>
          <a:ln/>
        </p:spPr>
        <p:txBody>
          <a:bodyPr/>
          <a:lstStyle/>
          <a:p>
            <a:pPr>
              <a:spcBef>
                <a:spcPct val="0"/>
              </a:spcBef>
              <a:buFontTx/>
              <a:buNone/>
            </a:pPr>
            <a:r>
              <a:rPr lang="zh-CN" altLang="en-US" sz="4400" dirty="0">
                <a:solidFill>
                  <a:srgbClr val="0000FF"/>
                </a:solidFill>
                <a:cs typeface="Arial" pitchFamily="34" charset="0"/>
              </a:rPr>
              <a:t>（</a:t>
            </a:r>
            <a:r>
              <a:rPr lang="en-US" altLang="zh-CN" sz="4400" dirty="0">
                <a:solidFill>
                  <a:srgbClr val="0000FF"/>
                </a:solidFill>
                <a:cs typeface="Arial" pitchFamily="34" charset="0"/>
              </a:rPr>
              <a:t>3</a:t>
            </a:r>
            <a:r>
              <a:rPr lang="zh-CN" altLang="en-US" sz="4400" dirty="0">
                <a:solidFill>
                  <a:srgbClr val="0000FF"/>
                </a:solidFill>
                <a:cs typeface="Arial" pitchFamily="34" charset="0"/>
              </a:rPr>
              <a:t>）政策评估是对</a:t>
            </a:r>
            <a:r>
              <a:rPr lang="zh-CN" altLang="en-US" sz="4400" dirty="0">
                <a:solidFill>
                  <a:srgbClr val="FF0000"/>
                </a:solidFill>
                <a:cs typeface="Arial" pitchFamily="34" charset="0"/>
              </a:rPr>
              <a:t>政策全过程</a:t>
            </a:r>
            <a:r>
              <a:rPr lang="zh-CN" altLang="en-US" sz="4400" dirty="0">
                <a:solidFill>
                  <a:srgbClr val="0000FF"/>
                </a:solidFill>
                <a:cs typeface="Arial" pitchFamily="34" charset="0"/>
              </a:rPr>
              <a:t>的评估</a:t>
            </a:r>
            <a:endParaRPr lang="zh-CN" altLang="en-US" sz="4400" dirty="0">
              <a:cs typeface="Arial" pitchFamily="34" charset="0"/>
            </a:endParaRPr>
          </a:p>
          <a:p>
            <a:pPr>
              <a:spcBef>
                <a:spcPct val="0"/>
              </a:spcBef>
              <a:buFontTx/>
              <a:buNone/>
            </a:pPr>
            <a:endParaRPr lang="zh-CN" altLang="en-US" sz="2200" dirty="0">
              <a:latin typeface="黑体" pitchFamily="49" charset="-122"/>
              <a:ea typeface="黑体" pitchFamily="49" charset="-122"/>
              <a:cs typeface="Arial" pitchFamily="34" charset="0"/>
            </a:endParaRPr>
          </a:p>
          <a:p>
            <a:pPr>
              <a:spcBef>
                <a:spcPct val="0"/>
              </a:spcBef>
              <a:buFontTx/>
              <a:buNone/>
            </a:pPr>
            <a:r>
              <a:rPr lang="zh-CN" altLang="en-US" sz="3000" dirty="0">
                <a:latin typeface="黑体" pitchFamily="49" charset="-122"/>
                <a:ea typeface="黑体" pitchFamily="49" charset="-122"/>
                <a:cs typeface="Arial" pitchFamily="34" charset="0"/>
              </a:rPr>
              <a:t>   </a:t>
            </a:r>
            <a:endParaRPr lang="en-US" altLang="zh-CN" sz="3000" dirty="0">
              <a:latin typeface="黑体" pitchFamily="49" charset="-122"/>
              <a:ea typeface="黑体" pitchFamily="49" charset="-122"/>
              <a:cs typeface="Arial" pitchFamily="34" charset="0"/>
            </a:endParaRPr>
          </a:p>
        </p:txBody>
      </p:sp>
      <p:sp>
        <p:nvSpPr>
          <p:cNvPr id="6" name="矩形 5"/>
          <p:cNvSpPr/>
          <p:nvPr/>
        </p:nvSpPr>
        <p:spPr>
          <a:xfrm>
            <a:off x="699247" y="2056297"/>
            <a:ext cx="7756263" cy="2554545"/>
          </a:xfrm>
          <a:prstGeom prst="rect">
            <a:avLst/>
          </a:prstGeom>
        </p:spPr>
        <p:txBody>
          <a:bodyPr wrap="square">
            <a:spAutoFit/>
          </a:bodyPr>
          <a:lstStyle/>
          <a:p>
            <a:r>
              <a:rPr lang="zh-CN" altLang="en-US" sz="4000" dirty="0" smtClean="0">
                <a:latin typeface="微软雅黑" pitchFamily="34" charset="-122"/>
                <a:ea typeface="微软雅黑" pitchFamily="34" charset="-122"/>
              </a:rPr>
              <a:t>作为某种功能作用，政策评价能够而且确定在整个政策过程中，而不能简单地将其作为最后的阶段</a:t>
            </a:r>
            <a:r>
              <a:rPr lang="en-US" altLang="zh-CN" sz="4000" dirty="0" smtClean="0">
                <a:latin typeface="微软雅黑" pitchFamily="34" charset="-122"/>
                <a:ea typeface="微软雅黑" pitchFamily="34" charset="-122"/>
              </a:rPr>
              <a:t>——</a:t>
            </a:r>
            <a:r>
              <a:rPr lang="zh-CN" altLang="en-US" sz="4000" dirty="0" smtClean="0">
                <a:latin typeface="微软雅黑" pitchFamily="34" charset="-122"/>
                <a:ea typeface="微软雅黑" pitchFamily="34" charset="-122"/>
              </a:rPr>
              <a:t>安德森</a:t>
            </a:r>
            <a:endParaRPr lang="en-US" altLang="zh-CN" sz="4000"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normAutofit/>
          </a:bodyPr>
          <a:lstStyle/>
          <a:p>
            <a:r>
              <a:rPr lang="zh-CN" altLang="en-US" dirty="0" smtClean="0">
                <a:solidFill>
                  <a:srgbClr val="0000FF"/>
                </a:solidFill>
                <a:latin typeface="黑体" pitchFamily="49" charset="-122"/>
                <a:ea typeface="黑体" pitchFamily="49" charset="-122"/>
                <a:cs typeface="Arial" pitchFamily="34" charset="0"/>
              </a:rPr>
              <a:t>（三）公共</a:t>
            </a:r>
            <a:r>
              <a:rPr lang="zh-CN" altLang="en-US" dirty="0">
                <a:solidFill>
                  <a:srgbClr val="0000FF"/>
                </a:solidFill>
                <a:latin typeface="黑体" pitchFamily="49" charset="-122"/>
                <a:ea typeface="黑体" pitchFamily="49" charset="-122"/>
                <a:cs typeface="Arial" pitchFamily="34" charset="0"/>
              </a:rPr>
              <a:t>政策评估的含义</a:t>
            </a:r>
          </a:p>
        </p:txBody>
      </p:sp>
      <p:sp>
        <p:nvSpPr>
          <p:cNvPr id="8" name="内容占位符 7"/>
          <p:cNvSpPr>
            <a:spLocks noGrp="1"/>
          </p:cNvSpPr>
          <p:nvPr>
            <p:ph idx="1"/>
          </p:nvPr>
        </p:nvSpPr>
        <p:spPr>
          <a:xfrm>
            <a:off x="381223" y="1250885"/>
            <a:ext cx="8235651" cy="3482480"/>
          </a:xfrm>
        </p:spPr>
        <p:txBody>
          <a:bodyPr>
            <a:noAutofit/>
          </a:bodyPr>
          <a:lstStyle/>
          <a:p>
            <a:pPr>
              <a:buNone/>
            </a:pPr>
            <a:r>
              <a:rPr lang="zh-CN" altLang="en-US" dirty="0" smtClean="0"/>
              <a:t>政策评估主体依据一定的</a:t>
            </a:r>
            <a:r>
              <a:rPr lang="zh-CN" altLang="en-US" dirty="0" smtClean="0">
                <a:solidFill>
                  <a:srgbClr val="FF0000"/>
                </a:solidFill>
              </a:rPr>
              <a:t>标准和程序</a:t>
            </a:r>
            <a:r>
              <a:rPr lang="zh-CN" altLang="en-US" dirty="0" smtClean="0"/>
              <a:t>，运用</a:t>
            </a:r>
            <a:r>
              <a:rPr lang="zh-CN" altLang="en-US" dirty="0" smtClean="0">
                <a:solidFill>
                  <a:srgbClr val="FF0000"/>
                </a:solidFill>
              </a:rPr>
              <a:t>特定方法</a:t>
            </a:r>
            <a:r>
              <a:rPr lang="zh-CN" altLang="en-US" dirty="0" smtClean="0"/>
              <a:t>，对政策的科学性、可行性以及实施后的</a:t>
            </a:r>
            <a:r>
              <a:rPr lang="zh-CN" altLang="en-US" dirty="0" smtClean="0">
                <a:solidFill>
                  <a:srgbClr val="FF0000"/>
                </a:solidFill>
              </a:rPr>
              <a:t>效果、效益和效率</a:t>
            </a:r>
            <a:r>
              <a:rPr lang="zh-CN" altLang="en-US" dirty="0" smtClean="0"/>
              <a:t>进行分析、比较、综合后所做出的一种</a:t>
            </a:r>
            <a:r>
              <a:rPr lang="zh-CN" altLang="en-US" dirty="0" smtClean="0">
                <a:solidFill>
                  <a:srgbClr val="FF0000"/>
                </a:solidFill>
              </a:rPr>
              <a:t>价值判断</a:t>
            </a:r>
            <a:r>
              <a:rPr lang="zh-CN" altLang="en-US" dirty="0" smtClean="0"/>
              <a:t>，以此作为决定政策继续、调整或终结的依据。</a:t>
            </a:r>
            <a:endParaRPr lang="zh-CN"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693195" y="1914862"/>
            <a:ext cx="7886700" cy="1848931"/>
          </a:xfrm>
        </p:spPr>
        <p:txBody>
          <a:bodyPr>
            <a:noAutofit/>
          </a:bodyPr>
          <a:lstStyle/>
          <a:p>
            <a:pPr>
              <a:lnSpc>
                <a:spcPct val="100000"/>
              </a:lnSpc>
            </a:pPr>
            <a:r>
              <a:rPr lang="zh-CN" altLang="en-US" sz="4000" dirty="0">
                <a:solidFill>
                  <a:srgbClr val="0070C0"/>
                </a:solidFill>
                <a:cs typeface="Arial" pitchFamily="34" charset="0"/>
              </a:rPr>
              <a:t>讨论与</a:t>
            </a:r>
            <a:r>
              <a:rPr lang="zh-CN" altLang="en-US" sz="4000" dirty="0" smtClean="0">
                <a:solidFill>
                  <a:srgbClr val="0070C0"/>
                </a:solidFill>
                <a:cs typeface="Arial" pitchFamily="34" charset="0"/>
              </a:rPr>
              <a:t>思考：</a:t>
            </a:r>
            <a:r>
              <a:rPr lang="zh-CN" altLang="en-US" sz="4000" dirty="0" smtClean="0">
                <a:solidFill>
                  <a:srgbClr val="0070C0"/>
                </a:solidFill>
              </a:rPr>
              <a:t>“政策评估”与“政策分析”、“政策研究”三个概念之间是什么关系？</a:t>
            </a:r>
            <a:br>
              <a:rPr lang="zh-CN" altLang="en-US" sz="4000" dirty="0" smtClean="0">
                <a:solidFill>
                  <a:srgbClr val="0070C0"/>
                </a:solidFill>
              </a:rPr>
            </a:br>
            <a:endParaRPr lang="zh-CN" altLang="en-US" sz="4000" dirty="0">
              <a:solidFill>
                <a:srgbClr val="0070C0"/>
              </a:solidFill>
              <a:cs typeface="Arial" pitchFamily="34" charset="0"/>
            </a:endParaRPr>
          </a:p>
        </p:txBody>
      </p:sp>
      <p:pic>
        <p:nvPicPr>
          <p:cNvPr id="431108" name="Picture 15" descr="图片1"/>
          <p:cNvPicPr>
            <a:picLocks noChangeAspect="1" noChangeArrowheads="1"/>
          </p:cNvPicPr>
          <p:nvPr/>
        </p:nvPicPr>
        <p:blipFill>
          <a:blip r:embed="rId2" cstate="print"/>
          <a:srcRect/>
          <a:stretch>
            <a:fillRect/>
          </a:stretch>
        </p:blipFill>
        <p:spPr bwMode="auto">
          <a:xfrm>
            <a:off x="7927976" y="3919537"/>
            <a:ext cx="1216025" cy="1223963"/>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Grp="1" noChangeArrowheads="1"/>
          </p:cNvSpPr>
          <p:nvPr>
            <p:ph type="body" idx="1"/>
          </p:nvPr>
        </p:nvSpPr>
        <p:spPr>
          <a:xfrm>
            <a:off x="435686" y="1339706"/>
            <a:ext cx="8229600" cy="3319463"/>
          </a:xfrm>
          <a:noFill/>
        </p:spPr>
        <p:txBody>
          <a:bodyPr>
            <a:noAutofit/>
          </a:bodyPr>
          <a:lstStyle/>
          <a:p>
            <a:pPr>
              <a:lnSpc>
                <a:spcPct val="90000"/>
              </a:lnSpc>
              <a:spcBef>
                <a:spcPct val="0"/>
              </a:spcBef>
              <a:buFontTx/>
              <a:buNone/>
            </a:pPr>
            <a:r>
              <a:rPr lang="en-US" altLang="zh-CN" sz="3600" dirty="0">
                <a:cs typeface="Arial" pitchFamily="34" charset="0"/>
              </a:rPr>
              <a:t>1.</a:t>
            </a:r>
            <a:r>
              <a:rPr lang="zh-CN" altLang="en-US" sz="3600" dirty="0">
                <a:cs typeface="Arial" pitchFamily="34" charset="0"/>
              </a:rPr>
              <a:t>在政策评估内容上的分歧</a:t>
            </a:r>
          </a:p>
          <a:p>
            <a:pPr>
              <a:lnSpc>
                <a:spcPct val="90000"/>
              </a:lnSpc>
              <a:spcBef>
                <a:spcPct val="0"/>
              </a:spcBef>
              <a:buFontTx/>
              <a:buNone/>
            </a:pPr>
            <a:r>
              <a:rPr lang="zh-CN" altLang="en-US" sz="3600" dirty="0">
                <a:cs typeface="Arial" pitchFamily="34" charset="0"/>
              </a:rPr>
              <a:t>（</a:t>
            </a:r>
            <a:r>
              <a:rPr lang="en-US" altLang="zh-CN" sz="3600" dirty="0">
                <a:cs typeface="Arial" pitchFamily="34" charset="0"/>
              </a:rPr>
              <a:t>1</a:t>
            </a:r>
            <a:r>
              <a:rPr lang="zh-CN" altLang="en-US" sz="3600" dirty="0">
                <a:cs typeface="Arial" pitchFamily="34" charset="0"/>
              </a:rPr>
              <a:t>）现行政策实现政策预定目标方面的</a:t>
            </a:r>
            <a:r>
              <a:rPr lang="zh-CN" altLang="en-US" sz="3600" dirty="0">
                <a:solidFill>
                  <a:srgbClr val="FF0000"/>
                </a:solidFill>
                <a:cs typeface="Arial" pitchFamily="34" charset="0"/>
              </a:rPr>
              <a:t>成效</a:t>
            </a:r>
            <a:r>
              <a:rPr lang="en-US" altLang="zh-CN" sz="3600" dirty="0">
                <a:solidFill>
                  <a:srgbClr val="FF0000"/>
                </a:solidFill>
                <a:cs typeface="Arial" pitchFamily="34" charset="0"/>
              </a:rPr>
              <a:t>E</a:t>
            </a:r>
            <a:r>
              <a:rPr lang="zh-CN" altLang="en-US" sz="3600" dirty="0">
                <a:cs typeface="Arial" pitchFamily="34" charset="0"/>
              </a:rPr>
              <a:t>；</a:t>
            </a:r>
          </a:p>
          <a:p>
            <a:pPr>
              <a:lnSpc>
                <a:spcPct val="90000"/>
              </a:lnSpc>
              <a:spcBef>
                <a:spcPct val="0"/>
              </a:spcBef>
              <a:buFontTx/>
              <a:buNone/>
            </a:pPr>
            <a:r>
              <a:rPr lang="zh-CN" altLang="en-US" sz="3600" dirty="0">
                <a:cs typeface="Arial" pitchFamily="34" charset="0"/>
              </a:rPr>
              <a:t>（</a:t>
            </a:r>
            <a:r>
              <a:rPr lang="en-US" altLang="zh-CN" sz="3600" dirty="0">
                <a:cs typeface="Arial" pitchFamily="34" charset="0"/>
              </a:rPr>
              <a:t>2</a:t>
            </a:r>
            <a:r>
              <a:rPr lang="zh-CN" altLang="en-US" sz="3600" dirty="0">
                <a:cs typeface="Arial" pitchFamily="34" charset="0"/>
              </a:rPr>
              <a:t>）还应包括</a:t>
            </a:r>
            <a:r>
              <a:rPr lang="zh-CN" altLang="en-US" sz="3600" dirty="0">
                <a:solidFill>
                  <a:srgbClr val="FF0000"/>
                </a:solidFill>
                <a:cs typeface="Arial" pitchFamily="34" charset="0"/>
              </a:rPr>
              <a:t>执行之前的政策方案</a:t>
            </a:r>
            <a:r>
              <a:rPr lang="en-US" altLang="zh-CN" sz="3600" dirty="0">
                <a:solidFill>
                  <a:srgbClr val="FF0000"/>
                </a:solidFill>
                <a:cs typeface="Arial" pitchFamily="34" charset="0"/>
              </a:rPr>
              <a:t>P</a:t>
            </a:r>
            <a:r>
              <a:rPr lang="zh-CN" altLang="en-US" sz="3600" dirty="0">
                <a:cs typeface="Arial" pitchFamily="34" charset="0"/>
              </a:rPr>
              <a:t>；关注政策的</a:t>
            </a:r>
            <a:r>
              <a:rPr lang="zh-CN" altLang="en-US" sz="3600" dirty="0">
                <a:solidFill>
                  <a:srgbClr val="FF0000"/>
                </a:solidFill>
                <a:cs typeface="Arial" pitchFamily="34" charset="0"/>
              </a:rPr>
              <a:t>非预期影响</a:t>
            </a:r>
            <a:r>
              <a:rPr lang="en-US" altLang="zh-CN" sz="3600" dirty="0">
                <a:solidFill>
                  <a:srgbClr val="FF0000"/>
                </a:solidFill>
                <a:cs typeface="Arial" pitchFamily="34" charset="0"/>
              </a:rPr>
              <a:t>I</a:t>
            </a:r>
            <a:r>
              <a:rPr lang="zh-CN" altLang="en-US" sz="3600" dirty="0">
                <a:cs typeface="Arial" pitchFamily="34" charset="0"/>
              </a:rPr>
              <a:t>以及政策所需投入的</a:t>
            </a:r>
            <a:r>
              <a:rPr lang="zh-CN" altLang="en-US" sz="3600" dirty="0">
                <a:solidFill>
                  <a:srgbClr val="FF3300"/>
                </a:solidFill>
                <a:cs typeface="Arial" pitchFamily="34" charset="0"/>
              </a:rPr>
              <a:t>成本</a:t>
            </a:r>
            <a:r>
              <a:rPr lang="en-US" altLang="zh-CN" sz="3600" dirty="0">
                <a:solidFill>
                  <a:srgbClr val="FF3300"/>
                </a:solidFill>
                <a:cs typeface="Arial" pitchFamily="34" charset="0"/>
              </a:rPr>
              <a:t>C</a:t>
            </a:r>
            <a:r>
              <a:rPr lang="zh-CN" altLang="en-US" sz="3600" dirty="0">
                <a:cs typeface="Arial" pitchFamily="34" charset="0"/>
              </a:rPr>
              <a:t>；</a:t>
            </a:r>
          </a:p>
          <a:p>
            <a:pPr>
              <a:lnSpc>
                <a:spcPct val="90000"/>
              </a:lnSpc>
              <a:spcBef>
                <a:spcPct val="0"/>
              </a:spcBef>
              <a:buFontTx/>
              <a:buNone/>
            </a:pPr>
            <a:r>
              <a:rPr lang="zh-CN" altLang="en-US" sz="3600" dirty="0">
                <a:cs typeface="Arial" pitchFamily="34" charset="0"/>
              </a:rPr>
              <a:t>（</a:t>
            </a:r>
            <a:r>
              <a:rPr lang="en-US" altLang="zh-CN" sz="3600" dirty="0">
                <a:cs typeface="Arial" pitchFamily="34" charset="0"/>
              </a:rPr>
              <a:t>3</a:t>
            </a:r>
            <a:r>
              <a:rPr lang="zh-CN" altLang="en-US" sz="3600" dirty="0">
                <a:cs typeface="Arial" pitchFamily="34" charset="0"/>
              </a:rPr>
              <a:t>）也应该包括</a:t>
            </a:r>
            <a:r>
              <a:rPr lang="zh-CN" altLang="en-US" sz="3600" dirty="0">
                <a:solidFill>
                  <a:srgbClr val="FF0000"/>
                </a:solidFill>
                <a:cs typeface="Arial" pitchFamily="34" charset="0"/>
              </a:rPr>
              <a:t>对政策需求</a:t>
            </a:r>
            <a:r>
              <a:rPr lang="en-US" altLang="zh-CN" sz="3600" dirty="0">
                <a:solidFill>
                  <a:srgbClr val="FF0000"/>
                </a:solidFill>
                <a:cs typeface="Arial" pitchFamily="34" charset="0"/>
              </a:rPr>
              <a:t>D</a:t>
            </a:r>
            <a:r>
              <a:rPr lang="zh-CN" altLang="en-US" sz="3600" dirty="0">
                <a:cs typeface="Arial" pitchFamily="34" charset="0"/>
              </a:rPr>
              <a:t>的评估；</a:t>
            </a:r>
          </a:p>
          <a:p>
            <a:pPr>
              <a:lnSpc>
                <a:spcPct val="90000"/>
              </a:lnSpc>
              <a:spcBef>
                <a:spcPct val="0"/>
              </a:spcBef>
              <a:buFontTx/>
              <a:buNone/>
            </a:pPr>
            <a:r>
              <a:rPr lang="en-US" altLang="zh-CN" sz="3600" dirty="0" smtClean="0">
                <a:cs typeface="Arial" pitchFamily="34" charset="0"/>
              </a:rPr>
              <a:t> </a:t>
            </a:r>
            <a:endParaRPr lang="en-US" altLang="zh-CN" sz="3600" dirty="0">
              <a:cs typeface="Arial" pitchFamily="34" charset="0"/>
            </a:endParaRPr>
          </a:p>
          <a:p>
            <a:pPr>
              <a:lnSpc>
                <a:spcPct val="90000"/>
              </a:lnSpc>
              <a:spcBef>
                <a:spcPct val="0"/>
              </a:spcBef>
              <a:buFontTx/>
              <a:buNone/>
            </a:pPr>
            <a:endParaRPr lang="en-US" altLang="zh-CN" sz="3600" dirty="0">
              <a:cs typeface="Arial" pitchFamily="34" charset="0"/>
            </a:endParaRPr>
          </a:p>
          <a:p>
            <a:pPr>
              <a:lnSpc>
                <a:spcPct val="90000"/>
              </a:lnSpc>
              <a:spcBef>
                <a:spcPct val="0"/>
              </a:spcBef>
              <a:buFontTx/>
              <a:buNone/>
            </a:pPr>
            <a:endParaRPr lang="en-US" altLang="zh-CN" sz="3600" dirty="0">
              <a:cs typeface="Arial" pitchFamily="34" charset="0"/>
            </a:endParaRPr>
          </a:p>
          <a:p>
            <a:pPr>
              <a:lnSpc>
                <a:spcPct val="90000"/>
              </a:lnSpc>
              <a:spcBef>
                <a:spcPct val="0"/>
              </a:spcBef>
              <a:buFontTx/>
              <a:buNone/>
            </a:pPr>
            <a:r>
              <a:rPr lang="en-US" altLang="zh-CN" sz="3600" dirty="0">
                <a:cs typeface="Arial" pitchFamily="34" charset="0"/>
              </a:rPr>
              <a:t> </a:t>
            </a:r>
          </a:p>
        </p:txBody>
      </p:sp>
      <p:sp>
        <p:nvSpPr>
          <p:cNvPr id="8" name="TextBox 7"/>
          <p:cNvSpPr txBox="1"/>
          <p:nvPr/>
        </p:nvSpPr>
        <p:spPr>
          <a:xfrm>
            <a:off x="1830630" y="232688"/>
            <a:ext cx="5977591" cy="98834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zh-CN" altLang="en-US" sz="4400" b="1" dirty="0" smtClean="0">
                <a:solidFill>
                  <a:prstClr val="black"/>
                </a:solidFill>
                <a:latin typeface="微软雅黑" pitchFamily="34" charset="-122"/>
                <a:ea typeface="微软雅黑" pitchFamily="34" charset="-122"/>
              </a:rPr>
              <a:t>二、政策评估的内容</a:t>
            </a:r>
            <a:endParaRPr lang="zh-CN" altLang="en-US" sz="4400" b="1" dirty="0">
              <a:solidFill>
                <a:prstClr val="black"/>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ltLang="zh-CN" sz="4000" dirty="0">
                <a:solidFill>
                  <a:srgbClr val="0000FF"/>
                </a:solidFill>
                <a:cs typeface="Arial" pitchFamily="34" charset="0"/>
              </a:rPr>
              <a:t>2.</a:t>
            </a:r>
            <a:r>
              <a:rPr lang="zh-CN" altLang="en-US" sz="4000" dirty="0">
                <a:solidFill>
                  <a:srgbClr val="0000FF"/>
                </a:solidFill>
                <a:cs typeface="Arial" pitchFamily="34" charset="0"/>
              </a:rPr>
              <a:t>政策评估的主要内容</a:t>
            </a:r>
          </a:p>
        </p:txBody>
      </p:sp>
      <p:sp>
        <p:nvSpPr>
          <p:cNvPr id="258051" name="Rectangle 3"/>
          <p:cNvSpPr>
            <a:spLocks noGrp="1" noChangeArrowheads="1"/>
          </p:cNvSpPr>
          <p:nvPr>
            <p:ph type="body" idx="1"/>
          </p:nvPr>
        </p:nvSpPr>
        <p:spPr>
          <a:xfrm>
            <a:off x="395289" y="1329929"/>
            <a:ext cx="8207375" cy="3255169"/>
          </a:xfrm>
          <a:noFill/>
        </p:spPr>
        <p:txBody>
          <a:bodyPr>
            <a:noAutofit/>
          </a:bodyPr>
          <a:lstStyle/>
          <a:p>
            <a:pPr>
              <a:spcBef>
                <a:spcPct val="0"/>
              </a:spcBef>
              <a:buFontTx/>
              <a:buNone/>
            </a:pPr>
            <a:r>
              <a:rPr lang="zh-CN" altLang="en-US" dirty="0">
                <a:cs typeface="Arial" pitchFamily="34" charset="0"/>
              </a:rPr>
              <a:t>（</a:t>
            </a:r>
            <a:r>
              <a:rPr lang="en-US" altLang="zh-CN" dirty="0">
                <a:cs typeface="Arial" pitchFamily="34" charset="0"/>
              </a:rPr>
              <a:t>1</a:t>
            </a:r>
            <a:r>
              <a:rPr lang="zh-CN" altLang="en-US" dirty="0">
                <a:cs typeface="Arial" pitchFamily="34" charset="0"/>
              </a:rPr>
              <a:t>）政策</a:t>
            </a:r>
            <a:r>
              <a:rPr lang="zh-CN" altLang="en-US" dirty="0">
                <a:solidFill>
                  <a:srgbClr val="FF0000"/>
                </a:solidFill>
                <a:cs typeface="Arial" pitchFamily="34" charset="0"/>
              </a:rPr>
              <a:t>需求</a:t>
            </a:r>
            <a:r>
              <a:rPr lang="en-US" altLang="zh-CN" dirty="0">
                <a:solidFill>
                  <a:srgbClr val="FF0000"/>
                </a:solidFill>
                <a:cs typeface="Arial" pitchFamily="34" charset="0"/>
              </a:rPr>
              <a:t>D</a:t>
            </a:r>
            <a:r>
              <a:rPr lang="zh-CN" altLang="en-US" dirty="0">
                <a:cs typeface="Arial" pitchFamily="34" charset="0"/>
              </a:rPr>
              <a:t>；</a:t>
            </a:r>
          </a:p>
          <a:p>
            <a:pPr>
              <a:spcBef>
                <a:spcPct val="0"/>
              </a:spcBef>
              <a:buFontTx/>
              <a:buNone/>
            </a:pPr>
            <a:r>
              <a:rPr lang="zh-CN" altLang="en-US" dirty="0">
                <a:cs typeface="Arial" pitchFamily="34" charset="0"/>
              </a:rPr>
              <a:t>（</a:t>
            </a:r>
            <a:r>
              <a:rPr lang="en-US" altLang="zh-CN" dirty="0">
                <a:cs typeface="Arial" pitchFamily="34" charset="0"/>
              </a:rPr>
              <a:t>2</a:t>
            </a:r>
            <a:r>
              <a:rPr lang="zh-CN" altLang="en-US" dirty="0">
                <a:cs typeface="Arial" pitchFamily="34" charset="0"/>
              </a:rPr>
              <a:t>）政策执行</a:t>
            </a:r>
            <a:r>
              <a:rPr lang="zh-CN" altLang="en-US" dirty="0">
                <a:solidFill>
                  <a:schemeClr val="hlink"/>
                </a:solidFill>
                <a:cs typeface="Arial" pitchFamily="34" charset="0"/>
              </a:rPr>
              <a:t>过程</a:t>
            </a:r>
            <a:r>
              <a:rPr lang="en-US" altLang="zh-CN" dirty="0">
                <a:solidFill>
                  <a:schemeClr val="hlink"/>
                </a:solidFill>
                <a:cs typeface="Arial" pitchFamily="34" charset="0"/>
              </a:rPr>
              <a:t>P</a:t>
            </a:r>
            <a:r>
              <a:rPr lang="zh-CN" altLang="en-US" dirty="0">
                <a:cs typeface="Arial" pitchFamily="34" charset="0"/>
              </a:rPr>
              <a:t>；</a:t>
            </a:r>
          </a:p>
          <a:p>
            <a:pPr>
              <a:spcBef>
                <a:spcPct val="0"/>
              </a:spcBef>
              <a:buFontTx/>
              <a:buNone/>
            </a:pPr>
            <a:r>
              <a:rPr lang="zh-CN" altLang="en-US" dirty="0">
                <a:cs typeface="Arial" pitchFamily="34" charset="0"/>
              </a:rPr>
              <a:t>（</a:t>
            </a:r>
            <a:r>
              <a:rPr lang="en-US" altLang="zh-CN" dirty="0">
                <a:cs typeface="Arial" pitchFamily="34" charset="0"/>
              </a:rPr>
              <a:t>3</a:t>
            </a:r>
            <a:r>
              <a:rPr lang="zh-CN" altLang="en-US" dirty="0">
                <a:cs typeface="Arial" pitchFamily="34" charset="0"/>
              </a:rPr>
              <a:t>）政策</a:t>
            </a:r>
            <a:r>
              <a:rPr lang="zh-CN" altLang="en-US" dirty="0">
                <a:solidFill>
                  <a:schemeClr val="hlink"/>
                </a:solidFill>
                <a:cs typeface="Arial" pitchFamily="34" charset="0"/>
              </a:rPr>
              <a:t>效果</a:t>
            </a:r>
            <a:r>
              <a:rPr lang="en-US" altLang="zh-CN" dirty="0">
                <a:solidFill>
                  <a:srgbClr val="FF0000"/>
                </a:solidFill>
                <a:cs typeface="Arial" pitchFamily="34" charset="0"/>
              </a:rPr>
              <a:t>E</a:t>
            </a:r>
            <a:r>
              <a:rPr lang="zh-CN" altLang="en-US" dirty="0">
                <a:cs typeface="Arial" pitchFamily="34" charset="0"/>
              </a:rPr>
              <a:t>；</a:t>
            </a:r>
          </a:p>
          <a:p>
            <a:pPr>
              <a:spcBef>
                <a:spcPct val="0"/>
              </a:spcBef>
              <a:buFontTx/>
              <a:buNone/>
            </a:pPr>
            <a:r>
              <a:rPr lang="zh-CN" altLang="en-US" dirty="0">
                <a:cs typeface="Arial" pitchFamily="34" charset="0"/>
              </a:rPr>
              <a:t>（</a:t>
            </a:r>
            <a:r>
              <a:rPr lang="en-US" altLang="zh-CN" dirty="0">
                <a:cs typeface="Arial" pitchFamily="34" charset="0"/>
              </a:rPr>
              <a:t>4</a:t>
            </a:r>
            <a:r>
              <a:rPr lang="zh-CN" altLang="en-US" dirty="0">
                <a:cs typeface="Arial" pitchFamily="34" charset="0"/>
              </a:rPr>
              <a:t>）政策的</a:t>
            </a:r>
            <a:r>
              <a:rPr lang="zh-CN" altLang="en-US" dirty="0">
                <a:solidFill>
                  <a:srgbClr val="FF0000"/>
                </a:solidFill>
                <a:cs typeface="Arial" pitchFamily="34" charset="0"/>
              </a:rPr>
              <a:t>非预期影响</a:t>
            </a:r>
            <a:r>
              <a:rPr lang="en-US" altLang="zh-CN" dirty="0">
                <a:solidFill>
                  <a:srgbClr val="FF0000"/>
                </a:solidFill>
                <a:cs typeface="Arial" pitchFamily="34" charset="0"/>
              </a:rPr>
              <a:t>I</a:t>
            </a:r>
            <a:r>
              <a:rPr lang="zh-CN" altLang="en-US" dirty="0">
                <a:cs typeface="Arial" pitchFamily="34" charset="0"/>
              </a:rPr>
              <a:t>；</a:t>
            </a:r>
          </a:p>
          <a:p>
            <a:pPr>
              <a:spcBef>
                <a:spcPct val="0"/>
              </a:spcBef>
              <a:buFontTx/>
              <a:buNone/>
            </a:pPr>
            <a:r>
              <a:rPr lang="en-US" altLang="zh-CN" dirty="0">
                <a:cs typeface="Arial" pitchFamily="34" charset="0"/>
              </a:rPr>
              <a:t>   ……</a:t>
            </a:r>
          </a:p>
          <a:p>
            <a:pPr>
              <a:spcBef>
                <a:spcPct val="0"/>
              </a:spcBef>
              <a:buFontTx/>
              <a:buNone/>
            </a:pPr>
            <a:r>
              <a:rPr lang="en-US" altLang="zh-CN" dirty="0">
                <a:cs typeface="Arial" pitchFamily="34" charset="0"/>
              </a:rPr>
              <a:t> </a:t>
            </a:r>
          </a:p>
          <a:p>
            <a:pPr>
              <a:spcBef>
                <a:spcPct val="0"/>
              </a:spcBef>
              <a:buFontTx/>
              <a:buNone/>
            </a:pPr>
            <a:r>
              <a:rPr lang="en-US" altLang="zh-CN" dirty="0">
                <a:cs typeface="Arial" pitchFamily="34" charset="0"/>
              </a:rPr>
              <a:t> </a:t>
            </a:r>
          </a:p>
        </p:txBody>
      </p:sp>
      <p:pic>
        <p:nvPicPr>
          <p:cNvPr id="258053" name="Picture 5" descr="xinsrc_552100517190382887394">
            <a:hlinkClick r:id="rId2"/>
          </p:cNvPr>
          <p:cNvPicPr>
            <a:picLocks noChangeAspect="1" noChangeArrowheads="1"/>
          </p:cNvPicPr>
          <p:nvPr/>
        </p:nvPicPr>
        <p:blipFill>
          <a:blip r:embed="rId3" cstate="print"/>
          <a:srcRect l="2005" t="4155"/>
          <a:stretch>
            <a:fillRect/>
          </a:stretch>
        </p:blipFill>
        <p:spPr bwMode="auto">
          <a:xfrm>
            <a:off x="6411558" y="3539266"/>
            <a:ext cx="2732442" cy="1604234"/>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9242" y="1530387"/>
            <a:ext cx="8458200" cy="908005"/>
          </a:xfrm>
          <a:prstGeom prst="rect">
            <a:avLst/>
          </a:prstGeom>
          <a:noFill/>
        </p:spPr>
        <p:txBody>
          <a:bodyPr wrap="square" rtlCol="0">
            <a:spAutoFit/>
          </a:bodyPr>
          <a:lstStyle/>
          <a:p>
            <a:pPr>
              <a:lnSpc>
                <a:spcPct val="150000"/>
              </a:lnSpc>
            </a:pPr>
            <a:r>
              <a:rPr lang="zh-CN" altLang="en-US" sz="4000" b="1" dirty="0" smtClean="0">
                <a:solidFill>
                  <a:srgbClr val="0070C0"/>
                </a:solidFill>
                <a:latin typeface="黑体" pitchFamily="49" charset="-122"/>
                <a:ea typeface="黑体" pitchFamily="49" charset="-122"/>
                <a:sym typeface="Wingdings 2"/>
              </a:rPr>
              <a:t></a:t>
            </a:r>
            <a:r>
              <a:rPr lang="zh-CN" altLang="en-US" sz="3600" b="1" dirty="0" smtClean="0">
                <a:solidFill>
                  <a:srgbClr val="0070C0"/>
                </a:solidFill>
                <a:latin typeface="黑体" pitchFamily="49" charset="-122"/>
                <a:ea typeface="黑体" pitchFamily="49" charset="-122"/>
              </a:rPr>
              <a:t>单元一 政策</a:t>
            </a:r>
            <a:r>
              <a:rPr lang="zh-CN" altLang="en-US" sz="3600" b="1" dirty="0">
                <a:solidFill>
                  <a:srgbClr val="0070C0"/>
                </a:solidFill>
                <a:latin typeface="黑体" pitchFamily="49" charset="-122"/>
                <a:ea typeface="黑体" pitchFamily="49" charset="-122"/>
              </a:rPr>
              <a:t>评估的含义和功能</a:t>
            </a:r>
          </a:p>
        </p:txBody>
      </p:sp>
      <p:sp>
        <p:nvSpPr>
          <p:cNvPr id="7" name="TextBox 6"/>
          <p:cNvSpPr txBox="1"/>
          <p:nvPr/>
        </p:nvSpPr>
        <p:spPr>
          <a:xfrm>
            <a:off x="169030" y="290791"/>
            <a:ext cx="8439394" cy="1246495"/>
          </a:xfrm>
          <a:prstGeom prst="rect">
            <a:avLst/>
          </a:prstGeom>
          <a:noFill/>
        </p:spPr>
        <p:txBody>
          <a:bodyPr wrap="square" rtlCol="0">
            <a:spAutoFit/>
          </a:bodyPr>
          <a:lstStyle/>
          <a:p>
            <a:pPr algn="ctr">
              <a:lnSpc>
                <a:spcPct val="150000"/>
              </a:lnSpc>
            </a:pPr>
            <a:r>
              <a:rPr lang="zh-CN" altLang="en-US" sz="5000" b="1" dirty="0" smtClean="0">
                <a:solidFill>
                  <a:prstClr val="black"/>
                </a:solidFill>
                <a:latin typeface="微软雅黑" pitchFamily="34" charset="-122"/>
                <a:ea typeface="微软雅黑" pitchFamily="34" charset="-122"/>
              </a:rPr>
              <a:t>第六章  政策评估</a:t>
            </a:r>
            <a:endParaRPr lang="zh-CN" altLang="en-US" sz="5000" b="1" dirty="0">
              <a:solidFill>
                <a:prstClr val="black"/>
              </a:solidFill>
              <a:latin typeface="微软雅黑" pitchFamily="34" charset="-122"/>
              <a:ea typeface="微软雅黑" pitchFamily="34" charset="-122"/>
            </a:endParaRPr>
          </a:p>
        </p:txBody>
      </p:sp>
      <p:sp>
        <p:nvSpPr>
          <p:cNvPr id="2" name="TextBox 1"/>
          <p:cNvSpPr txBox="1"/>
          <p:nvPr/>
        </p:nvSpPr>
        <p:spPr>
          <a:xfrm>
            <a:off x="339242" y="2515951"/>
            <a:ext cx="8458200" cy="646331"/>
          </a:xfrm>
          <a:prstGeom prst="rect">
            <a:avLst/>
          </a:prstGeom>
          <a:noFill/>
        </p:spPr>
        <p:txBody>
          <a:bodyPr wrap="square" rtlCol="0">
            <a:spAutoFit/>
          </a:bodyPr>
          <a:lstStyle/>
          <a:p>
            <a:r>
              <a:rPr lang="zh-CN" altLang="en-US" sz="3600" b="1" dirty="0" smtClean="0">
                <a:solidFill>
                  <a:srgbClr val="0070C0"/>
                </a:solidFill>
                <a:latin typeface="黑体" pitchFamily="49" charset="-122"/>
                <a:ea typeface="黑体" pitchFamily="49" charset="-122"/>
                <a:sym typeface="Wingdings 2"/>
              </a:rPr>
              <a:t>单元二 政策</a:t>
            </a:r>
            <a:r>
              <a:rPr lang="zh-CN" altLang="en-US" sz="3600" b="1" dirty="0">
                <a:solidFill>
                  <a:srgbClr val="0070C0"/>
                </a:solidFill>
                <a:latin typeface="黑体" pitchFamily="49" charset="-122"/>
                <a:ea typeface="黑体" pitchFamily="49" charset="-122"/>
                <a:sym typeface="Wingdings 2"/>
              </a:rPr>
              <a:t>评估的类型</a:t>
            </a:r>
            <a:endParaRPr lang="zh-CN" altLang="en-US" sz="3600" b="1" dirty="0">
              <a:solidFill>
                <a:srgbClr val="0070C0"/>
              </a:solidFill>
              <a:latin typeface="黑体" pitchFamily="49" charset="-122"/>
              <a:ea typeface="黑体" pitchFamily="49" charset="-122"/>
            </a:endParaRPr>
          </a:p>
        </p:txBody>
      </p:sp>
      <p:sp>
        <p:nvSpPr>
          <p:cNvPr id="4" name="TextBox 3"/>
          <p:cNvSpPr txBox="1"/>
          <p:nvPr/>
        </p:nvSpPr>
        <p:spPr>
          <a:xfrm>
            <a:off x="296071" y="3273506"/>
            <a:ext cx="8565272" cy="646331"/>
          </a:xfrm>
          <a:prstGeom prst="rect">
            <a:avLst/>
          </a:prstGeom>
          <a:noFill/>
        </p:spPr>
        <p:txBody>
          <a:bodyPr wrap="square" rtlCol="0">
            <a:spAutoFit/>
          </a:bodyPr>
          <a:lstStyle/>
          <a:p>
            <a:r>
              <a:rPr lang="zh-CN" altLang="en-US" sz="3600" b="1" dirty="0" smtClean="0">
                <a:solidFill>
                  <a:srgbClr val="0070C0"/>
                </a:solidFill>
                <a:latin typeface="黑体" pitchFamily="49" charset="-122"/>
                <a:ea typeface="黑体" pitchFamily="49" charset="-122"/>
                <a:sym typeface="Wingdings 2"/>
              </a:rPr>
              <a:t>单元三 政策</a:t>
            </a:r>
            <a:r>
              <a:rPr lang="zh-CN" altLang="en-US" sz="3600" b="1" dirty="0">
                <a:solidFill>
                  <a:srgbClr val="0070C0"/>
                </a:solidFill>
                <a:latin typeface="黑体" pitchFamily="49" charset="-122"/>
                <a:ea typeface="黑体" pitchFamily="49" charset="-122"/>
                <a:sym typeface="Wingdings 2"/>
              </a:rPr>
              <a:t>评估要素</a:t>
            </a:r>
            <a:endParaRPr lang="zh-CN" altLang="en-US" sz="3600" dirty="0">
              <a:solidFill>
                <a:srgbClr val="0070C0"/>
              </a:solidFill>
            </a:endParaRPr>
          </a:p>
        </p:txBody>
      </p:sp>
      <p:sp>
        <p:nvSpPr>
          <p:cNvPr id="8" name="矩形 7"/>
          <p:cNvSpPr/>
          <p:nvPr/>
        </p:nvSpPr>
        <p:spPr>
          <a:xfrm>
            <a:off x="296071" y="3984867"/>
            <a:ext cx="7212374" cy="646331"/>
          </a:xfrm>
          <a:prstGeom prst="rect">
            <a:avLst/>
          </a:prstGeom>
        </p:spPr>
        <p:txBody>
          <a:bodyPr wrap="square">
            <a:spAutoFit/>
          </a:bodyPr>
          <a:lstStyle/>
          <a:p>
            <a:pPr lvl="0"/>
            <a:r>
              <a:rPr lang="zh-CN" altLang="en-US" sz="3600" b="1" dirty="0">
                <a:solidFill>
                  <a:srgbClr val="0070C0"/>
                </a:solidFill>
                <a:latin typeface="黑体" pitchFamily="49" charset="-122"/>
                <a:ea typeface="黑体" pitchFamily="49" charset="-122"/>
                <a:sym typeface="Wingdings 2"/>
              </a:rPr>
              <a:t></a:t>
            </a:r>
            <a:r>
              <a:rPr lang="zh-CN" altLang="en-US" sz="3600" b="1" dirty="0" smtClean="0">
                <a:solidFill>
                  <a:srgbClr val="0070C0"/>
                </a:solidFill>
                <a:latin typeface="黑体" pitchFamily="49" charset="-122"/>
                <a:ea typeface="黑体" pitchFamily="49" charset="-122"/>
                <a:sym typeface="Wingdings 2"/>
              </a:rPr>
              <a:t>单元四 政策</a:t>
            </a:r>
            <a:r>
              <a:rPr lang="zh-CN" altLang="en-US" sz="3600" b="1" dirty="0">
                <a:solidFill>
                  <a:srgbClr val="0070C0"/>
                </a:solidFill>
                <a:latin typeface="黑体" pitchFamily="49" charset="-122"/>
                <a:ea typeface="黑体" pitchFamily="49" charset="-122"/>
                <a:sym typeface="Wingdings 2"/>
              </a:rPr>
              <a:t>评估的步骤及障碍</a:t>
            </a:r>
            <a:endParaRPr lang="zh-CN" altLang="en-US" sz="3600" dirty="0">
              <a:solidFill>
                <a:srgbClr val="0070C0"/>
              </a:solidFill>
            </a:endParaRPr>
          </a:p>
        </p:txBody>
      </p:sp>
    </p:spTree>
    <p:extLst>
      <p:ext uri="{BB962C8B-B14F-4D97-AF65-F5344CB8AC3E}">
        <p14:creationId xmlns="" xmlns:p14="http://schemas.microsoft.com/office/powerpoint/2010/main" val="163380837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630" y="232688"/>
            <a:ext cx="5977591" cy="106984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zh-CN" altLang="en-US" sz="4800" b="1" dirty="0" smtClean="0">
                <a:solidFill>
                  <a:prstClr val="black"/>
                </a:solidFill>
                <a:latin typeface="微软雅黑" pitchFamily="34" charset="-122"/>
                <a:ea typeface="微软雅黑" pitchFamily="34" charset="-122"/>
              </a:rPr>
              <a:t>三、政策评估的功能</a:t>
            </a:r>
            <a:endParaRPr lang="zh-CN" altLang="en-US" sz="4800" b="1" dirty="0">
              <a:solidFill>
                <a:prstClr val="black"/>
              </a:solidFill>
              <a:latin typeface="微软雅黑" pitchFamily="34" charset="-122"/>
              <a:ea typeface="微软雅黑" pitchFamily="34" charset="-122"/>
            </a:endParaRPr>
          </a:p>
        </p:txBody>
      </p:sp>
      <p:graphicFrame>
        <p:nvGraphicFramePr>
          <p:cNvPr id="11" name="图示 10"/>
          <p:cNvGraphicFramePr/>
          <p:nvPr>
            <p:extLst>
              <p:ext uri="{D42A27DB-BD31-4B8C-83A1-F6EECF244321}">
                <p14:modId xmlns="" xmlns:p14="http://schemas.microsoft.com/office/powerpoint/2010/main" val="2914079402"/>
              </p:ext>
            </p:extLst>
          </p:nvPr>
        </p:nvGraphicFramePr>
        <p:xfrm>
          <a:off x="591670" y="1398495"/>
          <a:ext cx="7659445" cy="352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3776159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3034" y="2318417"/>
            <a:ext cx="7756265" cy="1938992"/>
          </a:xfrm>
          <a:prstGeom prst="rect">
            <a:avLst/>
          </a:prstGeom>
          <a:noFill/>
        </p:spPr>
        <p:txBody>
          <a:bodyPr wrap="square" rtlCol="0">
            <a:spAutoFit/>
          </a:bodyPr>
          <a:lstStyle/>
          <a:p>
            <a:pPr algn="just"/>
            <a:r>
              <a:rPr lang="zh-CN" altLang="en-US" sz="3200" b="1" dirty="0" smtClean="0">
                <a:solidFill>
                  <a:prstClr val="black"/>
                </a:solidFill>
                <a:latin typeface="黑体" pitchFamily="49" charset="-122"/>
                <a:ea typeface="黑体" pitchFamily="49" charset="-122"/>
              </a:rPr>
              <a:t>     </a:t>
            </a:r>
            <a:r>
              <a:rPr lang="zh-CN" altLang="en-US" sz="4000" b="1" dirty="0" smtClean="0">
                <a:solidFill>
                  <a:prstClr val="black"/>
                </a:solidFill>
                <a:latin typeface="黑体" pitchFamily="49" charset="-122"/>
                <a:ea typeface="黑体" pitchFamily="49" charset="-122"/>
              </a:rPr>
              <a:t>检验政策</a:t>
            </a:r>
            <a:r>
              <a:rPr lang="zh-CN" altLang="en-US" sz="4000" b="1" dirty="0">
                <a:solidFill>
                  <a:prstClr val="black"/>
                </a:solidFill>
                <a:latin typeface="黑体" pitchFamily="49" charset="-122"/>
                <a:ea typeface="黑体" pitchFamily="49" charset="-122"/>
              </a:rPr>
              <a:t>在执行后究竟取得了怎样的效果</a:t>
            </a:r>
            <a:r>
              <a:rPr lang="zh-CN" altLang="en-US" sz="4000" b="1" dirty="0" smtClean="0">
                <a:solidFill>
                  <a:prstClr val="black"/>
                </a:solidFill>
                <a:latin typeface="黑体" pitchFamily="49" charset="-122"/>
                <a:ea typeface="黑体" pitchFamily="49" charset="-122"/>
              </a:rPr>
              <a:t>，避免</a:t>
            </a:r>
            <a:r>
              <a:rPr lang="zh-CN" altLang="en-US" sz="4000" b="1" dirty="0">
                <a:solidFill>
                  <a:prstClr val="black"/>
                </a:solidFill>
                <a:latin typeface="黑体" pitchFamily="49" charset="-122"/>
                <a:ea typeface="黑体" pitchFamily="49" charset="-122"/>
              </a:rPr>
              <a:t>政策实施的</a:t>
            </a:r>
            <a:r>
              <a:rPr lang="zh-CN" altLang="en-US" sz="4000" b="1" dirty="0" smtClean="0">
                <a:solidFill>
                  <a:prstClr val="black"/>
                </a:solidFill>
                <a:latin typeface="黑体" pitchFamily="49" charset="-122"/>
                <a:ea typeface="黑体" pitchFamily="49" charset="-122"/>
              </a:rPr>
              <a:t>盲目性。  </a:t>
            </a:r>
            <a:endParaRPr lang="zh-CN" altLang="en-US" sz="4000" b="1" dirty="0">
              <a:solidFill>
                <a:prstClr val="black"/>
              </a:solidFill>
              <a:latin typeface="黑体" pitchFamily="49" charset="-122"/>
              <a:ea typeface="黑体" pitchFamily="49" charset="-122"/>
            </a:endParaRPr>
          </a:p>
        </p:txBody>
      </p:sp>
      <p:sp>
        <p:nvSpPr>
          <p:cNvPr id="3" name="圆角矩形 2"/>
          <p:cNvSpPr/>
          <p:nvPr/>
        </p:nvSpPr>
        <p:spPr>
          <a:xfrm>
            <a:off x="1231748" y="387276"/>
            <a:ext cx="6798833" cy="15275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sz="4400" b="1" dirty="0">
                <a:latin typeface="微软雅黑" pitchFamily="34" charset="-122"/>
                <a:ea typeface="微软雅黑" pitchFamily="34" charset="-122"/>
              </a:rPr>
              <a:t>政策评估是检验政策效果的基本途径</a:t>
            </a:r>
          </a:p>
          <a:p>
            <a:pPr algn="ctr"/>
            <a:endParaRPr lang="zh-CN" altLang="en-US" dirty="0"/>
          </a:p>
        </p:txBody>
      </p:sp>
    </p:spTree>
    <p:extLst>
      <p:ext uri="{BB962C8B-B14F-4D97-AF65-F5344CB8AC3E}">
        <p14:creationId xmlns="" xmlns:p14="http://schemas.microsoft.com/office/powerpoint/2010/main" val="1007136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41983" y="2219916"/>
            <a:ext cx="6153375" cy="1938992"/>
          </a:xfrm>
          <a:prstGeom prst="rect">
            <a:avLst/>
          </a:prstGeom>
          <a:noFill/>
        </p:spPr>
        <p:txBody>
          <a:bodyPr wrap="square" rtlCol="0">
            <a:spAutoFit/>
          </a:bodyPr>
          <a:lstStyle/>
          <a:p>
            <a:pPr algn="just"/>
            <a:r>
              <a:rPr lang="zh-CN" altLang="zh-CN" sz="4000" b="1" dirty="0">
                <a:latin typeface="黑体" pitchFamily="49" charset="-122"/>
                <a:ea typeface="黑体" pitchFamily="49" charset="-122"/>
              </a:rPr>
              <a:t>政策走向一般分为三种：一是延续，二是调整</a:t>
            </a:r>
            <a:r>
              <a:rPr lang="zh-CN" altLang="zh-CN" sz="4000" b="1" dirty="0" smtClean="0">
                <a:latin typeface="黑体" pitchFamily="49" charset="-122"/>
                <a:ea typeface="黑体" pitchFamily="49" charset="-122"/>
              </a:rPr>
              <a:t>，</a:t>
            </a:r>
            <a:endParaRPr lang="en-US" altLang="zh-CN" sz="4000" b="1" dirty="0" smtClean="0">
              <a:latin typeface="黑体" pitchFamily="49" charset="-122"/>
              <a:ea typeface="黑体" pitchFamily="49" charset="-122"/>
            </a:endParaRPr>
          </a:p>
          <a:p>
            <a:pPr algn="just"/>
            <a:r>
              <a:rPr lang="zh-CN" altLang="zh-CN" sz="4000" b="1" dirty="0" smtClean="0">
                <a:latin typeface="黑体" pitchFamily="49" charset="-122"/>
                <a:ea typeface="黑体" pitchFamily="49" charset="-122"/>
              </a:rPr>
              <a:t>三</a:t>
            </a:r>
            <a:r>
              <a:rPr lang="zh-CN" altLang="zh-CN" sz="4000" b="1" dirty="0">
                <a:latin typeface="黑体" pitchFamily="49" charset="-122"/>
                <a:ea typeface="黑体" pitchFamily="49" charset="-122"/>
              </a:rPr>
              <a:t>是终结</a:t>
            </a:r>
            <a:r>
              <a:rPr lang="zh-CN" altLang="zh-CN" sz="3600" dirty="0"/>
              <a:t>。</a:t>
            </a:r>
          </a:p>
        </p:txBody>
      </p:sp>
      <p:sp>
        <p:nvSpPr>
          <p:cNvPr id="3" name="圆角矩形 2"/>
          <p:cNvSpPr/>
          <p:nvPr/>
        </p:nvSpPr>
        <p:spPr>
          <a:xfrm>
            <a:off x="1990165" y="268941"/>
            <a:ext cx="5680038" cy="157061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4400" b="1" dirty="0">
                <a:solidFill>
                  <a:schemeClr val="tx1"/>
                </a:solidFill>
                <a:latin typeface="微软雅黑" pitchFamily="34" charset="-122"/>
                <a:ea typeface="微软雅黑" pitchFamily="34" charset="-122"/>
              </a:rPr>
              <a:t>政策评估是决定政策未来走向的重要依据</a:t>
            </a:r>
          </a:p>
          <a:p>
            <a:pPr algn="ctr"/>
            <a:endParaRPr lang="zh-CN" altLang="en-US" dirty="0">
              <a:solidFill>
                <a:schemeClr val="tx1"/>
              </a:solidFill>
            </a:endParaRPr>
          </a:p>
        </p:txBody>
      </p:sp>
      <p:grpSp>
        <p:nvGrpSpPr>
          <p:cNvPr id="5" name="组合 4"/>
          <p:cNvGrpSpPr/>
          <p:nvPr/>
        </p:nvGrpSpPr>
        <p:grpSpPr>
          <a:xfrm>
            <a:off x="614491" y="2219917"/>
            <a:ext cx="1075764" cy="1988608"/>
            <a:chOff x="1428750" y="5040313"/>
            <a:chExt cx="419100" cy="777875"/>
          </a:xfrm>
          <a:solidFill>
            <a:sysClr val="window" lastClr="FFFFFF">
              <a:lumMod val="50000"/>
            </a:sysClr>
          </a:solidFill>
        </p:grpSpPr>
        <p:sp>
          <p:nvSpPr>
            <p:cNvPr id="6" name="Freeform 85"/>
            <p:cNvSpPr>
              <a:spLocks/>
            </p:cNvSpPr>
            <p:nvPr/>
          </p:nvSpPr>
          <p:spPr bwMode="auto">
            <a:xfrm>
              <a:off x="1571625" y="5040313"/>
              <a:ext cx="47625" cy="47625"/>
            </a:xfrm>
            <a:custGeom>
              <a:avLst/>
              <a:gdLst>
                <a:gd name="T0" fmla="*/ 4 w 30"/>
                <a:gd name="T1" fmla="*/ 30 h 30"/>
                <a:gd name="T2" fmla="*/ 4 w 30"/>
                <a:gd name="T3" fmla="*/ 30 h 30"/>
                <a:gd name="T4" fmla="*/ 26 w 30"/>
                <a:gd name="T5" fmla="*/ 30 h 30"/>
                <a:gd name="T6" fmla="*/ 26 w 30"/>
                <a:gd name="T7" fmla="*/ 30 h 30"/>
                <a:gd name="T8" fmla="*/ 28 w 30"/>
                <a:gd name="T9" fmla="*/ 30 h 30"/>
                <a:gd name="T10" fmla="*/ 30 w 30"/>
                <a:gd name="T11" fmla="*/ 28 h 30"/>
                <a:gd name="T12" fmla="*/ 30 w 30"/>
                <a:gd name="T13" fmla="*/ 26 h 30"/>
                <a:gd name="T14" fmla="*/ 30 w 30"/>
                <a:gd name="T15" fmla="*/ 4 h 30"/>
                <a:gd name="T16" fmla="*/ 30 w 30"/>
                <a:gd name="T17" fmla="*/ 4 h 30"/>
                <a:gd name="T18" fmla="*/ 30 w 30"/>
                <a:gd name="T19" fmla="*/ 2 h 30"/>
                <a:gd name="T20" fmla="*/ 28 w 30"/>
                <a:gd name="T21" fmla="*/ 0 h 30"/>
                <a:gd name="T22" fmla="*/ 26 w 30"/>
                <a:gd name="T23" fmla="*/ 0 h 30"/>
                <a:gd name="T24" fmla="*/ 26 w 30"/>
                <a:gd name="T25" fmla="*/ 0 h 30"/>
                <a:gd name="T26" fmla="*/ 4 w 30"/>
                <a:gd name="T27" fmla="*/ 0 h 30"/>
                <a:gd name="T28" fmla="*/ 4 w 30"/>
                <a:gd name="T29" fmla="*/ 0 h 30"/>
                <a:gd name="T30" fmla="*/ 2 w 30"/>
                <a:gd name="T31" fmla="*/ 0 h 30"/>
                <a:gd name="T32" fmla="*/ 0 w 30"/>
                <a:gd name="T33" fmla="*/ 2 h 30"/>
                <a:gd name="T34" fmla="*/ 0 w 30"/>
                <a:gd name="T35" fmla="*/ 4 h 30"/>
                <a:gd name="T36" fmla="*/ 0 w 30"/>
                <a:gd name="T37" fmla="*/ 26 h 30"/>
                <a:gd name="T38" fmla="*/ 0 w 30"/>
                <a:gd name="T39" fmla="*/ 26 h 30"/>
                <a:gd name="T40" fmla="*/ 0 w 30"/>
                <a:gd name="T41" fmla="*/ 28 h 30"/>
                <a:gd name="T42" fmla="*/ 2 w 30"/>
                <a:gd name="T43" fmla="*/ 30 h 30"/>
                <a:gd name="T44" fmla="*/ 4 w 30"/>
                <a:gd name="T45" fmla="*/ 30 h 30"/>
                <a:gd name="T46" fmla="*/ 4 w 30"/>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4" y="30"/>
                  </a:moveTo>
                  <a:lnTo>
                    <a:pt x="4" y="30"/>
                  </a:lnTo>
                  <a:lnTo>
                    <a:pt x="26" y="30"/>
                  </a:lnTo>
                  <a:lnTo>
                    <a:pt x="26" y="30"/>
                  </a:lnTo>
                  <a:lnTo>
                    <a:pt x="28" y="30"/>
                  </a:lnTo>
                  <a:lnTo>
                    <a:pt x="30" y="28"/>
                  </a:lnTo>
                  <a:lnTo>
                    <a:pt x="30" y="26"/>
                  </a:lnTo>
                  <a:lnTo>
                    <a:pt x="30" y="4"/>
                  </a:lnTo>
                  <a:lnTo>
                    <a:pt x="30" y="4"/>
                  </a:lnTo>
                  <a:lnTo>
                    <a:pt x="30" y="2"/>
                  </a:lnTo>
                  <a:lnTo>
                    <a:pt x="28" y="0"/>
                  </a:lnTo>
                  <a:lnTo>
                    <a:pt x="26" y="0"/>
                  </a:lnTo>
                  <a:lnTo>
                    <a:pt x="26" y="0"/>
                  </a:lnTo>
                  <a:lnTo>
                    <a:pt x="4" y="0"/>
                  </a:lnTo>
                  <a:lnTo>
                    <a:pt x="4" y="0"/>
                  </a:lnTo>
                  <a:lnTo>
                    <a:pt x="2" y="0"/>
                  </a:lnTo>
                  <a:lnTo>
                    <a:pt x="0" y="2"/>
                  </a:lnTo>
                  <a:lnTo>
                    <a:pt x="0" y="4"/>
                  </a:lnTo>
                  <a:lnTo>
                    <a:pt x="0" y="26"/>
                  </a:lnTo>
                  <a:lnTo>
                    <a:pt x="0" y="26"/>
                  </a:lnTo>
                  <a:lnTo>
                    <a:pt x="0" y="28"/>
                  </a:lnTo>
                  <a:lnTo>
                    <a:pt x="2" y="30"/>
                  </a:lnTo>
                  <a:lnTo>
                    <a:pt x="4" y="30"/>
                  </a:lnTo>
                  <a:lnTo>
                    <a:pt x="4" y="3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Freeform 86"/>
            <p:cNvSpPr>
              <a:spLocks/>
            </p:cNvSpPr>
            <p:nvPr/>
          </p:nvSpPr>
          <p:spPr bwMode="auto">
            <a:xfrm>
              <a:off x="1638300" y="5040313"/>
              <a:ext cx="47625" cy="47625"/>
            </a:xfrm>
            <a:custGeom>
              <a:avLst/>
              <a:gdLst>
                <a:gd name="T0" fmla="*/ 4 w 30"/>
                <a:gd name="T1" fmla="*/ 30 h 30"/>
                <a:gd name="T2" fmla="*/ 4 w 30"/>
                <a:gd name="T3" fmla="*/ 30 h 30"/>
                <a:gd name="T4" fmla="*/ 26 w 30"/>
                <a:gd name="T5" fmla="*/ 30 h 30"/>
                <a:gd name="T6" fmla="*/ 26 w 30"/>
                <a:gd name="T7" fmla="*/ 30 h 30"/>
                <a:gd name="T8" fmla="*/ 28 w 30"/>
                <a:gd name="T9" fmla="*/ 30 h 30"/>
                <a:gd name="T10" fmla="*/ 30 w 30"/>
                <a:gd name="T11" fmla="*/ 28 h 30"/>
                <a:gd name="T12" fmla="*/ 30 w 30"/>
                <a:gd name="T13" fmla="*/ 26 h 30"/>
                <a:gd name="T14" fmla="*/ 30 w 30"/>
                <a:gd name="T15" fmla="*/ 4 h 30"/>
                <a:gd name="T16" fmla="*/ 30 w 30"/>
                <a:gd name="T17" fmla="*/ 4 h 30"/>
                <a:gd name="T18" fmla="*/ 30 w 30"/>
                <a:gd name="T19" fmla="*/ 2 h 30"/>
                <a:gd name="T20" fmla="*/ 28 w 30"/>
                <a:gd name="T21" fmla="*/ 0 h 30"/>
                <a:gd name="T22" fmla="*/ 26 w 30"/>
                <a:gd name="T23" fmla="*/ 0 h 30"/>
                <a:gd name="T24" fmla="*/ 26 w 30"/>
                <a:gd name="T25" fmla="*/ 0 h 30"/>
                <a:gd name="T26" fmla="*/ 6 w 30"/>
                <a:gd name="T27" fmla="*/ 0 h 30"/>
                <a:gd name="T28" fmla="*/ 6 w 30"/>
                <a:gd name="T29" fmla="*/ 0 h 30"/>
                <a:gd name="T30" fmla="*/ 2 w 30"/>
                <a:gd name="T31" fmla="*/ 0 h 30"/>
                <a:gd name="T32" fmla="*/ 0 w 30"/>
                <a:gd name="T33" fmla="*/ 2 h 30"/>
                <a:gd name="T34" fmla="*/ 0 w 30"/>
                <a:gd name="T35" fmla="*/ 4 h 30"/>
                <a:gd name="T36" fmla="*/ 0 w 30"/>
                <a:gd name="T37" fmla="*/ 26 h 30"/>
                <a:gd name="T38" fmla="*/ 0 w 30"/>
                <a:gd name="T39" fmla="*/ 26 h 30"/>
                <a:gd name="T40" fmla="*/ 0 w 30"/>
                <a:gd name="T41" fmla="*/ 28 h 30"/>
                <a:gd name="T42" fmla="*/ 2 w 30"/>
                <a:gd name="T43" fmla="*/ 30 h 30"/>
                <a:gd name="T44" fmla="*/ 4 w 30"/>
                <a:gd name="T45" fmla="*/ 30 h 30"/>
                <a:gd name="T46" fmla="*/ 4 w 30"/>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4" y="30"/>
                  </a:moveTo>
                  <a:lnTo>
                    <a:pt x="4" y="30"/>
                  </a:lnTo>
                  <a:lnTo>
                    <a:pt x="26" y="30"/>
                  </a:lnTo>
                  <a:lnTo>
                    <a:pt x="26" y="30"/>
                  </a:lnTo>
                  <a:lnTo>
                    <a:pt x="28" y="30"/>
                  </a:lnTo>
                  <a:lnTo>
                    <a:pt x="30" y="28"/>
                  </a:lnTo>
                  <a:lnTo>
                    <a:pt x="30" y="26"/>
                  </a:lnTo>
                  <a:lnTo>
                    <a:pt x="30" y="4"/>
                  </a:lnTo>
                  <a:lnTo>
                    <a:pt x="30" y="4"/>
                  </a:lnTo>
                  <a:lnTo>
                    <a:pt x="30" y="2"/>
                  </a:lnTo>
                  <a:lnTo>
                    <a:pt x="28" y="0"/>
                  </a:lnTo>
                  <a:lnTo>
                    <a:pt x="26" y="0"/>
                  </a:lnTo>
                  <a:lnTo>
                    <a:pt x="26" y="0"/>
                  </a:lnTo>
                  <a:lnTo>
                    <a:pt x="6" y="0"/>
                  </a:lnTo>
                  <a:lnTo>
                    <a:pt x="6" y="0"/>
                  </a:lnTo>
                  <a:lnTo>
                    <a:pt x="2" y="0"/>
                  </a:lnTo>
                  <a:lnTo>
                    <a:pt x="0" y="2"/>
                  </a:lnTo>
                  <a:lnTo>
                    <a:pt x="0" y="4"/>
                  </a:lnTo>
                  <a:lnTo>
                    <a:pt x="0" y="26"/>
                  </a:lnTo>
                  <a:lnTo>
                    <a:pt x="0" y="26"/>
                  </a:lnTo>
                  <a:lnTo>
                    <a:pt x="0" y="28"/>
                  </a:lnTo>
                  <a:lnTo>
                    <a:pt x="2" y="30"/>
                  </a:lnTo>
                  <a:lnTo>
                    <a:pt x="4" y="30"/>
                  </a:lnTo>
                  <a:lnTo>
                    <a:pt x="4" y="3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87"/>
            <p:cNvSpPr>
              <a:spLocks/>
            </p:cNvSpPr>
            <p:nvPr/>
          </p:nvSpPr>
          <p:spPr bwMode="auto">
            <a:xfrm>
              <a:off x="1571625" y="5100638"/>
              <a:ext cx="47625" cy="47625"/>
            </a:xfrm>
            <a:custGeom>
              <a:avLst/>
              <a:gdLst>
                <a:gd name="T0" fmla="*/ 4 w 30"/>
                <a:gd name="T1" fmla="*/ 30 h 30"/>
                <a:gd name="T2" fmla="*/ 4 w 30"/>
                <a:gd name="T3" fmla="*/ 30 h 30"/>
                <a:gd name="T4" fmla="*/ 26 w 30"/>
                <a:gd name="T5" fmla="*/ 30 h 30"/>
                <a:gd name="T6" fmla="*/ 26 w 30"/>
                <a:gd name="T7" fmla="*/ 30 h 30"/>
                <a:gd name="T8" fmla="*/ 28 w 30"/>
                <a:gd name="T9" fmla="*/ 30 h 30"/>
                <a:gd name="T10" fmla="*/ 30 w 30"/>
                <a:gd name="T11" fmla="*/ 28 h 30"/>
                <a:gd name="T12" fmla="*/ 30 w 30"/>
                <a:gd name="T13" fmla="*/ 26 h 30"/>
                <a:gd name="T14" fmla="*/ 30 w 30"/>
                <a:gd name="T15" fmla="*/ 4 h 30"/>
                <a:gd name="T16" fmla="*/ 30 w 30"/>
                <a:gd name="T17" fmla="*/ 4 h 30"/>
                <a:gd name="T18" fmla="*/ 30 w 30"/>
                <a:gd name="T19" fmla="*/ 2 h 30"/>
                <a:gd name="T20" fmla="*/ 28 w 30"/>
                <a:gd name="T21" fmla="*/ 0 h 30"/>
                <a:gd name="T22" fmla="*/ 26 w 30"/>
                <a:gd name="T23" fmla="*/ 0 h 30"/>
                <a:gd name="T24" fmla="*/ 26 w 30"/>
                <a:gd name="T25" fmla="*/ 0 h 30"/>
                <a:gd name="T26" fmla="*/ 4 w 30"/>
                <a:gd name="T27" fmla="*/ 0 h 30"/>
                <a:gd name="T28" fmla="*/ 4 w 30"/>
                <a:gd name="T29" fmla="*/ 0 h 30"/>
                <a:gd name="T30" fmla="*/ 2 w 30"/>
                <a:gd name="T31" fmla="*/ 0 h 30"/>
                <a:gd name="T32" fmla="*/ 0 w 30"/>
                <a:gd name="T33" fmla="*/ 2 h 30"/>
                <a:gd name="T34" fmla="*/ 0 w 30"/>
                <a:gd name="T35" fmla="*/ 4 h 30"/>
                <a:gd name="T36" fmla="*/ 0 w 30"/>
                <a:gd name="T37" fmla="*/ 26 h 30"/>
                <a:gd name="T38" fmla="*/ 0 w 30"/>
                <a:gd name="T39" fmla="*/ 26 h 30"/>
                <a:gd name="T40" fmla="*/ 0 w 30"/>
                <a:gd name="T41" fmla="*/ 28 h 30"/>
                <a:gd name="T42" fmla="*/ 2 w 30"/>
                <a:gd name="T43" fmla="*/ 30 h 30"/>
                <a:gd name="T44" fmla="*/ 4 w 30"/>
                <a:gd name="T45" fmla="*/ 30 h 30"/>
                <a:gd name="T46" fmla="*/ 4 w 30"/>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4" y="30"/>
                  </a:moveTo>
                  <a:lnTo>
                    <a:pt x="4" y="30"/>
                  </a:lnTo>
                  <a:lnTo>
                    <a:pt x="26" y="30"/>
                  </a:lnTo>
                  <a:lnTo>
                    <a:pt x="26" y="30"/>
                  </a:lnTo>
                  <a:lnTo>
                    <a:pt x="28" y="30"/>
                  </a:lnTo>
                  <a:lnTo>
                    <a:pt x="30" y="28"/>
                  </a:lnTo>
                  <a:lnTo>
                    <a:pt x="30" y="26"/>
                  </a:lnTo>
                  <a:lnTo>
                    <a:pt x="30" y="4"/>
                  </a:lnTo>
                  <a:lnTo>
                    <a:pt x="30" y="4"/>
                  </a:lnTo>
                  <a:lnTo>
                    <a:pt x="30" y="2"/>
                  </a:lnTo>
                  <a:lnTo>
                    <a:pt x="28" y="0"/>
                  </a:lnTo>
                  <a:lnTo>
                    <a:pt x="26" y="0"/>
                  </a:lnTo>
                  <a:lnTo>
                    <a:pt x="26" y="0"/>
                  </a:lnTo>
                  <a:lnTo>
                    <a:pt x="4" y="0"/>
                  </a:lnTo>
                  <a:lnTo>
                    <a:pt x="4" y="0"/>
                  </a:lnTo>
                  <a:lnTo>
                    <a:pt x="2" y="0"/>
                  </a:lnTo>
                  <a:lnTo>
                    <a:pt x="0" y="2"/>
                  </a:lnTo>
                  <a:lnTo>
                    <a:pt x="0" y="4"/>
                  </a:lnTo>
                  <a:lnTo>
                    <a:pt x="0" y="26"/>
                  </a:lnTo>
                  <a:lnTo>
                    <a:pt x="0" y="26"/>
                  </a:lnTo>
                  <a:lnTo>
                    <a:pt x="0" y="28"/>
                  </a:lnTo>
                  <a:lnTo>
                    <a:pt x="2" y="30"/>
                  </a:lnTo>
                  <a:lnTo>
                    <a:pt x="4" y="30"/>
                  </a:lnTo>
                  <a:lnTo>
                    <a:pt x="4" y="3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88"/>
            <p:cNvSpPr>
              <a:spLocks/>
            </p:cNvSpPr>
            <p:nvPr/>
          </p:nvSpPr>
          <p:spPr bwMode="auto">
            <a:xfrm>
              <a:off x="1638300" y="5100638"/>
              <a:ext cx="47625" cy="47625"/>
            </a:xfrm>
            <a:custGeom>
              <a:avLst/>
              <a:gdLst>
                <a:gd name="T0" fmla="*/ 4 w 30"/>
                <a:gd name="T1" fmla="*/ 30 h 30"/>
                <a:gd name="T2" fmla="*/ 4 w 30"/>
                <a:gd name="T3" fmla="*/ 30 h 30"/>
                <a:gd name="T4" fmla="*/ 26 w 30"/>
                <a:gd name="T5" fmla="*/ 30 h 30"/>
                <a:gd name="T6" fmla="*/ 26 w 30"/>
                <a:gd name="T7" fmla="*/ 30 h 30"/>
                <a:gd name="T8" fmla="*/ 28 w 30"/>
                <a:gd name="T9" fmla="*/ 30 h 30"/>
                <a:gd name="T10" fmla="*/ 30 w 30"/>
                <a:gd name="T11" fmla="*/ 28 h 30"/>
                <a:gd name="T12" fmla="*/ 30 w 30"/>
                <a:gd name="T13" fmla="*/ 26 h 30"/>
                <a:gd name="T14" fmla="*/ 30 w 30"/>
                <a:gd name="T15" fmla="*/ 4 h 30"/>
                <a:gd name="T16" fmla="*/ 30 w 30"/>
                <a:gd name="T17" fmla="*/ 4 h 30"/>
                <a:gd name="T18" fmla="*/ 30 w 30"/>
                <a:gd name="T19" fmla="*/ 2 h 30"/>
                <a:gd name="T20" fmla="*/ 28 w 30"/>
                <a:gd name="T21" fmla="*/ 0 h 30"/>
                <a:gd name="T22" fmla="*/ 26 w 30"/>
                <a:gd name="T23" fmla="*/ 0 h 30"/>
                <a:gd name="T24" fmla="*/ 26 w 30"/>
                <a:gd name="T25" fmla="*/ 0 h 30"/>
                <a:gd name="T26" fmla="*/ 6 w 30"/>
                <a:gd name="T27" fmla="*/ 0 h 30"/>
                <a:gd name="T28" fmla="*/ 6 w 30"/>
                <a:gd name="T29" fmla="*/ 0 h 30"/>
                <a:gd name="T30" fmla="*/ 2 w 30"/>
                <a:gd name="T31" fmla="*/ 0 h 30"/>
                <a:gd name="T32" fmla="*/ 0 w 30"/>
                <a:gd name="T33" fmla="*/ 2 h 30"/>
                <a:gd name="T34" fmla="*/ 0 w 30"/>
                <a:gd name="T35" fmla="*/ 4 h 30"/>
                <a:gd name="T36" fmla="*/ 0 w 30"/>
                <a:gd name="T37" fmla="*/ 26 h 30"/>
                <a:gd name="T38" fmla="*/ 0 w 30"/>
                <a:gd name="T39" fmla="*/ 26 h 30"/>
                <a:gd name="T40" fmla="*/ 0 w 30"/>
                <a:gd name="T41" fmla="*/ 28 h 30"/>
                <a:gd name="T42" fmla="*/ 2 w 30"/>
                <a:gd name="T43" fmla="*/ 30 h 30"/>
                <a:gd name="T44" fmla="*/ 4 w 30"/>
                <a:gd name="T45" fmla="*/ 30 h 30"/>
                <a:gd name="T46" fmla="*/ 4 w 30"/>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4" y="30"/>
                  </a:moveTo>
                  <a:lnTo>
                    <a:pt x="4" y="30"/>
                  </a:lnTo>
                  <a:lnTo>
                    <a:pt x="26" y="30"/>
                  </a:lnTo>
                  <a:lnTo>
                    <a:pt x="26" y="30"/>
                  </a:lnTo>
                  <a:lnTo>
                    <a:pt x="28" y="30"/>
                  </a:lnTo>
                  <a:lnTo>
                    <a:pt x="30" y="28"/>
                  </a:lnTo>
                  <a:lnTo>
                    <a:pt x="30" y="26"/>
                  </a:lnTo>
                  <a:lnTo>
                    <a:pt x="30" y="4"/>
                  </a:lnTo>
                  <a:lnTo>
                    <a:pt x="30" y="4"/>
                  </a:lnTo>
                  <a:lnTo>
                    <a:pt x="30" y="2"/>
                  </a:lnTo>
                  <a:lnTo>
                    <a:pt x="28" y="0"/>
                  </a:lnTo>
                  <a:lnTo>
                    <a:pt x="26" y="0"/>
                  </a:lnTo>
                  <a:lnTo>
                    <a:pt x="26" y="0"/>
                  </a:lnTo>
                  <a:lnTo>
                    <a:pt x="6" y="0"/>
                  </a:lnTo>
                  <a:lnTo>
                    <a:pt x="6" y="0"/>
                  </a:lnTo>
                  <a:lnTo>
                    <a:pt x="2" y="0"/>
                  </a:lnTo>
                  <a:lnTo>
                    <a:pt x="0" y="2"/>
                  </a:lnTo>
                  <a:lnTo>
                    <a:pt x="0" y="4"/>
                  </a:lnTo>
                  <a:lnTo>
                    <a:pt x="0" y="26"/>
                  </a:lnTo>
                  <a:lnTo>
                    <a:pt x="0" y="26"/>
                  </a:lnTo>
                  <a:lnTo>
                    <a:pt x="0" y="28"/>
                  </a:lnTo>
                  <a:lnTo>
                    <a:pt x="2" y="30"/>
                  </a:lnTo>
                  <a:lnTo>
                    <a:pt x="4" y="30"/>
                  </a:lnTo>
                  <a:lnTo>
                    <a:pt x="4" y="3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89"/>
            <p:cNvSpPr>
              <a:spLocks/>
            </p:cNvSpPr>
            <p:nvPr/>
          </p:nvSpPr>
          <p:spPr bwMode="auto">
            <a:xfrm>
              <a:off x="1571625" y="5160963"/>
              <a:ext cx="47625" cy="47625"/>
            </a:xfrm>
            <a:custGeom>
              <a:avLst/>
              <a:gdLst>
                <a:gd name="T0" fmla="*/ 4 w 30"/>
                <a:gd name="T1" fmla="*/ 30 h 30"/>
                <a:gd name="T2" fmla="*/ 4 w 30"/>
                <a:gd name="T3" fmla="*/ 30 h 30"/>
                <a:gd name="T4" fmla="*/ 26 w 30"/>
                <a:gd name="T5" fmla="*/ 30 h 30"/>
                <a:gd name="T6" fmla="*/ 26 w 30"/>
                <a:gd name="T7" fmla="*/ 30 h 30"/>
                <a:gd name="T8" fmla="*/ 28 w 30"/>
                <a:gd name="T9" fmla="*/ 30 h 30"/>
                <a:gd name="T10" fmla="*/ 30 w 30"/>
                <a:gd name="T11" fmla="*/ 28 h 30"/>
                <a:gd name="T12" fmla="*/ 30 w 30"/>
                <a:gd name="T13" fmla="*/ 26 h 30"/>
                <a:gd name="T14" fmla="*/ 30 w 30"/>
                <a:gd name="T15" fmla="*/ 4 h 30"/>
                <a:gd name="T16" fmla="*/ 30 w 30"/>
                <a:gd name="T17" fmla="*/ 4 h 30"/>
                <a:gd name="T18" fmla="*/ 30 w 30"/>
                <a:gd name="T19" fmla="*/ 2 h 30"/>
                <a:gd name="T20" fmla="*/ 28 w 30"/>
                <a:gd name="T21" fmla="*/ 0 h 30"/>
                <a:gd name="T22" fmla="*/ 26 w 30"/>
                <a:gd name="T23" fmla="*/ 0 h 30"/>
                <a:gd name="T24" fmla="*/ 26 w 30"/>
                <a:gd name="T25" fmla="*/ 0 h 30"/>
                <a:gd name="T26" fmla="*/ 4 w 30"/>
                <a:gd name="T27" fmla="*/ 0 h 30"/>
                <a:gd name="T28" fmla="*/ 4 w 30"/>
                <a:gd name="T29" fmla="*/ 0 h 30"/>
                <a:gd name="T30" fmla="*/ 2 w 30"/>
                <a:gd name="T31" fmla="*/ 0 h 30"/>
                <a:gd name="T32" fmla="*/ 0 w 30"/>
                <a:gd name="T33" fmla="*/ 2 h 30"/>
                <a:gd name="T34" fmla="*/ 0 w 30"/>
                <a:gd name="T35" fmla="*/ 4 h 30"/>
                <a:gd name="T36" fmla="*/ 0 w 30"/>
                <a:gd name="T37" fmla="*/ 24 h 30"/>
                <a:gd name="T38" fmla="*/ 0 w 30"/>
                <a:gd name="T39" fmla="*/ 24 h 30"/>
                <a:gd name="T40" fmla="*/ 0 w 30"/>
                <a:gd name="T41" fmla="*/ 28 h 30"/>
                <a:gd name="T42" fmla="*/ 2 w 30"/>
                <a:gd name="T43" fmla="*/ 30 h 30"/>
                <a:gd name="T44" fmla="*/ 4 w 30"/>
                <a:gd name="T45" fmla="*/ 30 h 30"/>
                <a:gd name="T46" fmla="*/ 4 w 30"/>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4" y="30"/>
                  </a:moveTo>
                  <a:lnTo>
                    <a:pt x="4" y="30"/>
                  </a:lnTo>
                  <a:lnTo>
                    <a:pt x="26" y="30"/>
                  </a:lnTo>
                  <a:lnTo>
                    <a:pt x="26" y="30"/>
                  </a:lnTo>
                  <a:lnTo>
                    <a:pt x="28" y="30"/>
                  </a:lnTo>
                  <a:lnTo>
                    <a:pt x="30" y="28"/>
                  </a:lnTo>
                  <a:lnTo>
                    <a:pt x="30" y="26"/>
                  </a:lnTo>
                  <a:lnTo>
                    <a:pt x="30" y="4"/>
                  </a:lnTo>
                  <a:lnTo>
                    <a:pt x="30" y="4"/>
                  </a:lnTo>
                  <a:lnTo>
                    <a:pt x="30" y="2"/>
                  </a:lnTo>
                  <a:lnTo>
                    <a:pt x="28" y="0"/>
                  </a:lnTo>
                  <a:lnTo>
                    <a:pt x="26" y="0"/>
                  </a:lnTo>
                  <a:lnTo>
                    <a:pt x="26" y="0"/>
                  </a:lnTo>
                  <a:lnTo>
                    <a:pt x="4" y="0"/>
                  </a:lnTo>
                  <a:lnTo>
                    <a:pt x="4" y="0"/>
                  </a:lnTo>
                  <a:lnTo>
                    <a:pt x="2" y="0"/>
                  </a:lnTo>
                  <a:lnTo>
                    <a:pt x="0" y="2"/>
                  </a:lnTo>
                  <a:lnTo>
                    <a:pt x="0" y="4"/>
                  </a:lnTo>
                  <a:lnTo>
                    <a:pt x="0" y="24"/>
                  </a:lnTo>
                  <a:lnTo>
                    <a:pt x="0" y="24"/>
                  </a:lnTo>
                  <a:lnTo>
                    <a:pt x="0" y="28"/>
                  </a:lnTo>
                  <a:lnTo>
                    <a:pt x="2" y="30"/>
                  </a:lnTo>
                  <a:lnTo>
                    <a:pt x="4" y="30"/>
                  </a:lnTo>
                  <a:lnTo>
                    <a:pt x="4" y="3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90"/>
            <p:cNvSpPr>
              <a:spLocks/>
            </p:cNvSpPr>
            <p:nvPr/>
          </p:nvSpPr>
          <p:spPr bwMode="auto">
            <a:xfrm>
              <a:off x="1638300" y="5160963"/>
              <a:ext cx="47625" cy="47625"/>
            </a:xfrm>
            <a:custGeom>
              <a:avLst/>
              <a:gdLst>
                <a:gd name="T0" fmla="*/ 4 w 30"/>
                <a:gd name="T1" fmla="*/ 30 h 30"/>
                <a:gd name="T2" fmla="*/ 4 w 30"/>
                <a:gd name="T3" fmla="*/ 30 h 30"/>
                <a:gd name="T4" fmla="*/ 26 w 30"/>
                <a:gd name="T5" fmla="*/ 30 h 30"/>
                <a:gd name="T6" fmla="*/ 26 w 30"/>
                <a:gd name="T7" fmla="*/ 30 h 30"/>
                <a:gd name="T8" fmla="*/ 28 w 30"/>
                <a:gd name="T9" fmla="*/ 30 h 30"/>
                <a:gd name="T10" fmla="*/ 30 w 30"/>
                <a:gd name="T11" fmla="*/ 28 h 30"/>
                <a:gd name="T12" fmla="*/ 30 w 30"/>
                <a:gd name="T13" fmla="*/ 26 h 30"/>
                <a:gd name="T14" fmla="*/ 30 w 30"/>
                <a:gd name="T15" fmla="*/ 4 h 30"/>
                <a:gd name="T16" fmla="*/ 30 w 30"/>
                <a:gd name="T17" fmla="*/ 4 h 30"/>
                <a:gd name="T18" fmla="*/ 30 w 30"/>
                <a:gd name="T19" fmla="*/ 2 h 30"/>
                <a:gd name="T20" fmla="*/ 28 w 30"/>
                <a:gd name="T21" fmla="*/ 0 h 30"/>
                <a:gd name="T22" fmla="*/ 26 w 30"/>
                <a:gd name="T23" fmla="*/ 0 h 30"/>
                <a:gd name="T24" fmla="*/ 26 w 30"/>
                <a:gd name="T25" fmla="*/ 0 h 30"/>
                <a:gd name="T26" fmla="*/ 6 w 30"/>
                <a:gd name="T27" fmla="*/ 0 h 30"/>
                <a:gd name="T28" fmla="*/ 6 w 30"/>
                <a:gd name="T29" fmla="*/ 0 h 30"/>
                <a:gd name="T30" fmla="*/ 2 w 30"/>
                <a:gd name="T31" fmla="*/ 0 h 30"/>
                <a:gd name="T32" fmla="*/ 0 w 30"/>
                <a:gd name="T33" fmla="*/ 2 h 30"/>
                <a:gd name="T34" fmla="*/ 0 w 30"/>
                <a:gd name="T35" fmla="*/ 4 h 30"/>
                <a:gd name="T36" fmla="*/ 0 w 30"/>
                <a:gd name="T37" fmla="*/ 24 h 30"/>
                <a:gd name="T38" fmla="*/ 0 w 30"/>
                <a:gd name="T39" fmla="*/ 24 h 30"/>
                <a:gd name="T40" fmla="*/ 0 w 30"/>
                <a:gd name="T41" fmla="*/ 28 h 30"/>
                <a:gd name="T42" fmla="*/ 2 w 30"/>
                <a:gd name="T43" fmla="*/ 30 h 30"/>
                <a:gd name="T44" fmla="*/ 4 w 30"/>
                <a:gd name="T45" fmla="*/ 30 h 30"/>
                <a:gd name="T46" fmla="*/ 4 w 30"/>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4" y="30"/>
                  </a:moveTo>
                  <a:lnTo>
                    <a:pt x="4" y="30"/>
                  </a:lnTo>
                  <a:lnTo>
                    <a:pt x="26" y="30"/>
                  </a:lnTo>
                  <a:lnTo>
                    <a:pt x="26" y="30"/>
                  </a:lnTo>
                  <a:lnTo>
                    <a:pt x="28" y="30"/>
                  </a:lnTo>
                  <a:lnTo>
                    <a:pt x="30" y="28"/>
                  </a:lnTo>
                  <a:lnTo>
                    <a:pt x="30" y="26"/>
                  </a:lnTo>
                  <a:lnTo>
                    <a:pt x="30" y="4"/>
                  </a:lnTo>
                  <a:lnTo>
                    <a:pt x="30" y="4"/>
                  </a:lnTo>
                  <a:lnTo>
                    <a:pt x="30" y="2"/>
                  </a:lnTo>
                  <a:lnTo>
                    <a:pt x="28" y="0"/>
                  </a:lnTo>
                  <a:lnTo>
                    <a:pt x="26" y="0"/>
                  </a:lnTo>
                  <a:lnTo>
                    <a:pt x="26" y="0"/>
                  </a:lnTo>
                  <a:lnTo>
                    <a:pt x="6" y="0"/>
                  </a:lnTo>
                  <a:lnTo>
                    <a:pt x="6" y="0"/>
                  </a:lnTo>
                  <a:lnTo>
                    <a:pt x="2" y="0"/>
                  </a:lnTo>
                  <a:lnTo>
                    <a:pt x="0" y="2"/>
                  </a:lnTo>
                  <a:lnTo>
                    <a:pt x="0" y="4"/>
                  </a:lnTo>
                  <a:lnTo>
                    <a:pt x="0" y="24"/>
                  </a:lnTo>
                  <a:lnTo>
                    <a:pt x="0" y="24"/>
                  </a:lnTo>
                  <a:lnTo>
                    <a:pt x="0" y="28"/>
                  </a:lnTo>
                  <a:lnTo>
                    <a:pt x="2" y="30"/>
                  </a:lnTo>
                  <a:lnTo>
                    <a:pt x="4" y="30"/>
                  </a:lnTo>
                  <a:lnTo>
                    <a:pt x="4" y="3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91"/>
            <p:cNvSpPr>
              <a:spLocks/>
            </p:cNvSpPr>
            <p:nvPr/>
          </p:nvSpPr>
          <p:spPr bwMode="auto">
            <a:xfrm>
              <a:off x="1571625" y="5221288"/>
              <a:ext cx="47625" cy="47625"/>
            </a:xfrm>
            <a:custGeom>
              <a:avLst/>
              <a:gdLst>
                <a:gd name="T0" fmla="*/ 30 w 30"/>
                <a:gd name="T1" fmla="*/ 26 h 30"/>
                <a:gd name="T2" fmla="*/ 30 w 30"/>
                <a:gd name="T3" fmla="*/ 4 h 30"/>
                <a:gd name="T4" fmla="*/ 30 w 30"/>
                <a:gd name="T5" fmla="*/ 4 h 30"/>
                <a:gd name="T6" fmla="*/ 30 w 30"/>
                <a:gd name="T7" fmla="*/ 2 h 30"/>
                <a:gd name="T8" fmla="*/ 28 w 30"/>
                <a:gd name="T9" fmla="*/ 0 h 30"/>
                <a:gd name="T10" fmla="*/ 26 w 30"/>
                <a:gd name="T11" fmla="*/ 0 h 30"/>
                <a:gd name="T12" fmla="*/ 26 w 30"/>
                <a:gd name="T13" fmla="*/ 0 h 30"/>
                <a:gd name="T14" fmla="*/ 4 w 30"/>
                <a:gd name="T15" fmla="*/ 0 h 30"/>
                <a:gd name="T16" fmla="*/ 4 w 30"/>
                <a:gd name="T17" fmla="*/ 0 h 30"/>
                <a:gd name="T18" fmla="*/ 2 w 30"/>
                <a:gd name="T19" fmla="*/ 0 h 30"/>
                <a:gd name="T20" fmla="*/ 0 w 30"/>
                <a:gd name="T21" fmla="*/ 2 h 30"/>
                <a:gd name="T22" fmla="*/ 0 w 30"/>
                <a:gd name="T23" fmla="*/ 4 h 30"/>
                <a:gd name="T24" fmla="*/ 0 w 30"/>
                <a:gd name="T25" fmla="*/ 24 h 30"/>
                <a:gd name="T26" fmla="*/ 0 w 30"/>
                <a:gd name="T27" fmla="*/ 24 h 30"/>
                <a:gd name="T28" fmla="*/ 0 w 30"/>
                <a:gd name="T29" fmla="*/ 28 h 30"/>
                <a:gd name="T30" fmla="*/ 2 w 30"/>
                <a:gd name="T31" fmla="*/ 30 h 30"/>
                <a:gd name="T32" fmla="*/ 4 w 30"/>
                <a:gd name="T33" fmla="*/ 30 h 30"/>
                <a:gd name="T34" fmla="*/ 4 w 30"/>
                <a:gd name="T35" fmla="*/ 30 h 30"/>
                <a:gd name="T36" fmla="*/ 26 w 30"/>
                <a:gd name="T37" fmla="*/ 30 h 30"/>
                <a:gd name="T38" fmla="*/ 26 w 30"/>
                <a:gd name="T39" fmla="*/ 30 h 30"/>
                <a:gd name="T40" fmla="*/ 28 w 30"/>
                <a:gd name="T41" fmla="*/ 30 h 30"/>
                <a:gd name="T42" fmla="*/ 30 w 30"/>
                <a:gd name="T43" fmla="*/ 28 h 30"/>
                <a:gd name="T44" fmla="*/ 30 w 30"/>
                <a:gd name="T45" fmla="*/ 26 h 30"/>
                <a:gd name="T46" fmla="*/ 30 w 30"/>
                <a:gd name="T4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26"/>
                  </a:moveTo>
                  <a:lnTo>
                    <a:pt x="30" y="4"/>
                  </a:lnTo>
                  <a:lnTo>
                    <a:pt x="30" y="4"/>
                  </a:lnTo>
                  <a:lnTo>
                    <a:pt x="30" y="2"/>
                  </a:lnTo>
                  <a:lnTo>
                    <a:pt x="28" y="0"/>
                  </a:lnTo>
                  <a:lnTo>
                    <a:pt x="26" y="0"/>
                  </a:lnTo>
                  <a:lnTo>
                    <a:pt x="26" y="0"/>
                  </a:lnTo>
                  <a:lnTo>
                    <a:pt x="4" y="0"/>
                  </a:lnTo>
                  <a:lnTo>
                    <a:pt x="4" y="0"/>
                  </a:lnTo>
                  <a:lnTo>
                    <a:pt x="2" y="0"/>
                  </a:lnTo>
                  <a:lnTo>
                    <a:pt x="0" y="2"/>
                  </a:lnTo>
                  <a:lnTo>
                    <a:pt x="0" y="4"/>
                  </a:lnTo>
                  <a:lnTo>
                    <a:pt x="0" y="24"/>
                  </a:lnTo>
                  <a:lnTo>
                    <a:pt x="0" y="24"/>
                  </a:lnTo>
                  <a:lnTo>
                    <a:pt x="0" y="28"/>
                  </a:lnTo>
                  <a:lnTo>
                    <a:pt x="2" y="30"/>
                  </a:lnTo>
                  <a:lnTo>
                    <a:pt x="4" y="30"/>
                  </a:lnTo>
                  <a:lnTo>
                    <a:pt x="4" y="30"/>
                  </a:lnTo>
                  <a:lnTo>
                    <a:pt x="26" y="30"/>
                  </a:lnTo>
                  <a:lnTo>
                    <a:pt x="26" y="30"/>
                  </a:lnTo>
                  <a:lnTo>
                    <a:pt x="28" y="30"/>
                  </a:lnTo>
                  <a:lnTo>
                    <a:pt x="30" y="28"/>
                  </a:lnTo>
                  <a:lnTo>
                    <a:pt x="30" y="26"/>
                  </a:lnTo>
                  <a:lnTo>
                    <a:pt x="30" y="26"/>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92"/>
            <p:cNvSpPr>
              <a:spLocks/>
            </p:cNvSpPr>
            <p:nvPr/>
          </p:nvSpPr>
          <p:spPr bwMode="auto">
            <a:xfrm>
              <a:off x="1638300" y="5221288"/>
              <a:ext cx="47625" cy="47625"/>
            </a:xfrm>
            <a:custGeom>
              <a:avLst/>
              <a:gdLst>
                <a:gd name="T0" fmla="*/ 4 w 30"/>
                <a:gd name="T1" fmla="*/ 30 h 30"/>
                <a:gd name="T2" fmla="*/ 4 w 30"/>
                <a:gd name="T3" fmla="*/ 30 h 30"/>
                <a:gd name="T4" fmla="*/ 24 w 30"/>
                <a:gd name="T5" fmla="*/ 30 h 30"/>
                <a:gd name="T6" fmla="*/ 24 w 30"/>
                <a:gd name="T7" fmla="*/ 30 h 30"/>
                <a:gd name="T8" fmla="*/ 30 w 30"/>
                <a:gd name="T9" fmla="*/ 22 h 30"/>
                <a:gd name="T10" fmla="*/ 30 w 30"/>
                <a:gd name="T11" fmla="*/ 4 h 30"/>
                <a:gd name="T12" fmla="*/ 30 w 30"/>
                <a:gd name="T13" fmla="*/ 4 h 30"/>
                <a:gd name="T14" fmla="*/ 30 w 30"/>
                <a:gd name="T15" fmla="*/ 2 h 30"/>
                <a:gd name="T16" fmla="*/ 28 w 30"/>
                <a:gd name="T17" fmla="*/ 0 h 30"/>
                <a:gd name="T18" fmla="*/ 26 w 30"/>
                <a:gd name="T19" fmla="*/ 0 h 30"/>
                <a:gd name="T20" fmla="*/ 26 w 30"/>
                <a:gd name="T21" fmla="*/ 0 h 30"/>
                <a:gd name="T22" fmla="*/ 6 w 30"/>
                <a:gd name="T23" fmla="*/ 0 h 30"/>
                <a:gd name="T24" fmla="*/ 6 w 30"/>
                <a:gd name="T25" fmla="*/ 0 h 30"/>
                <a:gd name="T26" fmla="*/ 2 w 30"/>
                <a:gd name="T27" fmla="*/ 0 h 30"/>
                <a:gd name="T28" fmla="*/ 0 w 30"/>
                <a:gd name="T29" fmla="*/ 2 h 30"/>
                <a:gd name="T30" fmla="*/ 0 w 30"/>
                <a:gd name="T31" fmla="*/ 4 h 30"/>
                <a:gd name="T32" fmla="*/ 0 w 30"/>
                <a:gd name="T33" fmla="*/ 24 h 30"/>
                <a:gd name="T34" fmla="*/ 0 w 30"/>
                <a:gd name="T35" fmla="*/ 24 h 30"/>
                <a:gd name="T36" fmla="*/ 0 w 30"/>
                <a:gd name="T37" fmla="*/ 28 h 30"/>
                <a:gd name="T38" fmla="*/ 2 w 30"/>
                <a:gd name="T39" fmla="*/ 30 h 30"/>
                <a:gd name="T40" fmla="*/ 4 w 30"/>
                <a:gd name="T41" fmla="*/ 30 h 30"/>
                <a:gd name="T42" fmla="*/ 4 w 30"/>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4" y="30"/>
                  </a:moveTo>
                  <a:lnTo>
                    <a:pt x="4" y="30"/>
                  </a:lnTo>
                  <a:lnTo>
                    <a:pt x="24" y="30"/>
                  </a:lnTo>
                  <a:lnTo>
                    <a:pt x="24" y="30"/>
                  </a:lnTo>
                  <a:lnTo>
                    <a:pt x="30" y="22"/>
                  </a:lnTo>
                  <a:lnTo>
                    <a:pt x="30" y="4"/>
                  </a:lnTo>
                  <a:lnTo>
                    <a:pt x="30" y="4"/>
                  </a:lnTo>
                  <a:lnTo>
                    <a:pt x="30" y="2"/>
                  </a:lnTo>
                  <a:lnTo>
                    <a:pt x="28" y="0"/>
                  </a:lnTo>
                  <a:lnTo>
                    <a:pt x="26" y="0"/>
                  </a:lnTo>
                  <a:lnTo>
                    <a:pt x="26" y="0"/>
                  </a:lnTo>
                  <a:lnTo>
                    <a:pt x="6" y="0"/>
                  </a:lnTo>
                  <a:lnTo>
                    <a:pt x="6" y="0"/>
                  </a:lnTo>
                  <a:lnTo>
                    <a:pt x="2" y="0"/>
                  </a:lnTo>
                  <a:lnTo>
                    <a:pt x="0" y="2"/>
                  </a:lnTo>
                  <a:lnTo>
                    <a:pt x="0" y="4"/>
                  </a:lnTo>
                  <a:lnTo>
                    <a:pt x="0" y="24"/>
                  </a:lnTo>
                  <a:lnTo>
                    <a:pt x="0" y="24"/>
                  </a:lnTo>
                  <a:lnTo>
                    <a:pt x="0" y="28"/>
                  </a:lnTo>
                  <a:lnTo>
                    <a:pt x="2" y="30"/>
                  </a:lnTo>
                  <a:lnTo>
                    <a:pt x="4" y="30"/>
                  </a:lnTo>
                  <a:lnTo>
                    <a:pt x="4" y="3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93"/>
            <p:cNvSpPr>
              <a:spLocks/>
            </p:cNvSpPr>
            <p:nvPr/>
          </p:nvSpPr>
          <p:spPr bwMode="auto">
            <a:xfrm>
              <a:off x="1701800" y="5100638"/>
              <a:ext cx="47625" cy="47625"/>
            </a:xfrm>
            <a:custGeom>
              <a:avLst/>
              <a:gdLst>
                <a:gd name="T0" fmla="*/ 4 w 30"/>
                <a:gd name="T1" fmla="*/ 30 h 30"/>
                <a:gd name="T2" fmla="*/ 4 w 30"/>
                <a:gd name="T3" fmla="*/ 30 h 30"/>
                <a:gd name="T4" fmla="*/ 26 w 30"/>
                <a:gd name="T5" fmla="*/ 30 h 30"/>
                <a:gd name="T6" fmla="*/ 26 w 30"/>
                <a:gd name="T7" fmla="*/ 30 h 30"/>
                <a:gd name="T8" fmla="*/ 28 w 30"/>
                <a:gd name="T9" fmla="*/ 30 h 30"/>
                <a:gd name="T10" fmla="*/ 30 w 30"/>
                <a:gd name="T11" fmla="*/ 28 h 30"/>
                <a:gd name="T12" fmla="*/ 30 w 30"/>
                <a:gd name="T13" fmla="*/ 26 h 30"/>
                <a:gd name="T14" fmla="*/ 30 w 30"/>
                <a:gd name="T15" fmla="*/ 4 h 30"/>
                <a:gd name="T16" fmla="*/ 30 w 30"/>
                <a:gd name="T17" fmla="*/ 4 h 30"/>
                <a:gd name="T18" fmla="*/ 30 w 30"/>
                <a:gd name="T19" fmla="*/ 2 h 30"/>
                <a:gd name="T20" fmla="*/ 28 w 30"/>
                <a:gd name="T21" fmla="*/ 0 h 30"/>
                <a:gd name="T22" fmla="*/ 26 w 30"/>
                <a:gd name="T23" fmla="*/ 0 h 30"/>
                <a:gd name="T24" fmla="*/ 26 w 30"/>
                <a:gd name="T25" fmla="*/ 0 h 30"/>
                <a:gd name="T26" fmla="*/ 4 w 30"/>
                <a:gd name="T27" fmla="*/ 0 h 30"/>
                <a:gd name="T28" fmla="*/ 4 w 30"/>
                <a:gd name="T29" fmla="*/ 0 h 30"/>
                <a:gd name="T30" fmla="*/ 2 w 30"/>
                <a:gd name="T31" fmla="*/ 0 h 30"/>
                <a:gd name="T32" fmla="*/ 0 w 30"/>
                <a:gd name="T33" fmla="*/ 2 h 30"/>
                <a:gd name="T34" fmla="*/ 0 w 30"/>
                <a:gd name="T35" fmla="*/ 4 h 30"/>
                <a:gd name="T36" fmla="*/ 0 w 30"/>
                <a:gd name="T37" fmla="*/ 26 h 30"/>
                <a:gd name="T38" fmla="*/ 0 w 30"/>
                <a:gd name="T39" fmla="*/ 26 h 30"/>
                <a:gd name="T40" fmla="*/ 0 w 30"/>
                <a:gd name="T41" fmla="*/ 28 h 30"/>
                <a:gd name="T42" fmla="*/ 2 w 30"/>
                <a:gd name="T43" fmla="*/ 30 h 30"/>
                <a:gd name="T44" fmla="*/ 4 w 30"/>
                <a:gd name="T45" fmla="*/ 30 h 30"/>
                <a:gd name="T46" fmla="*/ 4 w 30"/>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4" y="30"/>
                  </a:moveTo>
                  <a:lnTo>
                    <a:pt x="4" y="30"/>
                  </a:lnTo>
                  <a:lnTo>
                    <a:pt x="26" y="30"/>
                  </a:lnTo>
                  <a:lnTo>
                    <a:pt x="26" y="30"/>
                  </a:lnTo>
                  <a:lnTo>
                    <a:pt x="28" y="30"/>
                  </a:lnTo>
                  <a:lnTo>
                    <a:pt x="30" y="28"/>
                  </a:lnTo>
                  <a:lnTo>
                    <a:pt x="30" y="26"/>
                  </a:lnTo>
                  <a:lnTo>
                    <a:pt x="30" y="4"/>
                  </a:lnTo>
                  <a:lnTo>
                    <a:pt x="30" y="4"/>
                  </a:lnTo>
                  <a:lnTo>
                    <a:pt x="30" y="2"/>
                  </a:lnTo>
                  <a:lnTo>
                    <a:pt x="28" y="0"/>
                  </a:lnTo>
                  <a:lnTo>
                    <a:pt x="26" y="0"/>
                  </a:lnTo>
                  <a:lnTo>
                    <a:pt x="26" y="0"/>
                  </a:lnTo>
                  <a:lnTo>
                    <a:pt x="4" y="0"/>
                  </a:lnTo>
                  <a:lnTo>
                    <a:pt x="4" y="0"/>
                  </a:lnTo>
                  <a:lnTo>
                    <a:pt x="2" y="0"/>
                  </a:lnTo>
                  <a:lnTo>
                    <a:pt x="0" y="2"/>
                  </a:lnTo>
                  <a:lnTo>
                    <a:pt x="0" y="4"/>
                  </a:lnTo>
                  <a:lnTo>
                    <a:pt x="0" y="26"/>
                  </a:lnTo>
                  <a:lnTo>
                    <a:pt x="0" y="26"/>
                  </a:lnTo>
                  <a:lnTo>
                    <a:pt x="0" y="28"/>
                  </a:lnTo>
                  <a:lnTo>
                    <a:pt x="2" y="30"/>
                  </a:lnTo>
                  <a:lnTo>
                    <a:pt x="4" y="30"/>
                  </a:lnTo>
                  <a:lnTo>
                    <a:pt x="4" y="3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94"/>
            <p:cNvSpPr>
              <a:spLocks/>
            </p:cNvSpPr>
            <p:nvPr/>
          </p:nvSpPr>
          <p:spPr bwMode="auto">
            <a:xfrm>
              <a:off x="1701800" y="5160963"/>
              <a:ext cx="47625" cy="47625"/>
            </a:xfrm>
            <a:custGeom>
              <a:avLst/>
              <a:gdLst>
                <a:gd name="T0" fmla="*/ 4 w 30"/>
                <a:gd name="T1" fmla="*/ 30 h 30"/>
                <a:gd name="T2" fmla="*/ 4 w 30"/>
                <a:gd name="T3" fmla="*/ 30 h 30"/>
                <a:gd name="T4" fmla="*/ 18 w 30"/>
                <a:gd name="T5" fmla="*/ 30 h 30"/>
                <a:gd name="T6" fmla="*/ 18 w 30"/>
                <a:gd name="T7" fmla="*/ 30 h 30"/>
                <a:gd name="T8" fmla="*/ 30 w 30"/>
                <a:gd name="T9" fmla="*/ 22 h 30"/>
                <a:gd name="T10" fmla="*/ 30 w 30"/>
                <a:gd name="T11" fmla="*/ 4 h 30"/>
                <a:gd name="T12" fmla="*/ 30 w 30"/>
                <a:gd name="T13" fmla="*/ 4 h 30"/>
                <a:gd name="T14" fmla="*/ 30 w 30"/>
                <a:gd name="T15" fmla="*/ 2 h 30"/>
                <a:gd name="T16" fmla="*/ 28 w 30"/>
                <a:gd name="T17" fmla="*/ 0 h 30"/>
                <a:gd name="T18" fmla="*/ 26 w 30"/>
                <a:gd name="T19" fmla="*/ 0 h 30"/>
                <a:gd name="T20" fmla="*/ 26 w 30"/>
                <a:gd name="T21" fmla="*/ 0 h 30"/>
                <a:gd name="T22" fmla="*/ 4 w 30"/>
                <a:gd name="T23" fmla="*/ 0 h 30"/>
                <a:gd name="T24" fmla="*/ 4 w 30"/>
                <a:gd name="T25" fmla="*/ 0 h 30"/>
                <a:gd name="T26" fmla="*/ 2 w 30"/>
                <a:gd name="T27" fmla="*/ 0 h 30"/>
                <a:gd name="T28" fmla="*/ 0 w 30"/>
                <a:gd name="T29" fmla="*/ 2 h 30"/>
                <a:gd name="T30" fmla="*/ 0 w 30"/>
                <a:gd name="T31" fmla="*/ 4 h 30"/>
                <a:gd name="T32" fmla="*/ 0 w 30"/>
                <a:gd name="T33" fmla="*/ 26 h 30"/>
                <a:gd name="T34" fmla="*/ 0 w 30"/>
                <a:gd name="T35" fmla="*/ 26 h 30"/>
                <a:gd name="T36" fmla="*/ 0 w 30"/>
                <a:gd name="T37" fmla="*/ 28 h 30"/>
                <a:gd name="T38" fmla="*/ 2 w 30"/>
                <a:gd name="T39" fmla="*/ 30 h 30"/>
                <a:gd name="T40" fmla="*/ 4 w 30"/>
                <a:gd name="T41" fmla="*/ 30 h 30"/>
                <a:gd name="T42" fmla="*/ 4 w 30"/>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4" y="30"/>
                  </a:moveTo>
                  <a:lnTo>
                    <a:pt x="4" y="30"/>
                  </a:lnTo>
                  <a:lnTo>
                    <a:pt x="18" y="30"/>
                  </a:lnTo>
                  <a:lnTo>
                    <a:pt x="18" y="30"/>
                  </a:lnTo>
                  <a:lnTo>
                    <a:pt x="30" y="22"/>
                  </a:lnTo>
                  <a:lnTo>
                    <a:pt x="30" y="4"/>
                  </a:lnTo>
                  <a:lnTo>
                    <a:pt x="30" y="4"/>
                  </a:lnTo>
                  <a:lnTo>
                    <a:pt x="30" y="2"/>
                  </a:lnTo>
                  <a:lnTo>
                    <a:pt x="28" y="0"/>
                  </a:lnTo>
                  <a:lnTo>
                    <a:pt x="26" y="0"/>
                  </a:lnTo>
                  <a:lnTo>
                    <a:pt x="26" y="0"/>
                  </a:lnTo>
                  <a:lnTo>
                    <a:pt x="4" y="0"/>
                  </a:lnTo>
                  <a:lnTo>
                    <a:pt x="4" y="0"/>
                  </a:lnTo>
                  <a:lnTo>
                    <a:pt x="2" y="0"/>
                  </a:lnTo>
                  <a:lnTo>
                    <a:pt x="0" y="2"/>
                  </a:lnTo>
                  <a:lnTo>
                    <a:pt x="0" y="4"/>
                  </a:lnTo>
                  <a:lnTo>
                    <a:pt x="0" y="26"/>
                  </a:lnTo>
                  <a:lnTo>
                    <a:pt x="0" y="26"/>
                  </a:lnTo>
                  <a:lnTo>
                    <a:pt x="0" y="28"/>
                  </a:lnTo>
                  <a:lnTo>
                    <a:pt x="2" y="30"/>
                  </a:lnTo>
                  <a:lnTo>
                    <a:pt x="4" y="30"/>
                  </a:lnTo>
                  <a:lnTo>
                    <a:pt x="4" y="3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95"/>
            <p:cNvSpPr>
              <a:spLocks/>
            </p:cNvSpPr>
            <p:nvPr/>
          </p:nvSpPr>
          <p:spPr bwMode="auto">
            <a:xfrm>
              <a:off x="1701800" y="5221288"/>
              <a:ext cx="15875" cy="19050"/>
            </a:xfrm>
            <a:custGeom>
              <a:avLst/>
              <a:gdLst>
                <a:gd name="T0" fmla="*/ 10 w 10"/>
                <a:gd name="T1" fmla="*/ 0 h 12"/>
                <a:gd name="T2" fmla="*/ 10 w 10"/>
                <a:gd name="T3" fmla="*/ 0 h 12"/>
                <a:gd name="T4" fmla="*/ 4 w 10"/>
                <a:gd name="T5" fmla="*/ 0 h 12"/>
                <a:gd name="T6" fmla="*/ 4 w 10"/>
                <a:gd name="T7" fmla="*/ 0 h 12"/>
                <a:gd name="T8" fmla="*/ 2 w 10"/>
                <a:gd name="T9" fmla="*/ 0 h 12"/>
                <a:gd name="T10" fmla="*/ 0 w 10"/>
                <a:gd name="T11" fmla="*/ 2 h 12"/>
                <a:gd name="T12" fmla="*/ 0 w 10"/>
                <a:gd name="T13" fmla="*/ 4 h 12"/>
                <a:gd name="T14" fmla="*/ 0 w 10"/>
                <a:gd name="T15" fmla="*/ 12 h 12"/>
                <a:gd name="T16" fmla="*/ 0 w 10"/>
                <a:gd name="T17" fmla="*/ 12 h 12"/>
                <a:gd name="T18" fmla="*/ 10 w 10"/>
                <a:gd name="T19" fmla="*/ 0 h 12"/>
                <a:gd name="T20" fmla="*/ 10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0"/>
                  </a:moveTo>
                  <a:lnTo>
                    <a:pt x="10" y="0"/>
                  </a:lnTo>
                  <a:lnTo>
                    <a:pt x="4" y="0"/>
                  </a:lnTo>
                  <a:lnTo>
                    <a:pt x="4" y="0"/>
                  </a:lnTo>
                  <a:lnTo>
                    <a:pt x="2" y="0"/>
                  </a:lnTo>
                  <a:lnTo>
                    <a:pt x="0" y="2"/>
                  </a:lnTo>
                  <a:lnTo>
                    <a:pt x="0" y="4"/>
                  </a:lnTo>
                  <a:lnTo>
                    <a:pt x="0" y="12"/>
                  </a:lnTo>
                  <a:lnTo>
                    <a:pt x="0" y="12"/>
                  </a:lnTo>
                  <a:lnTo>
                    <a:pt x="10" y="0"/>
                  </a:lnTo>
                  <a:lnTo>
                    <a:pt x="1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96"/>
            <p:cNvSpPr>
              <a:spLocks/>
            </p:cNvSpPr>
            <p:nvPr/>
          </p:nvSpPr>
          <p:spPr bwMode="auto">
            <a:xfrm>
              <a:off x="1504950" y="5100638"/>
              <a:ext cx="50800" cy="47625"/>
            </a:xfrm>
            <a:custGeom>
              <a:avLst/>
              <a:gdLst>
                <a:gd name="T0" fmla="*/ 4 w 32"/>
                <a:gd name="T1" fmla="*/ 30 h 30"/>
                <a:gd name="T2" fmla="*/ 4 w 32"/>
                <a:gd name="T3" fmla="*/ 30 h 30"/>
                <a:gd name="T4" fmla="*/ 28 w 32"/>
                <a:gd name="T5" fmla="*/ 30 h 30"/>
                <a:gd name="T6" fmla="*/ 28 w 32"/>
                <a:gd name="T7" fmla="*/ 30 h 30"/>
                <a:gd name="T8" fmla="*/ 30 w 32"/>
                <a:gd name="T9" fmla="*/ 30 h 30"/>
                <a:gd name="T10" fmla="*/ 30 w 32"/>
                <a:gd name="T11" fmla="*/ 28 h 30"/>
                <a:gd name="T12" fmla="*/ 32 w 32"/>
                <a:gd name="T13" fmla="*/ 26 h 30"/>
                <a:gd name="T14" fmla="*/ 32 w 32"/>
                <a:gd name="T15" fmla="*/ 6 h 30"/>
                <a:gd name="T16" fmla="*/ 32 w 32"/>
                <a:gd name="T17" fmla="*/ 6 h 30"/>
                <a:gd name="T18" fmla="*/ 30 w 32"/>
                <a:gd name="T19" fmla="*/ 4 h 30"/>
                <a:gd name="T20" fmla="*/ 30 w 32"/>
                <a:gd name="T21" fmla="*/ 2 h 30"/>
                <a:gd name="T22" fmla="*/ 28 w 32"/>
                <a:gd name="T23" fmla="*/ 0 h 30"/>
                <a:gd name="T24" fmla="*/ 28 w 32"/>
                <a:gd name="T25" fmla="*/ 0 h 30"/>
                <a:gd name="T26" fmla="*/ 6 w 32"/>
                <a:gd name="T27" fmla="*/ 0 h 30"/>
                <a:gd name="T28" fmla="*/ 6 w 32"/>
                <a:gd name="T29" fmla="*/ 0 h 30"/>
                <a:gd name="T30" fmla="*/ 2 w 32"/>
                <a:gd name="T31" fmla="*/ 2 h 30"/>
                <a:gd name="T32" fmla="*/ 2 w 32"/>
                <a:gd name="T33" fmla="*/ 4 h 30"/>
                <a:gd name="T34" fmla="*/ 0 w 32"/>
                <a:gd name="T35" fmla="*/ 6 h 30"/>
                <a:gd name="T36" fmla="*/ 0 w 32"/>
                <a:gd name="T37" fmla="*/ 26 h 30"/>
                <a:gd name="T38" fmla="*/ 0 w 32"/>
                <a:gd name="T39" fmla="*/ 26 h 30"/>
                <a:gd name="T40" fmla="*/ 2 w 32"/>
                <a:gd name="T41" fmla="*/ 28 h 30"/>
                <a:gd name="T42" fmla="*/ 2 w 32"/>
                <a:gd name="T43" fmla="*/ 30 h 30"/>
                <a:gd name="T44" fmla="*/ 4 w 32"/>
                <a:gd name="T45" fmla="*/ 30 h 30"/>
                <a:gd name="T46" fmla="*/ 4 w 32"/>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0">
                  <a:moveTo>
                    <a:pt x="4" y="30"/>
                  </a:moveTo>
                  <a:lnTo>
                    <a:pt x="4" y="30"/>
                  </a:lnTo>
                  <a:lnTo>
                    <a:pt x="28" y="30"/>
                  </a:lnTo>
                  <a:lnTo>
                    <a:pt x="28" y="30"/>
                  </a:lnTo>
                  <a:lnTo>
                    <a:pt x="30" y="30"/>
                  </a:lnTo>
                  <a:lnTo>
                    <a:pt x="30" y="28"/>
                  </a:lnTo>
                  <a:lnTo>
                    <a:pt x="32" y="26"/>
                  </a:lnTo>
                  <a:lnTo>
                    <a:pt x="32" y="6"/>
                  </a:lnTo>
                  <a:lnTo>
                    <a:pt x="32" y="6"/>
                  </a:lnTo>
                  <a:lnTo>
                    <a:pt x="30" y="4"/>
                  </a:lnTo>
                  <a:lnTo>
                    <a:pt x="30" y="2"/>
                  </a:lnTo>
                  <a:lnTo>
                    <a:pt x="28" y="0"/>
                  </a:lnTo>
                  <a:lnTo>
                    <a:pt x="28" y="0"/>
                  </a:lnTo>
                  <a:lnTo>
                    <a:pt x="6" y="0"/>
                  </a:lnTo>
                  <a:lnTo>
                    <a:pt x="6" y="0"/>
                  </a:lnTo>
                  <a:lnTo>
                    <a:pt x="2" y="2"/>
                  </a:lnTo>
                  <a:lnTo>
                    <a:pt x="2" y="4"/>
                  </a:lnTo>
                  <a:lnTo>
                    <a:pt x="0" y="6"/>
                  </a:lnTo>
                  <a:lnTo>
                    <a:pt x="0" y="26"/>
                  </a:lnTo>
                  <a:lnTo>
                    <a:pt x="0" y="26"/>
                  </a:lnTo>
                  <a:lnTo>
                    <a:pt x="2" y="28"/>
                  </a:lnTo>
                  <a:lnTo>
                    <a:pt x="2" y="30"/>
                  </a:lnTo>
                  <a:lnTo>
                    <a:pt x="4" y="30"/>
                  </a:lnTo>
                  <a:lnTo>
                    <a:pt x="4" y="3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97"/>
            <p:cNvSpPr>
              <a:spLocks/>
            </p:cNvSpPr>
            <p:nvPr/>
          </p:nvSpPr>
          <p:spPr bwMode="auto">
            <a:xfrm>
              <a:off x="1504950" y="5160963"/>
              <a:ext cx="50800" cy="50800"/>
            </a:xfrm>
            <a:custGeom>
              <a:avLst/>
              <a:gdLst>
                <a:gd name="T0" fmla="*/ 32 w 32"/>
                <a:gd name="T1" fmla="*/ 26 h 32"/>
                <a:gd name="T2" fmla="*/ 32 w 32"/>
                <a:gd name="T3" fmla="*/ 6 h 32"/>
                <a:gd name="T4" fmla="*/ 32 w 32"/>
                <a:gd name="T5" fmla="*/ 6 h 32"/>
                <a:gd name="T6" fmla="*/ 30 w 32"/>
                <a:gd name="T7" fmla="*/ 4 h 32"/>
                <a:gd name="T8" fmla="*/ 30 w 32"/>
                <a:gd name="T9" fmla="*/ 2 h 32"/>
                <a:gd name="T10" fmla="*/ 28 w 32"/>
                <a:gd name="T11" fmla="*/ 0 h 32"/>
                <a:gd name="T12" fmla="*/ 28 w 32"/>
                <a:gd name="T13" fmla="*/ 0 h 32"/>
                <a:gd name="T14" fmla="*/ 6 w 32"/>
                <a:gd name="T15" fmla="*/ 0 h 32"/>
                <a:gd name="T16" fmla="*/ 6 w 32"/>
                <a:gd name="T17" fmla="*/ 0 h 32"/>
                <a:gd name="T18" fmla="*/ 2 w 32"/>
                <a:gd name="T19" fmla="*/ 2 h 32"/>
                <a:gd name="T20" fmla="*/ 2 w 32"/>
                <a:gd name="T21" fmla="*/ 4 h 32"/>
                <a:gd name="T22" fmla="*/ 0 w 32"/>
                <a:gd name="T23" fmla="*/ 6 h 32"/>
                <a:gd name="T24" fmla="*/ 0 w 32"/>
                <a:gd name="T25" fmla="*/ 26 h 32"/>
                <a:gd name="T26" fmla="*/ 0 w 32"/>
                <a:gd name="T27" fmla="*/ 28 h 32"/>
                <a:gd name="T28" fmla="*/ 0 w 32"/>
                <a:gd name="T29" fmla="*/ 28 h 32"/>
                <a:gd name="T30" fmla="*/ 6 w 32"/>
                <a:gd name="T31" fmla="*/ 32 h 32"/>
                <a:gd name="T32" fmla="*/ 6 w 32"/>
                <a:gd name="T33" fmla="*/ 32 h 32"/>
                <a:gd name="T34" fmla="*/ 28 w 32"/>
                <a:gd name="T35" fmla="*/ 32 h 32"/>
                <a:gd name="T36" fmla="*/ 28 w 32"/>
                <a:gd name="T37" fmla="*/ 32 h 32"/>
                <a:gd name="T38" fmla="*/ 30 w 32"/>
                <a:gd name="T39" fmla="*/ 30 h 32"/>
                <a:gd name="T40" fmla="*/ 30 w 32"/>
                <a:gd name="T41" fmla="*/ 28 h 32"/>
                <a:gd name="T42" fmla="*/ 32 w 32"/>
                <a:gd name="T43" fmla="*/ 26 h 32"/>
                <a:gd name="T44" fmla="*/ 32 w 32"/>
                <a:gd name="T4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2">
                  <a:moveTo>
                    <a:pt x="32" y="26"/>
                  </a:moveTo>
                  <a:lnTo>
                    <a:pt x="32" y="6"/>
                  </a:lnTo>
                  <a:lnTo>
                    <a:pt x="32" y="6"/>
                  </a:lnTo>
                  <a:lnTo>
                    <a:pt x="30" y="4"/>
                  </a:lnTo>
                  <a:lnTo>
                    <a:pt x="30" y="2"/>
                  </a:lnTo>
                  <a:lnTo>
                    <a:pt x="28" y="0"/>
                  </a:lnTo>
                  <a:lnTo>
                    <a:pt x="28" y="0"/>
                  </a:lnTo>
                  <a:lnTo>
                    <a:pt x="6" y="0"/>
                  </a:lnTo>
                  <a:lnTo>
                    <a:pt x="6" y="0"/>
                  </a:lnTo>
                  <a:lnTo>
                    <a:pt x="2" y="2"/>
                  </a:lnTo>
                  <a:lnTo>
                    <a:pt x="2" y="4"/>
                  </a:lnTo>
                  <a:lnTo>
                    <a:pt x="0" y="6"/>
                  </a:lnTo>
                  <a:lnTo>
                    <a:pt x="0" y="26"/>
                  </a:lnTo>
                  <a:lnTo>
                    <a:pt x="0" y="28"/>
                  </a:lnTo>
                  <a:lnTo>
                    <a:pt x="0" y="28"/>
                  </a:lnTo>
                  <a:lnTo>
                    <a:pt x="6" y="32"/>
                  </a:lnTo>
                  <a:lnTo>
                    <a:pt x="6" y="32"/>
                  </a:lnTo>
                  <a:lnTo>
                    <a:pt x="28" y="32"/>
                  </a:lnTo>
                  <a:lnTo>
                    <a:pt x="28" y="32"/>
                  </a:lnTo>
                  <a:lnTo>
                    <a:pt x="30" y="30"/>
                  </a:lnTo>
                  <a:lnTo>
                    <a:pt x="30" y="28"/>
                  </a:lnTo>
                  <a:lnTo>
                    <a:pt x="32" y="26"/>
                  </a:lnTo>
                  <a:lnTo>
                    <a:pt x="32" y="26"/>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Freeform 98"/>
            <p:cNvSpPr>
              <a:spLocks/>
            </p:cNvSpPr>
            <p:nvPr/>
          </p:nvSpPr>
          <p:spPr bwMode="auto">
            <a:xfrm>
              <a:off x="1530350" y="5221288"/>
              <a:ext cx="25400" cy="25400"/>
            </a:xfrm>
            <a:custGeom>
              <a:avLst/>
              <a:gdLst>
                <a:gd name="T0" fmla="*/ 12 w 16"/>
                <a:gd name="T1" fmla="*/ 0 h 16"/>
                <a:gd name="T2" fmla="*/ 12 w 16"/>
                <a:gd name="T3" fmla="*/ 0 h 16"/>
                <a:gd name="T4" fmla="*/ 0 w 16"/>
                <a:gd name="T5" fmla="*/ 0 h 16"/>
                <a:gd name="T6" fmla="*/ 0 w 16"/>
                <a:gd name="T7" fmla="*/ 0 h 16"/>
                <a:gd name="T8" fmla="*/ 16 w 16"/>
                <a:gd name="T9" fmla="*/ 16 h 16"/>
                <a:gd name="T10" fmla="*/ 16 w 16"/>
                <a:gd name="T11" fmla="*/ 4 h 16"/>
                <a:gd name="T12" fmla="*/ 16 w 16"/>
                <a:gd name="T13" fmla="*/ 4 h 16"/>
                <a:gd name="T14" fmla="*/ 14 w 16"/>
                <a:gd name="T15" fmla="*/ 2 h 16"/>
                <a:gd name="T16" fmla="*/ 14 w 16"/>
                <a:gd name="T17" fmla="*/ 2 h 16"/>
                <a:gd name="T18" fmla="*/ 12 w 16"/>
                <a:gd name="T19" fmla="*/ 0 h 16"/>
                <a:gd name="T20" fmla="*/ 12 w 16"/>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12" y="0"/>
                  </a:moveTo>
                  <a:lnTo>
                    <a:pt x="12" y="0"/>
                  </a:lnTo>
                  <a:lnTo>
                    <a:pt x="0" y="0"/>
                  </a:lnTo>
                  <a:lnTo>
                    <a:pt x="0" y="0"/>
                  </a:lnTo>
                  <a:lnTo>
                    <a:pt x="16" y="16"/>
                  </a:lnTo>
                  <a:lnTo>
                    <a:pt x="16" y="4"/>
                  </a:lnTo>
                  <a:lnTo>
                    <a:pt x="16" y="4"/>
                  </a:lnTo>
                  <a:lnTo>
                    <a:pt x="14" y="2"/>
                  </a:lnTo>
                  <a:lnTo>
                    <a:pt x="14" y="2"/>
                  </a:lnTo>
                  <a:lnTo>
                    <a:pt x="12" y="0"/>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Freeform 99"/>
            <p:cNvSpPr>
              <a:spLocks/>
            </p:cNvSpPr>
            <p:nvPr/>
          </p:nvSpPr>
          <p:spPr bwMode="auto">
            <a:xfrm>
              <a:off x="1584325" y="5281613"/>
              <a:ext cx="34925" cy="47625"/>
            </a:xfrm>
            <a:custGeom>
              <a:avLst/>
              <a:gdLst>
                <a:gd name="T0" fmla="*/ 18 w 22"/>
                <a:gd name="T1" fmla="*/ 0 h 30"/>
                <a:gd name="T2" fmla="*/ 18 w 22"/>
                <a:gd name="T3" fmla="*/ 0 h 30"/>
                <a:gd name="T4" fmla="*/ 0 w 22"/>
                <a:gd name="T5" fmla="*/ 0 h 30"/>
                <a:gd name="T6" fmla="*/ 0 w 22"/>
                <a:gd name="T7" fmla="*/ 0 h 30"/>
                <a:gd name="T8" fmla="*/ 10 w 22"/>
                <a:gd name="T9" fmla="*/ 14 h 30"/>
                <a:gd name="T10" fmla="*/ 20 w 22"/>
                <a:gd name="T11" fmla="*/ 30 h 30"/>
                <a:gd name="T12" fmla="*/ 20 w 22"/>
                <a:gd name="T13" fmla="*/ 30 h 30"/>
                <a:gd name="T14" fmla="*/ 22 w 22"/>
                <a:gd name="T15" fmla="*/ 28 h 30"/>
                <a:gd name="T16" fmla="*/ 22 w 22"/>
                <a:gd name="T17" fmla="*/ 26 h 30"/>
                <a:gd name="T18" fmla="*/ 22 w 22"/>
                <a:gd name="T19" fmla="*/ 4 h 30"/>
                <a:gd name="T20" fmla="*/ 22 w 22"/>
                <a:gd name="T21" fmla="*/ 4 h 30"/>
                <a:gd name="T22" fmla="*/ 22 w 22"/>
                <a:gd name="T23" fmla="*/ 2 h 30"/>
                <a:gd name="T24" fmla="*/ 20 w 22"/>
                <a:gd name="T25" fmla="*/ 0 h 30"/>
                <a:gd name="T26" fmla="*/ 18 w 22"/>
                <a:gd name="T27" fmla="*/ 0 h 30"/>
                <a:gd name="T28" fmla="*/ 18 w 22"/>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18" y="0"/>
                  </a:moveTo>
                  <a:lnTo>
                    <a:pt x="18" y="0"/>
                  </a:lnTo>
                  <a:lnTo>
                    <a:pt x="0" y="0"/>
                  </a:lnTo>
                  <a:lnTo>
                    <a:pt x="0" y="0"/>
                  </a:lnTo>
                  <a:lnTo>
                    <a:pt x="10" y="14"/>
                  </a:lnTo>
                  <a:lnTo>
                    <a:pt x="20" y="30"/>
                  </a:lnTo>
                  <a:lnTo>
                    <a:pt x="20" y="30"/>
                  </a:lnTo>
                  <a:lnTo>
                    <a:pt x="22" y="28"/>
                  </a:lnTo>
                  <a:lnTo>
                    <a:pt x="22" y="26"/>
                  </a:lnTo>
                  <a:lnTo>
                    <a:pt x="22" y="4"/>
                  </a:lnTo>
                  <a:lnTo>
                    <a:pt x="22" y="4"/>
                  </a:lnTo>
                  <a:lnTo>
                    <a:pt x="22" y="2"/>
                  </a:lnTo>
                  <a:lnTo>
                    <a:pt x="20" y="0"/>
                  </a:lnTo>
                  <a:lnTo>
                    <a:pt x="18" y="0"/>
                  </a:lnTo>
                  <a:lnTo>
                    <a:pt x="18" y="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Freeform 100"/>
            <p:cNvSpPr>
              <a:spLocks/>
            </p:cNvSpPr>
            <p:nvPr/>
          </p:nvSpPr>
          <p:spPr bwMode="auto">
            <a:xfrm>
              <a:off x="1638300" y="5281613"/>
              <a:ext cx="28575" cy="47625"/>
            </a:xfrm>
            <a:custGeom>
              <a:avLst/>
              <a:gdLst>
                <a:gd name="T0" fmla="*/ 2 w 18"/>
                <a:gd name="T1" fmla="*/ 30 h 30"/>
                <a:gd name="T2" fmla="*/ 2 w 18"/>
                <a:gd name="T3" fmla="*/ 30 h 30"/>
                <a:gd name="T4" fmla="*/ 18 w 18"/>
                <a:gd name="T5" fmla="*/ 0 h 30"/>
                <a:gd name="T6" fmla="*/ 18 w 18"/>
                <a:gd name="T7" fmla="*/ 0 h 30"/>
                <a:gd name="T8" fmla="*/ 6 w 18"/>
                <a:gd name="T9" fmla="*/ 0 h 30"/>
                <a:gd name="T10" fmla="*/ 6 w 18"/>
                <a:gd name="T11" fmla="*/ 0 h 30"/>
                <a:gd name="T12" fmla="*/ 2 w 18"/>
                <a:gd name="T13" fmla="*/ 0 h 30"/>
                <a:gd name="T14" fmla="*/ 0 w 18"/>
                <a:gd name="T15" fmla="*/ 2 h 30"/>
                <a:gd name="T16" fmla="*/ 0 w 18"/>
                <a:gd name="T17" fmla="*/ 4 h 30"/>
                <a:gd name="T18" fmla="*/ 0 w 18"/>
                <a:gd name="T19" fmla="*/ 26 h 30"/>
                <a:gd name="T20" fmla="*/ 0 w 18"/>
                <a:gd name="T21" fmla="*/ 26 h 30"/>
                <a:gd name="T22" fmla="*/ 0 w 18"/>
                <a:gd name="T23" fmla="*/ 28 h 30"/>
                <a:gd name="T24" fmla="*/ 2 w 18"/>
                <a:gd name="T25" fmla="*/ 30 h 30"/>
                <a:gd name="T26" fmla="*/ 2 w 18"/>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0">
                  <a:moveTo>
                    <a:pt x="2" y="30"/>
                  </a:moveTo>
                  <a:lnTo>
                    <a:pt x="2" y="30"/>
                  </a:lnTo>
                  <a:lnTo>
                    <a:pt x="18" y="0"/>
                  </a:lnTo>
                  <a:lnTo>
                    <a:pt x="18" y="0"/>
                  </a:lnTo>
                  <a:lnTo>
                    <a:pt x="6" y="0"/>
                  </a:lnTo>
                  <a:lnTo>
                    <a:pt x="6" y="0"/>
                  </a:lnTo>
                  <a:lnTo>
                    <a:pt x="2" y="0"/>
                  </a:lnTo>
                  <a:lnTo>
                    <a:pt x="0" y="2"/>
                  </a:lnTo>
                  <a:lnTo>
                    <a:pt x="0" y="4"/>
                  </a:lnTo>
                  <a:lnTo>
                    <a:pt x="0" y="26"/>
                  </a:lnTo>
                  <a:lnTo>
                    <a:pt x="0" y="26"/>
                  </a:lnTo>
                  <a:lnTo>
                    <a:pt x="0" y="28"/>
                  </a:lnTo>
                  <a:lnTo>
                    <a:pt x="2" y="30"/>
                  </a:lnTo>
                  <a:lnTo>
                    <a:pt x="2" y="30"/>
                  </a:lnTo>
                  <a:close/>
                </a:path>
              </a:pathLst>
            </a:custGeom>
            <a:solidFill>
              <a:schemeClr val="accent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Freeform 101"/>
            <p:cNvSpPr>
              <a:spLocks/>
            </p:cNvSpPr>
            <p:nvPr/>
          </p:nvSpPr>
          <p:spPr bwMode="auto">
            <a:xfrm>
              <a:off x="1428750" y="5186363"/>
              <a:ext cx="419100" cy="631825"/>
            </a:xfrm>
            <a:custGeom>
              <a:avLst/>
              <a:gdLst>
                <a:gd name="T0" fmla="*/ 258 w 264"/>
                <a:gd name="T1" fmla="*/ 244 h 398"/>
                <a:gd name="T2" fmla="*/ 226 w 264"/>
                <a:gd name="T3" fmla="*/ 298 h 398"/>
                <a:gd name="T4" fmla="*/ 236 w 264"/>
                <a:gd name="T5" fmla="*/ 264 h 398"/>
                <a:gd name="T6" fmla="*/ 232 w 264"/>
                <a:gd name="T7" fmla="*/ 264 h 398"/>
                <a:gd name="T8" fmla="*/ 214 w 264"/>
                <a:gd name="T9" fmla="*/ 298 h 398"/>
                <a:gd name="T10" fmla="*/ 184 w 264"/>
                <a:gd name="T11" fmla="*/ 322 h 398"/>
                <a:gd name="T12" fmla="*/ 220 w 264"/>
                <a:gd name="T13" fmla="*/ 248 h 398"/>
                <a:gd name="T14" fmla="*/ 250 w 264"/>
                <a:gd name="T15" fmla="*/ 156 h 398"/>
                <a:gd name="T16" fmla="*/ 254 w 264"/>
                <a:gd name="T17" fmla="*/ 82 h 398"/>
                <a:gd name="T18" fmla="*/ 242 w 264"/>
                <a:gd name="T19" fmla="*/ 20 h 398"/>
                <a:gd name="T20" fmla="*/ 232 w 264"/>
                <a:gd name="T21" fmla="*/ 0 h 398"/>
                <a:gd name="T22" fmla="*/ 204 w 264"/>
                <a:gd name="T23" fmla="*/ 20 h 398"/>
                <a:gd name="T24" fmla="*/ 192 w 264"/>
                <a:gd name="T25" fmla="*/ 28 h 398"/>
                <a:gd name="T26" fmla="*/ 172 w 264"/>
                <a:gd name="T27" fmla="*/ 48 h 398"/>
                <a:gd name="T28" fmla="*/ 164 w 264"/>
                <a:gd name="T29" fmla="*/ 58 h 398"/>
                <a:gd name="T30" fmla="*/ 152 w 264"/>
                <a:gd name="T31" fmla="*/ 74 h 398"/>
                <a:gd name="T32" fmla="*/ 136 w 264"/>
                <a:gd name="T33" fmla="*/ 104 h 398"/>
                <a:gd name="T34" fmla="*/ 118 w 264"/>
                <a:gd name="T35" fmla="*/ 104 h 398"/>
                <a:gd name="T36" fmla="*/ 100 w 264"/>
                <a:gd name="T37" fmla="*/ 74 h 398"/>
                <a:gd name="T38" fmla="*/ 92 w 264"/>
                <a:gd name="T39" fmla="*/ 64 h 398"/>
                <a:gd name="T40" fmla="*/ 80 w 264"/>
                <a:gd name="T41" fmla="*/ 52 h 398"/>
                <a:gd name="T42" fmla="*/ 56 w 264"/>
                <a:gd name="T43" fmla="*/ 30 h 398"/>
                <a:gd name="T44" fmla="*/ 50 w 264"/>
                <a:gd name="T45" fmla="*/ 26 h 398"/>
                <a:gd name="T46" fmla="*/ 18 w 264"/>
                <a:gd name="T47" fmla="*/ 4 h 398"/>
                <a:gd name="T48" fmla="*/ 2 w 264"/>
                <a:gd name="T49" fmla="*/ 52 h 398"/>
                <a:gd name="T50" fmla="*/ 0 w 264"/>
                <a:gd name="T51" fmla="*/ 110 h 398"/>
                <a:gd name="T52" fmla="*/ 14 w 264"/>
                <a:gd name="T53" fmla="*/ 188 h 398"/>
                <a:gd name="T54" fmla="*/ 56 w 264"/>
                <a:gd name="T55" fmla="*/ 284 h 398"/>
                <a:gd name="T56" fmla="*/ 64 w 264"/>
                <a:gd name="T57" fmla="*/ 310 h 398"/>
                <a:gd name="T58" fmla="*/ 38 w 264"/>
                <a:gd name="T59" fmla="*/ 276 h 398"/>
                <a:gd name="T60" fmla="*/ 28 w 264"/>
                <a:gd name="T61" fmla="*/ 250 h 398"/>
                <a:gd name="T62" fmla="*/ 38 w 264"/>
                <a:gd name="T63" fmla="*/ 298 h 398"/>
                <a:gd name="T64" fmla="*/ 16 w 264"/>
                <a:gd name="T65" fmla="*/ 264 h 398"/>
                <a:gd name="T66" fmla="*/ 0 w 264"/>
                <a:gd name="T67" fmla="*/ 218 h 398"/>
                <a:gd name="T68" fmla="*/ 4 w 264"/>
                <a:gd name="T69" fmla="*/ 258 h 398"/>
                <a:gd name="T70" fmla="*/ 28 w 264"/>
                <a:gd name="T71" fmla="*/ 312 h 398"/>
                <a:gd name="T72" fmla="*/ 66 w 264"/>
                <a:gd name="T73" fmla="*/ 356 h 398"/>
                <a:gd name="T74" fmla="*/ 132 w 264"/>
                <a:gd name="T75" fmla="*/ 398 h 398"/>
                <a:gd name="T76" fmla="*/ 134 w 264"/>
                <a:gd name="T77" fmla="*/ 396 h 398"/>
                <a:gd name="T78" fmla="*/ 180 w 264"/>
                <a:gd name="T79" fmla="*/ 370 h 398"/>
                <a:gd name="T80" fmla="*/ 228 w 264"/>
                <a:gd name="T81" fmla="*/ 326 h 398"/>
                <a:gd name="T82" fmla="*/ 252 w 264"/>
                <a:gd name="T83" fmla="*/ 284 h 398"/>
                <a:gd name="T84" fmla="*/ 264 w 264"/>
                <a:gd name="T85" fmla="*/ 22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 h="398">
                  <a:moveTo>
                    <a:pt x="264" y="218"/>
                  </a:moveTo>
                  <a:lnTo>
                    <a:pt x="264" y="218"/>
                  </a:lnTo>
                  <a:lnTo>
                    <a:pt x="258" y="244"/>
                  </a:lnTo>
                  <a:lnTo>
                    <a:pt x="248" y="264"/>
                  </a:lnTo>
                  <a:lnTo>
                    <a:pt x="238" y="282"/>
                  </a:lnTo>
                  <a:lnTo>
                    <a:pt x="226" y="298"/>
                  </a:lnTo>
                  <a:lnTo>
                    <a:pt x="226" y="298"/>
                  </a:lnTo>
                  <a:lnTo>
                    <a:pt x="232" y="278"/>
                  </a:lnTo>
                  <a:lnTo>
                    <a:pt x="236" y="264"/>
                  </a:lnTo>
                  <a:lnTo>
                    <a:pt x="236" y="250"/>
                  </a:lnTo>
                  <a:lnTo>
                    <a:pt x="236" y="250"/>
                  </a:lnTo>
                  <a:lnTo>
                    <a:pt x="232" y="264"/>
                  </a:lnTo>
                  <a:lnTo>
                    <a:pt x="226" y="278"/>
                  </a:lnTo>
                  <a:lnTo>
                    <a:pt x="220" y="288"/>
                  </a:lnTo>
                  <a:lnTo>
                    <a:pt x="214" y="298"/>
                  </a:lnTo>
                  <a:lnTo>
                    <a:pt x="206" y="306"/>
                  </a:lnTo>
                  <a:lnTo>
                    <a:pt x="198" y="312"/>
                  </a:lnTo>
                  <a:lnTo>
                    <a:pt x="184" y="322"/>
                  </a:lnTo>
                  <a:lnTo>
                    <a:pt x="184" y="322"/>
                  </a:lnTo>
                  <a:lnTo>
                    <a:pt x="204" y="284"/>
                  </a:lnTo>
                  <a:lnTo>
                    <a:pt x="220" y="248"/>
                  </a:lnTo>
                  <a:lnTo>
                    <a:pt x="234" y="216"/>
                  </a:lnTo>
                  <a:lnTo>
                    <a:pt x="242" y="184"/>
                  </a:lnTo>
                  <a:lnTo>
                    <a:pt x="250" y="156"/>
                  </a:lnTo>
                  <a:lnTo>
                    <a:pt x="252" y="128"/>
                  </a:lnTo>
                  <a:lnTo>
                    <a:pt x="254" y="104"/>
                  </a:lnTo>
                  <a:lnTo>
                    <a:pt x="254" y="82"/>
                  </a:lnTo>
                  <a:lnTo>
                    <a:pt x="252" y="64"/>
                  </a:lnTo>
                  <a:lnTo>
                    <a:pt x="250" y="46"/>
                  </a:lnTo>
                  <a:lnTo>
                    <a:pt x="242" y="20"/>
                  </a:lnTo>
                  <a:lnTo>
                    <a:pt x="236" y="4"/>
                  </a:lnTo>
                  <a:lnTo>
                    <a:pt x="232" y="0"/>
                  </a:lnTo>
                  <a:lnTo>
                    <a:pt x="232" y="0"/>
                  </a:lnTo>
                  <a:lnTo>
                    <a:pt x="218" y="8"/>
                  </a:lnTo>
                  <a:lnTo>
                    <a:pt x="204" y="20"/>
                  </a:lnTo>
                  <a:lnTo>
                    <a:pt x="204" y="20"/>
                  </a:lnTo>
                  <a:lnTo>
                    <a:pt x="192" y="28"/>
                  </a:lnTo>
                  <a:lnTo>
                    <a:pt x="192" y="28"/>
                  </a:lnTo>
                  <a:lnTo>
                    <a:pt x="192" y="28"/>
                  </a:lnTo>
                  <a:lnTo>
                    <a:pt x="184" y="36"/>
                  </a:lnTo>
                  <a:lnTo>
                    <a:pt x="184" y="36"/>
                  </a:lnTo>
                  <a:lnTo>
                    <a:pt x="172" y="48"/>
                  </a:lnTo>
                  <a:lnTo>
                    <a:pt x="172" y="48"/>
                  </a:lnTo>
                  <a:lnTo>
                    <a:pt x="164" y="58"/>
                  </a:lnTo>
                  <a:lnTo>
                    <a:pt x="164" y="58"/>
                  </a:lnTo>
                  <a:lnTo>
                    <a:pt x="158" y="66"/>
                  </a:lnTo>
                  <a:lnTo>
                    <a:pt x="158" y="66"/>
                  </a:lnTo>
                  <a:lnTo>
                    <a:pt x="152" y="74"/>
                  </a:lnTo>
                  <a:lnTo>
                    <a:pt x="152" y="74"/>
                  </a:lnTo>
                  <a:lnTo>
                    <a:pt x="136" y="104"/>
                  </a:lnTo>
                  <a:lnTo>
                    <a:pt x="136" y="104"/>
                  </a:lnTo>
                  <a:lnTo>
                    <a:pt x="128" y="122"/>
                  </a:lnTo>
                  <a:lnTo>
                    <a:pt x="128" y="122"/>
                  </a:lnTo>
                  <a:lnTo>
                    <a:pt x="118" y="104"/>
                  </a:lnTo>
                  <a:lnTo>
                    <a:pt x="118" y="104"/>
                  </a:lnTo>
                  <a:lnTo>
                    <a:pt x="110" y="90"/>
                  </a:lnTo>
                  <a:lnTo>
                    <a:pt x="100" y="74"/>
                  </a:lnTo>
                  <a:lnTo>
                    <a:pt x="100" y="74"/>
                  </a:lnTo>
                  <a:lnTo>
                    <a:pt x="92" y="66"/>
                  </a:lnTo>
                  <a:lnTo>
                    <a:pt x="92" y="64"/>
                  </a:lnTo>
                  <a:lnTo>
                    <a:pt x="92" y="64"/>
                  </a:lnTo>
                  <a:lnTo>
                    <a:pt x="80" y="52"/>
                  </a:lnTo>
                  <a:lnTo>
                    <a:pt x="80" y="52"/>
                  </a:lnTo>
                  <a:lnTo>
                    <a:pt x="64" y="36"/>
                  </a:lnTo>
                  <a:lnTo>
                    <a:pt x="64" y="36"/>
                  </a:lnTo>
                  <a:lnTo>
                    <a:pt x="56" y="30"/>
                  </a:lnTo>
                  <a:lnTo>
                    <a:pt x="56" y="30"/>
                  </a:lnTo>
                  <a:lnTo>
                    <a:pt x="50" y="26"/>
                  </a:lnTo>
                  <a:lnTo>
                    <a:pt x="50" y="26"/>
                  </a:lnTo>
                  <a:lnTo>
                    <a:pt x="34" y="14"/>
                  </a:lnTo>
                  <a:lnTo>
                    <a:pt x="18" y="4"/>
                  </a:lnTo>
                  <a:lnTo>
                    <a:pt x="18" y="4"/>
                  </a:lnTo>
                  <a:lnTo>
                    <a:pt x="14" y="10"/>
                  </a:lnTo>
                  <a:lnTo>
                    <a:pt x="8" y="26"/>
                  </a:lnTo>
                  <a:lnTo>
                    <a:pt x="2" y="52"/>
                  </a:lnTo>
                  <a:lnTo>
                    <a:pt x="0" y="70"/>
                  </a:lnTo>
                  <a:lnTo>
                    <a:pt x="0" y="88"/>
                  </a:lnTo>
                  <a:lnTo>
                    <a:pt x="0" y="110"/>
                  </a:lnTo>
                  <a:lnTo>
                    <a:pt x="2" y="134"/>
                  </a:lnTo>
                  <a:lnTo>
                    <a:pt x="8" y="160"/>
                  </a:lnTo>
                  <a:lnTo>
                    <a:pt x="14" y="188"/>
                  </a:lnTo>
                  <a:lnTo>
                    <a:pt x="24" y="218"/>
                  </a:lnTo>
                  <a:lnTo>
                    <a:pt x="38" y="250"/>
                  </a:lnTo>
                  <a:lnTo>
                    <a:pt x="56" y="284"/>
                  </a:lnTo>
                  <a:lnTo>
                    <a:pt x="78" y="320"/>
                  </a:lnTo>
                  <a:lnTo>
                    <a:pt x="78" y="320"/>
                  </a:lnTo>
                  <a:lnTo>
                    <a:pt x="64" y="310"/>
                  </a:lnTo>
                  <a:lnTo>
                    <a:pt x="50" y="296"/>
                  </a:lnTo>
                  <a:lnTo>
                    <a:pt x="44" y="286"/>
                  </a:lnTo>
                  <a:lnTo>
                    <a:pt x="38" y="276"/>
                  </a:lnTo>
                  <a:lnTo>
                    <a:pt x="32" y="264"/>
                  </a:lnTo>
                  <a:lnTo>
                    <a:pt x="28" y="250"/>
                  </a:lnTo>
                  <a:lnTo>
                    <a:pt x="28" y="250"/>
                  </a:lnTo>
                  <a:lnTo>
                    <a:pt x="30" y="264"/>
                  </a:lnTo>
                  <a:lnTo>
                    <a:pt x="32" y="278"/>
                  </a:lnTo>
                  <a:lnTo>
                    <a:pt x="38" y="298"/>
                  </a:lnTo>
                  <a:lnTo>
                    <a:pt x="38" y="298"/>
                  </a:lnTo>
                  <a:lnTo>
                    <a:pt x="28" y="282"/>
                  </a:lnTo>
                  <a:lnTo>
                    <a:pt x="16" y="264"/>
                  </a:lnTo>
                  <a:lnTo>
                    <a:pt x="8" y="244"/>
                  </a:lnTo>
                  <a:lnTo>
                    <a:pt x="0" y="218"/>
                  </a:lnTo>
                  <a:lnTo>
                    <a:pt x="0" y="218"/>
                  </a:lnTo>
                  <a:lnTo>
                    <a:pt x="0" y="224"/>
                  </a:lnTo>
                  <a:lnTo>
                    <a:pt x="0" y="238"/>
                  </a:lnTo>
                  <a:lnTo>
                    <a:pt x="4" y="258"/>
                  </a:lnTo>
                  <a:lnTo>
                    <a:pt x="12" y="284"/>
                  </a:lnTo>
                  <a:lnTo>
                    <a:pt x="18" y="298"/>
                  </a:lnTo>
                  <a:lnTo>
                    <a:pt x="28" y="312"/>
                  </a:lnTo>
                  <a:lnTo>
                    <a:pt x="38" y="328"/>
                  </a:lnTo>
                  <a:lnTo>
                    <a:pt x="50" y="342"/>
                  </a:lnTo>
                  <a:lnTo>
                    <a:pt x="66" y="356"/>
                  </a:lnTo>
                  <a:lnTo>
                    <a:pt x="86" y="372"/>
                  </a:lnTo>
                  <a:lnTo>
                    <a:pt x="108" y="384"/>
                  </a:lnTo>
                  <a:lnTo>
                    <a:pt x="132" y="398"/>
                  </a:lnTo>
                  <a:lnTo>
                    <a:pt x="134" y="396"/>
                  </a:lnTo>
                  <a:lnTo>
                    <a:pt x="134" y="398"/>
                  </a:lnTo>
                  <a:lnTo>
                    <a:pt x="134" y="396"/>
                  </a:lnTo>
                  <a:lnTo>
                    <a:pt x="134" y="396"/>
                  </a:lnTo>
                  <a:lnTo>
                    <a:pt x="158" y="384"/>
                  </a:lnTo>
                  <a:lnTo>
                    <a:pt x="180" y="370"/>
                  </a:lnTo>
                  <a:lnTo>
                    <a:pt x="198" y="356"/>
                  </a:lnTo>
                  <a:lnTo>
                    <a:pt x="214" y="342"/>
                  </a:lnTo>
                  <a:lnTo>
                    <a:pt x="228" y="326"/>
                  </a:lnTo>
                  <a:lnTo>
                    <a:pt x="238" y="312"/>
                  </a:lnTo>
                  <a:lnTo>
                    <a:pt x="246" y="298"/>
                  </a:lnTo>
                  <a:lnTo>
                    <a:pt x="252" y="284"/>
                  </a:lnTo>
                  <a:lnTo>
                    <a:pt x="260" y="258"/>
                  </a:lnTo>
                  <a:lnTo>
                    <a:pt x="264" y="238"/>
                  </a:lnTo>
                  <a:lnTo>
                    <a:pt x="264" y="224"/>
                  </a:lnTo>
                  <a:lnTo>
                    <a:pt x="264" y="218"/>
                  </a:lnTo>
                  <a:lnTo>
                    <a:pt x="264" y="218"/>
                  </a:lnTo>
                  <a:close/>
                </a:path>
              </a:pathLst>
            </a:custGeom>
            <a:solidFill>
              <a:srgbClr val="00B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 xmlns:p14="http://schemas.microsoft.com/office/powerpoint/2010/main" val="10071360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7737" y="119394"/>
            <a:ext cx="6970956"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CN" altLang="en-US" sz="4800" b="1" dirty="0">
                <a:latin typeface="微软雅黑" pitchFamily="34" charset="-122"/>
                <a:ea typeface="微软雅黑" pitchFamily="34" charset="-122"/>
              </a:rPr>
              <a:t>政策评估是合理配置政策资源的基础工作</a:t>
            </a:r>
            <a:endParaRPr lang="zh-CN" altLang="en-US" sz="4800" b="1" dirty="0">
              <a:solidFill>
                <a:prstClr val="black"/>
              </a:solidFill>
              <a:latin typeface="微软雅黑" pitchFamily="34" charset="-122"/>
              <a:ea typeface="微软雅黑" pitchFamily="34" charset="-122"/>
            </a:endParaRPr>
          </a:p>
        </p:txBody>
      </p:sp>
      <p:sp>
        <p:nvSpPr>
          <p:cNvPr id="9" name="TextBox 8"/>
          <p:cNvSpPr txBox="1"/>
          <p:nvPr/>
        </p:nvSpPr>
        <p:spPr>
          <a:xfrm>
            <a:off x="290457" y="1914857"/>
            <a:ext cx="8380207" cy="3046988"/>
          </a:xfrm>
          <a:prstGeom prst="rect">
            <a:avLst/>
          </a:prstGeom>
          <a:noFill/>
        </p:spPr>
        <p:txBody>
          <a:bodyPr wrap="square" rtlCol="0">
            <a:spAutoFit/>
          </a:bodyPr>
          <a:lstStyle/>
          <a:p>
            <a:r>
              <a:rPr lang="en-US" altLang="zh-CN" sz="4000" b="1" dirty="0" smtClean="0">
                <a:latin typeface="黑体" pitchFamily="49" charset="-122"/>
                <a:ea typeface="黑体" pitchFamily="49" charset="-122"/>
              </a:rPr>
              <a:t>    </a:t>
            </a:r>
            <a:r>
              <a:rPr lang="zh-CN" altLang="zh-CN" sz="4000" b="1" dirty="0" smtClean="0">
                <a:latin typeface="黑体" pitchFamily="49" charset="-122"/>
                <a:ea typeface="黑体" pitchFamily="49" charset="-122"/>
              </a:rPr>
              <a:t>一方面</a:t>
            </a:r>
            <a:r>
              <a:rPr lang="zh-CN" altLang="zh-CN" sz="4000" b="1" dirty="0">
                <a:latin typeface="黑体" pitchFamily="49" charset="-122"/>
                <a:ea typeface="黑体" pitchFamily="49" charset="-122"/>
              </a:rPr>
              <a:t>可以使决策者从整体和全局角度出发，使有限资源产生更大效益；另一方面可以防止因过多考虑局部利益所带来的资源过度投入。</a:t>
            </a:r>
          </a:p>
          <a:p>
            <a:endParaRPr lang="zh-CN" altLang="zh-CN" sz="3200" dirty="0"/>
          </a:p>
        </p:txBody>
      </p:sp>
    </p:spTree>
    <p:extLst>
      <p:ext uri="{BB962C8B-B14F-4D97-AF65-F5344CB8AC3E}">
        <p14:creationId xmlns="" xmlns:p14="http://schemas.microsoft.com/office/powerpoint/2010/main" val="10071360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7737" y="388335"/>
            <a:ext cx="6970956"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4800" b="1" dirty="0">
                <a:solidFill>
                  <a:prstClr val="black"/>
                </a:solidFill>
                <a:latin typeface="微软雅黑" pitchFamily="34" charset="-122"/>
                <a:ea typeface="微软雅黑" pitchFamily="34" charset="-122"/>
              </a:rPr>
              <a:t>政策评估有利于促进政策的科学化进程</a:t>
            </a:r>
          </a:p>
        </p:txBody>
      </p:sp>
      <p:sp>
        <p:nvSpPr>
          <p:cNvPr id="3" name="矩形 2"/>
          <p:cNvSpPr/>
          <p:nvPr/>
        </p:nvSpPr>
        <p:spPr>
          <a:xfrm>
            <a:off x="602427" y="2399191"/>
            <a:ext cx="8261873" cy="2215991"/>
          </a:xfrm>
          <a:prstGeom prst="rect">
            <a:avLst/>
          </a:prstGeom>
        </p:spPr>
        <p:txBody>
          <a:bodyPr wrap="square">
            <a:spAutoFit/>
          </a:bodyPr>
          <a:lstStyle/>
          <a:p>
            <a:r>
              <a:rPr lang="en-US" altLang="zh-CN" sz="4000" b="1" dirty="0" smtClean="0">
                <a:latin typeface="黑体" pitchFamily="49" charset="-122"/>
                <a:ea typeface="黑体" pitchFamily="49" charset="-122"/>
              </a:rPr>
              <a:t>    </a:t>
            </a:r>
            <a:r>
              <a:rPr lang="zh-CN" altLang="zh-CN" sz="4000" b="1" dirty="0" smtClean="0">
                <a:latin typeface="黑体" pitchFamily="49" charset="-122"/>
                <a:ea typeface="黑体" pitchFamily="49" charset="-122"/>
              </a:rPr>
              <a:t>要</a:t>
            </a:r>
            <a:r>
              <a:rPr lang="zh-CN" altLang="zh-CN" sz="4000" b="1" dirty="0">
                <a:latin typeface="黑体" pitchFamily="49" charset="-122"/>
                <a:ea typeface="黑体" pitchFamily="49" charset="-122"/>
              </a:rPr>
              <a:t>建立科学的政策模式就必须大力加强制度建设，完善政策程序，做好政策评估，提高政策质量。</a:t>
            </a:r>
          </a:p>
          <a:p>
            <a:endParaRPr lang="zh-CN" altLang="en-US" dirty="0"/>
          </a:p>
        </p:txBody>
      </p:sp>
    </p:spTree>
    <p:extLst>
      <p:ext uri="{BB962C8B-B14F-4D97-AF65-F5344CB8AC3E}">
        <p14:creationId xmlns="" xmlns:p14="http://schemas.microsoft.com/office/powerpoint/2010/main" val="242836411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7737" y="313031"/>
            <a:ext cx="6970956"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4800" b="1" dirty="0">
                <a:solidFill>
                  <a:prstClr val="black"/>
                </a:solidFill>
                <a:latin typeface="微软雅黑" pitchFamily="34" charset="-122"/>
                <a:ea typeface="微软雅黑" pitchFamily="34" charset="-122"/>
              </a:rPr>
              <a:t>政策评估是缓解社会矛盾有效途径</a:t>
            </a:r>
          </a:p>
        </p:txBody>
      </p:sp>
      <p:sp>
        <p:nvSpPr>
          <p:cNvPr id="9" name="TextBox 8"/>
          <p:cNvSpPr txBox="1"/>
          <p:nvPr/>
        </p:nvSpPr>
        <p:spPr>
          <a:xfrm>
            <a:off x="462579" y="2022436"/>
            <a:ext cx="8046719" cy="3354765"/>
          </a:xfrm>
          <a:prstGeom prst="rect">
            <a:avLst/>
          </a:prstGeom>
          <a:noFill/>
        </p:spPr>
        <p:txBody>
          <a:bodyPr wrap="square" rtlCol="0">
            <a:spAutoFit/>
          </a:bodyPr>
          <a:lstStyle/>
          <a:p>
            <a:r>
              <a:rPr lang="en-US" altLang="zh-CN" sz="36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好</a:t>
            </a:r>
            <a:r>
              <a:rPr lang="zh-CN" altLang="en-US" sz="3600" b="1" dirty="0">
                <a:latin typeface="黑体" pitchFamily="49" charset="-122"/>
                <a:ea typeface="黑体" pitchFamily="49" charset="-122"/>
              </a:rPr>
              <a:t>的</a:t>
            </a:r>
            <a:r>
              <a:rPr lang="zh-CN" altLang="zh-CN" sz="3600" b="1" dirty="0" smtClean="0">
                <a:latin typeface="黑体" pitchFamily="49" charset="-122"/>
                <a:ea typeface="黑体" pitchFamily="49" charset="-122"/>
              </a:rPr>
              <a:t>政策</a:t>
            </a:r>
            <a:r>
              <a:rPr lang="zh-CN" altLang="zh-CN" sz="3600" b="1" dirty="0">
                <a:latin typeface="黑体" pitchFamily="49" charset="-122"/>
                <a:ea typeface="黑体" pitchFamily="49" charset="-122"/>
              </a:rPr>
              <a:t>会得到人民群众的普遍拥护</a:t>
            </a:r>
            <a:r>
              <a:rPr lang="zh-CN" altLang="zh-CN" sz="3600" b="1" dirty="0" smtClean="0">
                <a:latin typeface="黑体" pitchFamily="49" charset="-122"/>
                <a:ea typeface="黑体" pitchFamily="49" charset="-122"/>
              </a:rPr>
              <a:t>；不好</a:t>
            </a:r>
            <a:r>
              <a:rPr lang="zh-CN" altLang="zh-CN" sz="3600" b="1" dirty="0">
                <a:latin typeface="黑体" pitchFamily="49" charset="-122"/>
                <a:ea typeface="黑体" pitchFamily="49" charset="-122"/>
              </a:rPr>
              <a:t>的政策会引起人民群众的强烈不满</a:t>
            </a:r>
            <a:r>
              <a:rPr lang="zh-CN" altLang="zh-CN" sz="3600" b="1" dirty="0" smtClean="0">
                <a:latin typeface="黑体" pitchFamily="49" charset="-122"/>
                <a:ea typeface="黑体" pitchFamily="49" charset="-122"/>
              </a:rPr>
              <a:t>；有效</a:t>
            </a:r>
            <a:r>
              <a:rPr lang="zh-CN" altLang="zh-CN" sz="3600" b="1" dirty="0">
                <a:latin typeface="黑体" pitchFamily="49" charset="-122"/>
                <a:ea typeface="黑体" pitchFamily="49" charset="-122"/>
              </a:rPr>
              <a:t>的政策评估能够决定政策的正确走向，对缓和社会矛盾具有十分重要的意义。</a:t>
            </a:r>
          </a:p>
          <a:p>
            <a:endParaRPr lang="zh-CN" altLang="zh-CN" sz="3200" dirty="0">
              <a:solidFill>
                <a:prstClr val="black"/>
              </a:solidFill>
            </a:endParaRPr>
          </a:p>
        </p:txBody>
      </p:sp>
    </p:spTree>
    <p:extLst>
      <p:ext uri="{BB962C8B-B14F-4D97-AF65-F5344CB8AC3E}">
        <p14:creationId xmlns="" xmlns:p14="http://schemas.microsoft.com/office/powerpoint/2010/main" val="242836411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9242" y="3102743"/>
            <a:ext cx="8572199" cy="871392"/>
          </a:xfrm>
          <a:prstGeom prst="rect">
            <a:avLst/>
          </a:prstGeom>
          <a:noFill/>
        </p:spPr>
        <p:txBody>
          <a:bodyPr wrap="square" rtlCol="0">
            <a:spAutoFit/>
          </a:bodyPr>
          <a:lstStyle/>
          <a:p>
            <a:pPr algn="ctr">
              <a:lnSpc>
                <a:spcPct val="150000"/>
              </a:lnSpc>
            </a:pPr>
            <a:r>
              <a:rPr lang="zh-CN" altLang="en-US" sz="4000" b="1" dirty="0" smtClean="0">
                <a:solidFill>
                  <a:srgbClr val="7030A0"/>
                </a:solidFill>
                <a:latin typeface="黑体" pitchFamily="49" charset="-122"/>
                <a:ea typeface="黑体" pitchFamily="49" charset="-122"/>
              </a:rPr>
              <a:t>东北师范大学政法学院</a:t>
            </a:r>
            <a:endParaRPr lang="zh-CN" altLang="en-US" sz="4000" b="1" dirty="0">
              <a:solidFill>
                <a:srgbClr val="7030A0"/>
              </a:solidFill>
              <a:latin typeface="黑体" pitchFamily="49" charset="-122"/>
              <a:ea typeface="黑体" pitchFamily="49" charset="-122"/>
            </a:endParaRPr>
          </a:p>
        </p:txBody>
      </p:sp>
      <p:sp>
        <p:nvSpPr>
          <p:cNvPr id="7" name="TextBox 6"/>
          <p:cNvSpPr txBox="1"/>
          <p:nvPr/>
        </p:nvSpPr>
        <p:spPr>
          <a:xfrm>
            <a:off x="245230" y="660906"/>
            <a:ext cx="8439394" cy="1110497"/>
          </a:xfrm>
          <a:prstGeom prst="rect">
            <a:avLst/>
          </a:prstGeom>
          <a:noFill/>
        </p:spPr>
        <p:txBody>
          <a:bodyPr wrap="square" rtlCol="0">
            <a:spAutoFit/>
          </a:bodyPr>
          <a:lstStyle/>
          <a:p>
            <a:pPr marL="360000" algn="ctr">
              <a:lnSpc>
                <a:spcPct val="150000"/>
              </a:lnSpc>
            </a:pPr>
            <a:r>
              <a:rPr lang="zh-CN" altLang="en-US" sz="5000" b="1" dirty="0" smtClean="0">
                <a:solidFill>
                  <a:prstClr val="black"/>
                </a:solidFill>
                <a:latin typeface="微软雅黑" pitchFamily="34" charset="-122"/>
                <a:ea typeface="微软雅黑" pitchFamily="34" charset="-122"/>
              </a:rPr>
              <a:t>公共政策导论</a:t>
            </a:r>
            <a:endParaRPr lang="zh-CN" altLang="en-US" sz="5000" b="1" dirty="0">
              <a:solidFill>
                <a:prstClr val="black"/>
              </a:solidFill>
              <a:latin typeface="微软雅黑" pitchFamily="34" charset="-122"/>
              <a:ea typeface="微软雅黑" pitchFamily="34" charset="-122"/>
            </a:endParaRPr>
          </a:p>
        </p:txBody>
      </p:sp>
      <p:sp>
        <p:nvSpPr>
          <p:cNvPr id="2" name="TextBox 1"/>
          <p:cNvSpPr txBox="1"/>
          <p:nvPr/>
        </p:nvSpPr>
        <p:spPr>
          <a:xfrm>
            <a:off x="339242" y="2188030"/>
            <a:ext cx="8458200" cy="707886"/>
          </a:xfrm>
          <a:prstGeom prst="rect">
            <a:avLst/>
          </a:prstGeom>
          <a:noFill/>
        </p:spPr>
        <p:txBody>
          <a:bodyPr wrap="square" rtlCol="0">
            <a:spAutoFit/>
          </a:bodyPr>
          <a:lstStyle/>
          <a:p>
            <a:pPr algn="ctr"/>
            <a:r>
              <a:rPr lang="zh-CN" altLang="en-US" sz="4000" b="1" dirty="0" smtClean="0">
                <a:solidFill>
                  <a:srgbClr val="7030A0"/>
                </a:solidFill>
                <a:latin typeface="黑体" pitchFamily="49" charset="-122"/>
                <a:ea typeface="黑体" pitchFamily="49" charset="-122"/>
              </a:rPr>
              <a:t>授课教师：王文静</a:t>
            </a:r>
            <a:endParaRPr lang="zh-CN" altLang="en-US" sz="4000" b="1" dirty="0">
              <a:solidFill>
                <a:srgbClr val="7030A0"/>
              </a:solidFill>
              <a:latin typeface="黑体" pitchFamily="49" charset="-122"/>
              <a:ea typeface="黑体" pitchFamily="49" charset="-122"/>
            </a:endParaRPr>
          </a:p>
        </p:txBody>
      </p:sp>
    </p:spTree>
    <p:extLst>
      <p:ext uri="{BB962C8B-B14F-4D97-AF65-F5344CB8AC3E}">
        <p14:creationId xmlns="" xmlns:p14="http://schemas.microsoft.com/office/powerpoint/2010/main" val="230127579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143" y="189211"/>
            <a:ext cx="8396486" cy="1069845"/>
          </a:xfrm>
          <a:prstGeom prst="rect">
            <a:avLst/>
          </a:prstGeom>
          <a:noFill/>
        </p:spPr>
        <p:txBody>
          <a:bodyPr wrap="square" rtlCol="0">
            <a:spAutoFit/>
          </a:bodyPr>
          <a:lstStyle/>
          <a:p>
            <a:pPr algn="ctr">
              <a:lnSpc>
                <a:spcPct val="150000"/>
              </a:lnSpc>
            </a:pPr>
            <a:r>
              <a:rPr lang="zh-CN" altLang="en-US" sz="4800" b="1" dirty="0" smtClean="0">
                <a:solidFill>
                  <a:prstClr val="black"/>
                </a:solidFill>
                <a:latin typeface="微软雅黑" pitchFamily="34" charset="-122"/>
                <a:ea typeface="微软雅黑" pitchFamily="34" charset="-122"/>
              </a:rPr>
              <a:t>单元二 政策评估的类型</a:t>
            </a:r>
            <a:endParaRPr lang="zh-CN" altLang="en-US" sz="4800" b="1" dirty="0">
              <a:solidFill>
                <a:prstClr val="black"/>
              </a:solidFill>
              <a:latin typeface="微软雅黑" pitchFamily="34" charset="-122"/>
              <a:ea typeface="微软雅黑" pitchFamily="34" charset="-122"/>
            </a:endParaRPr>
          </a:p>
        </p:txBody>
      </p:sp>
      <p:graphicFrame>
        <p:nvGraphicFramePr>
          <p:cNvPr id="2" name="图示 1"/>
          <p:cNvGraphicFramePr/>
          <p:nvPr>
            <p:extLst>
              <p:ext uri="{D42A27DB-BD31-4B8C-83A1-F6EECF244321}">
                <p14:modId xmlns="" xmlns:p14="http://schemas.microsoft.com/office/powerpoint/2010/main" val="943984655"/>
              </p:ext>
            </p:extLst>
          </p:nvPr>
        </p:nvGraphicFramePr>
        <p:xfrm>
          <a:off x="1569591" y="1507623"/>
          <a:ext cx="6025307" cy="3466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20312575"/>
      </p:ext>
    </p:extLst>
  </p:cSld>
  <p:clrMapOvr>
    <a:masterClrMapping/>
  </p:clrMapOvr>
  <p:transition spd="slow">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形标注 2"/>
          <p:cNvSpPr/>
          <p:nvPr/>
        </p:nvSpPr>
        <p:spPr>
          <a:xfrm>
            <a:off x="1506072" y="1086522"/>
            <a:ext cx="6035040" cy="2485017"/>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4000" b="1" dirty="0">
                <a:solidFill>
                  <a:prstClr val="black"/>
                </a:solidFill>
                <a:latin typeface="黑体" pitchFamily="49" charset="-122"/>
                <a:ea typeface="黑体" pitchFamily="49" charset="-122"/>
              </a:rPr>
              <a:t>比较非正式评估和正式评估</a:t>
            </a:r>
            <a:endParaRPr lang="en-US" altLang="zh-CN" sz="4000" b="1" dirty="0">
              <a:solidFill>
                <a:prstClr val="black"/>
              </a:solidFill>
              <a:latin typeface="黑体" pitchFamily="49" charset="-122"/>
              <a:ea typeface="黑体" pitchFamily="49" charset="-122"/>
            </a:endParaRPr>
          </a:p>
          <a:p>
            <a:pPr algn="ctr"/>
            <a:endParaRPr lang="zh-CN" altLang="en-US" dirty="0"/>
          </a:p>
        </p:txBody>
      </p:sp>
    </p:spTree>
    <p:extLst>
      <p:ext uri="{BB962C8B-B14F-4D97-AF65-F5344CB8AC3E}">
        <p14:creationId xmlns="" xmlns:p14="http://schemas.microsoft.com/office/powerpoint/2010/main" val="3613713772"/>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700" y="494852"/>
            <a:ext cx="7992932" cy="4524315"/>
          </a:xfrm>
          <a:prstGeom prst="rect">
            <a:avLst/>
          </a:prstGeom>
          <a:noFill/>
        </p:spPr>
        <p:txBody>
          <a:bodyPr wrap="square" rtlCol="0">
            <a:spAutoFit/>
          </a:bodyPr>
          <a:lstStyle/>
          <a:p>
            <a:r>
              <a:rPr lang="zh-CN" altLang="en-US" sz="3600" b="1" dirty="0" smtClean="0">
                <a:solidFill>
                  <a:srgbClr val="7030A0"/>
                </a:solidFill>
                <a:latin typeface="黑体" pitchFamily="49" charset="-122"/>
                <a:ea typeface="黑体" pitchFamily="49" charset="-122"/>
              </a:rPr>
              <a:t>（从</a:t>
            </a:r>
            <a:r>
              <a:rPr lang="zh-CN" altLang="zh-CN" sz="3600" b="1" dirty="0" smtClean="0">
                <a:solidFill>
                  <a:srgbClr val="7030A0"/>
                </a:solidFill>
                <a:latin typeface="黑体" pitchFamily="49" charset="-122"/>
                <a:ea typeface="黑体" pitchFamily="49" charset="-122"/>
              </a:rPr>
              <a:t>评估</a:t>
            </a:r>
            <a:r>
              <a:rPr lang="zh-CN" altLang="zh-CN" sz="3600" b="1" dirty="0">
                <a:solidFill>
                  <a:srgbClr val="7030A0"/>
                </a:solidFill>
                <a:latin typeface="黑体" pitchFamily="49" charset="-122"/>
                <a:ea typeface="黑体" pitchFamily="49" charset="-122"/>
              </a:rPr>
              <a:t>组织的活动</a:t>
            </a:r>
            <a:r>
              <a:rPr lang="zh-CN" altLang="zh-CN" sz="3600" b="1" dirty="0" smtClean="0">
                <a:solidFill>
                  <a:srgbClr val="7030A0"/>
                </a:solidFill>
                <a:latin typeface="黑体" pitchFamily="49" charset="-122"/>
                <a:ea typeface="黑体" pitchFamily="49" charset="-122"/>
              </a:rPr>
              <a:t>形式</a:t>
            </a:r>
            <a:r>
              <a:rPr lang="zh-CN" altLang="en-US" sz="3600" b="1" dirty="0" smtClean="0">
                <a:solidFill>
                  <a:srgbClr val="7030A0"/>
                </a:solidFill>
                <a:latin typeface="黑体" pitchFamily="49" charset="-122"/>
                <a:ea typeface="黑体" pitchFamily="49" charset="-122"/>
              </a:rPr>
              <a:t>看）</a:t>
            </a:r>
            <a:endParaRPr lang="en-US" altLang="zh-CN" sz="3600" b="1" dirty="0" smtClean="0">
              <a:solidFill>
                <a:srgbClr val="7030A0"/>
              </a:solidFill>
              <a:latin typeface="黑体" pitchFamily="49" charset="-122"/>
              <a:ea typeface="黑体" pitchFamily="49" charset="-122"/>
            </a:endParaRPr>
          </a:p>
          <a:p>
            <a:pPr>
              <a:lnSpc>
                <a:spcPct val="120000"/>
              </a:lnSpc>
            </a:pPr>
            <a:r>
              <a:rPr lang="zh-CN" altLang="zh-CN" sz="3600" b="1" dirty="0">
                <a:solidFill>
                  <a:srgbClr val="C00000"/>
                </a:solidFill>
                <a:latin typeface="黑体" pitchFamily="49" charset="-122"/>
                <a:ea typeface="黑体" pitchFamily="49" charset="-122"/>
              </a:rPr>
              <a:t>非正式</a:t>
            </a:r>
            <a:r>
              <a:rPr lang="zh-CN" altLang="zh-CN" sz="3600" b="1" dirty="0" smtClean="0">
                <a:solidFill>
                  <a:srgbClr val="C00000"/>
                </a:solidFill>
                <a:latin typeface="黑体" pitchFamily="49" charset="-122"/>
                <a:ea typeface="黑体" pitchFamily="49" charset="-122"/>
              </a:rPr>
              <a:t>评估</a:t>
            </a:r>
            <a:r>
              <a:rPr lang="zh-CN" altLang="en-US" sz="3600" b="1" dirty="0" smtClean="0">
                <a:latin typeface="黑体" pitchFamily="49" charset="-122"/>
                <a:ea typeface="黑体" pitchFamily="49" charset="-122"/>
              </a:rPr>
              <a:t>：</a:t>
            </a:r>
            <a:r>
              <a:rPr lang="zh-CN" altLang="zh-CN" sz="3600" b="1" dirty="0" smtClean="0">
                <a:latin typeface="黑体" pitchFamily="49" charset="-122"/>
                <a:ea typeface="黑体" pitchFamily="49" charset="-122"/>
              </a:rPr>
              <a:t>是</a:t>
            </a:r>
            <a:r>
              <a:rPr lang="zh-CN" altLang="zh-CN" sz="3600" b="1" dirty="0">
                <a:latin typeface="黑体" pitchFamily="49" charset="-122"/>
                <a:ea typeface="黑体" pitchFamily="49" charset="-122"/>
              </a:rPr>
              <a:t>指对评估者、评估形式和评估内容不作硬性规定，对评估的最终结论也没有严格的要求，团体和个人可以根据自己所掌握的情况和</a:t>
            </a:r>
            <a:r>
              <a:rPr lang="zh-CN" altLang="zh-CN" sz="3600" b="1" dirty="0" smtClean="0">
                <a:latin typeface="黑体" pitchFamily="49" charset="-122"/>
                <a:ea typeface="黑体" pitchFamily="49" charset="-122"/>
              </a:rPr>
              <a:t>信息</a:t>
            </a:r>
            <a:r>
              <a:rPr lang="zh-CN" altLang="en-US" sz="3600" b="1" dirty="0">
                <a:latin typeface="黑体" pitchFamily="49" charset="-122"/>
                <a:ea typeface="黑体" pitchFamily="49" charset="-122"/>
              </a:rPr>
              <a:t>，</a:t>
            </a:r>
            <a:r>
              <a:rPr lang="zh-CN" altLang="zh-CN" sz="3600" b="1" dirty="0" smtClean="0">
                <a:latin typeface="黑体" pitchFamily="49" charset="-122"/>
                <a:ea typeface="黑体" pitchFamily="49" charset="-122"/>
              </a:rPr>
              <a:t>对</a:t>
            </a:r>
            <a:r>
              <a:rPr lang="zh-CN" altLang="zh-CN" sz="3600" b="1" dirty="0">
                <a:latin typeface="黑体" pitchFamily="49" charset="-122"/>
                <a:ea typeface="黑体" pitchFamily="49" charset="-122"/>
              </a:rPr>
              <a:t>政策的各个方面加以分析和评价</a:t>
            </a:r>
            <a:r>
              <a:rPr lang="zh-CN" altLang="zh-CN" sz="3600" b="1" dirty="0" smtClean="0">
                <a:latin typeface="黑体" pitchFamily="49" charset="-122"/>
                <a:ea typeface="黑体" pitchFamily="49" charset="-122"/>
              </a:rPr>
              <a:t>。</a:t>
            </a:r>
            <a:endParaRPr lang="en-US" altLang="zh-CN" sz="3600" b="1" dirty="0" smtClean="0">
              <a:latin typeface="黑体" pitchFamily="49" charset="-122"/>
              <a:ea typeface="黑体" pitchFamily="49" charset="-122"/>
            </a:endParaRPr>
          </a:p>
          <a:p>
            <a:endParaRPr lang="en-US" altLang="zh-CN" dirty="0" smtClean="0"/>
          </a:p>
          <a:p>
            <a:endParaRPr lang="zh-CN" altLang="en-US" dirty="0"/>
          </a:p>
        </p:txBody>
      </p:sp>
    </p:spTree>
    <p:extLst>
      <p:ext uri="{BB962C8B-B14F-4D97-AF65-F5344CB8AC3E}">
        <p14:creationId xmlns="" xmlns:p14="http://schemas.microsoft.com/office/powerpoint/2010/main" val="156195729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143" y="296787"/>
            <a:ext cx="8396486" cy="988347"/>
          </a:xfrm>
          <a:prstGeom prst="rect">
            <a:avLst/>
          </a:prstGeom>
          <a:noFill/>
        </p:spPr>
        <p:txBody>
          <a:bodyPr wrap="square" rtlCol="0">
            <a:spAutoFit/>
          </a:bodyPr>
          <a:lstStyle/>
          <a:p>
            <a:pPr algn="ctr">
              <a:lnSpc>
                <a:spcPct val="150000"/>
              </a:lnSpc>
            </a:pPr>
            <a:r>
              <a:rPr lang="zh-CN" altLang="en-US" sz="4400" b="1" dirty="0" smtClean="0">
                <a:latin typeface="微软雅黑" pitchFamily="34" charset="-122"/>
                <a:ea typeface="微软雅黑" pitchFamily="34" charset="-122"/>
              </a:rPr>
              <a:t>单元一 政策评估的含义和功能</a:t>
            </a:r>
            <a:endParaRPr lang="zh-CN" altLang="en-US" sz="4400" b="1" dirty="0">
              <a:latin typeface="微软雅黑" pitchFamily="34" charset="-122"/>
              <a:ea typeface="微软雅黑" pitchFamily="34" charset="-122"/>
            </a:endParaRPr>
          </a:p>
        </p:txBody>
      </p:sp>
      <p:graphicFrame>
        <p:nvGraphicFramePr>
          <p:cNvPr id="2" name="图示 1"/>
          <p:cNvGraphicFramePr/>
          <p:nvPr>
            <p:extLst>
              <p:ext uri="{D42A27DB-BD31-4B8C-83A1-F6EECF244321}">
                <p14:modId xmlns="" xmlns:p14="http://schemas.microsoft.com/office/powerpoint/2010/main" val="439143064"/>
              </p:ext>
            </p:extLst>
          </p:nvPr>
        </p:nvGraphicFramePr>
        <p:xfrm>
          <a:off x="1741714" y="1443077"/>
          <a:ext cx="5878286" cy="3466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124" y="494851"/>
            <a:ext cx="7992932" cy="4524315"/>
          </a:xfrm>
          <a:prstGeom prst="rect">
            <a:avLst/>
          </a:prstGeom>
          <a:noFill/>
        </p:spPr>
        <p:txBody>
          <a:bodyPr wrap="square" rtlCol="0">
            <a:spAutoFit/>
          </a:bodyPr>
          <a:lstStyle/>
          <a:p>
            <a:r>
              <a:rPr lang="zh-CN" altLang="zh-CN" sz="3600" b="1" dirty="0" smtClean="0">
                <a:solidFill>
                  <a:srgbClr val="C00000"/>
                </a:solidFill>
                <a:latin typeface="黑体" pitchFamily="49" charset="-122"/>
                <a:ea typeface="黑体" pitchFamily="49" charset="-122"/>
              </a:rPr>
              <a:t>正式评估</a:t>
            </a:r>
            <a:r>
              <a:rPr lang="zh-CN" altLang="en-US" sz="3600" b="1" dirty="0" smtClean="0">
                <a:solidFill>
                  <a:prstClr val="black"/>
                </a:solidFill>
                <a:latin typeface="黑体" pitchFamily="49" charset="-122"/>
                <a:ea typeface="黑体" pitchFamily="49" charset="-122"/>
              </a:rPr>
              <a:t>：</a:t>
            </a:r>
            <a:r>
              <a:rPr lang="zh-CN" altLang="zh-CN" sz="3600" b="1" dirty="0" smtClean="0">
                <a:solidFill>
                  <a:prstClr val="black"/>
                </a:solidFill>
                <a:latin typeface="黑体" pitchFamily="49" charset="-122"/>
                <a:ea typeface="黑体" pitchFamily="49" charset="-122"/>
              </a:rPr>
              <a:t>是指法定的评估者依据事先制定的评估方案，严格按照规定 的程序要求，对政策效果所作的评估。正式评估有人员、经费和设施方面的保证，能够掌握较为充分的评估材料，评估条件和程序要求较为严格，是政策评估中最主要的形式。</a:t>
            </a:r>
          </a:p>
          <a:p>
            <a:endParaRPr lang="en-US" altLang="zh-CN" dirty="0" smtClean="0">
              <a:solidFill>
                <a:prstClr val="black"/>
              </a:solidFill>
            </a:endParaRPr>
          </a:p>
          <a:p>
            <a:endParaRPr lang="zh-CN" altLang="en-US" dirty="0">
              <a:solidFill>
                <a:prstClr val="black"/>
              </a:solidFill>
            </a:endParaRPr>
          </a:p>
        </p:txBody>
      </p:sp>
    </p:spTree>
    <p:extLst>
      <p:ext uri="{BB962C8B-B14F-4D97-AF65-F5344CB8AC3E}">
        <p14:creationId xmlns="" xmlns:p14="http://schemas.microsoft.com/office/powerpoint/2010/main" val="593785781"/>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标注 2"/>
          <p:cNvSpPr/>
          <p:nvPr/>
        </p:nvSpPr>
        <p:spPr>
          <a:xfrm>
            <a:off x="1914861" y="882127"/>
            <a:ext cx="5378824" cy="3248809"/>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4000" b="1" dirty="0">
                <a:solidFill>
                  <a:prstClr val="black"/>
                </a:solidFill>
                <a:latin typeface="黑体" pitchFamily="49" charset="-122"/>
                <a:ea typeface="黑体" pitchFamily="49" charset="-122"/>
              </a:rPr>
              <a:t>比较内部评估和外部评估</a:t>
            </a:r>
          </a:p>
          <a:p>
            <a:pPr algn="ctr"/>
            <a:endParaRPr lang="zh-CN" altLang="en-US" dirty="0"/>
          </a:p>
        </p:txBody>
      </p:sp>
    </p:spTree>
    <p:extLst>
      <p:ext uri="{BB962C8B-B14F-4D97-AF65-F5344CB8AC3E}">
        <p14:creationId xmlns="" xmlns:p14="http://schemas.microsoft.com/office/powerpoint/2010/main" val="448451059"/>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8188" y="441065"/>
            <a:ext cx="7207624" cy="5410712"/>
          </a:xfrm>
          <a:prstGeom prst="rect">
            <a:avLst/>
          </a:prstGeom>
          <a:noFill/>
        </p:spPr>
        <p:txBody>
          <a:bodyPr wrap="square" rtlCol="0">
            <a:spAutoFit/>
          </a:bodyPr>
          <a:lstStyle/>
          <a:p>
            <a:pPr>
              <a:lnSpc>
                <a:spcPct val="120000"/>
              </a:lnSpc>
            </a:pPr>
            <a:r>
              <a:rPr lang="zh-CN" altLang="zh-CN" sz="3600" b="1" dirty="0">
                <a:solidFill>
                  <a:srgbClr val="7030A0"/>
                </a:solidFill>
                <a:latin typeface="黑体" pitchFamily="49" charset="-122"/>
                <a:ea typeface="黑体" pitchFamily="49" charset="-122"/>
              </a:rPr>
              <a:t>从评估机构的权力、地位</a:t>
            </a:r>
            <a:r>
              <a:rPr lang="zh-CN" altLang="zh-CN" sz="3600" b="1" dirty="0" smtClean="0">
                <a:solidFill>
                  <a:srgbClr val="7030A0"/>
                </a:solidFill>
                <a:latin typeface="黑体" pitchFamily="49" charset="-122"/>
                <a:ea typeface="黑体" pitchFamily="49" charset="-122"/>
              </a:rPr>
              <a:t>角度</a:t>
            </a:r>
            <a:r>
              <a:rPr lang="zh-CN" altLang="en-US" sz="3600" b="1" dirty="0" smtClean="0">
                <a:solidFill>
                  <a:srgbClr val="7030A0"/>
                </a:solidFill>
                <a:latin typeface="黑体" pitchFamily="49" charset="-122"/>
                <a:ea typeface="黑体" pitchFamily="49" charset="-122"/>
              </a:rPr>
              <a:t>看</a:t>
            </a:r>
            <a:endParaRPr lang="en-US" altLang="zh-CN" sz="3600" b="1" dirty="0" smtClean="0">
              <a:solidFill>
                <a:srgbClr val="7030A0"/>
              </a:solidFill>
              <a:latin typeface="黑体" pitchFamily="49" charset="-122"/>
              <a:ea typeface="黑体" pitchFamily="49" charset="-122"/>
            </a:endParaRPr>
          </a:p>
          <a:p>
            <a:pPr>
              <a:lnSpc>
                <a:spcPct val="120000"/>
              </a:lnSpc>
            </a:pPr>
            <a:r>
              <a:rPr lang="zh-CN" altLang="zh-CN" sz="3600" b="1" dirty="0" smtClean="0">
                <a:solidFill>
                  <a:srgbClr val="FF0000"/>
                </a:solidFill>
                <a:latin typeface="黑体" pitchFamily="49" charset="-122"/>
                <a:ea typeface="黑体" pitchFamily="49" charset="-122"/>
              </a:rPr>
              <a:t>内部评估</a:t>
            </a:r>
            <a:r>
              <a:rPr lang="zh-CN" altLang="en-US" sz="3600" b="1" dirty="0" smtClean="0">
                <a:solidFill>
                  <a:prstClr val="black"/>
                </a:solidFill>
                <a:latin typeface="黑体" pitchFamily="49" charset="-122"/>
                <a:ea typeface="黑体" pitchFamily="49" charset="-122"/>
              </a:rPr>
              <a:t>：</a:t>
            </a:r>
            <a:r>
              <a:rPr lang="zh-CN" altLang="zh-CN" sz="3600" b="1" dirty="0" smtClean="0">
                <a:solidFill>
                  <a:prstClr val="black"/>
                </a:solidFill>
                <a:latin typeface="黑体" pitchFamily="49" charset="-122"/>
                <a:ea typeface="黑体" pitchFamily="49" charset="-122"/>
              </a:rPr>
              <a:t>主要</a:t>
            </a:r>
            <a:r>
              <a:rPr lang="zh-CN" altLang="zh-CN" sz="3600" b="1" dirty="0">
                <a:solidFill>
                  <a:prstClr val="black"/>
                </a:solidFill>
                <a:latin typeface="黑体" pitchFamily="49" charset="-122"/>
                <a:ea typeface="黑体" pitchFamily="49" charset="-122"/>
              </a:rPr>
              <a:t>是指由公共部门，特别是政府部门内部的评估者对政策</a:t>
            </a:r>
            <a:r>
              <a:rPr lang="zh-CN" altLang="zh-CN" sz="3600" b="1" dirty="0" smtClean="0">
                <a:solidFill>
                  <a:prstClr val="black"/>
                </a:solidFill>
                <a:latin typeface="黑体" pitchFamily="49" charset="-122"/>
                <a:ea typeface="黑体" pitchFamily="49" charset="-122"/>
              </a:rPr>
              <a:t>进行</a:t>
            </a:r>
            <a:r>
              <a:rPr lang="zh-CN" altLang="zh-CN" sz="3600" b="1" dirty="0">
                <a:solidFill>
                  <a:prstClr val="black"/>
                </a:solidFill>
                <a:latin typeface="黑体" pitchFamily="49" charset="-122"/>
                <a:ea typeface="黑体" pitchFamily="49" charset="-122"/>
              </a:rPr>
              <a:t>评估。它又可以分为由具体执行人员自己实施的评估和由专职评估人员进行</a:t>
            </a:r>
            <a:r>
              <a:rPr lang="zh-CN" altLang="zh-CN" sz="3600" b="1" dirty="0" smtClean="0">
                <a:solidFill>
                  <a:prstClr val="black"/>
                </a:solidFill>
                <a:latin typeface="黑体" pitchFamily="49" charset="-122"/>
                <a:ea typeface="黑体" pitchFamily="49" charset="-122"/>
              </a:rPr>
              <a:t>的评估</a:t>
            </a:r>
            <a:r>
              <a:rPr lang="zh-CN" altLang="zh-CN" sz="3600" b="1" dirty="0">
                <a:solidFill>
                  <a:prstClr val="black"/>
                </a:solidFill>
                <a:latin typeface="黑体" pitchFamily="49" charset="-122"/>
                <a:ea typeface="黑体" pitchFamily="49" charset="-122"/>
              </a:rPr>
              <a:t>两种形式</a:t>
            </a:r>
            <a:r>
              <a:rPr lang="zh-CN" altLang="zh-CN" sz="3600" b="1" dirty="0" smtClean="0">
                <a:solidFill>
                  <a:prstClr val="black"/>
                </a:solidFill>
                <a:latin typeface="黑体" pitchFamily="49" charset="-122"/>
                <a:ea typeface="黑体" pitchFamily="49" charset="-122"/>
              </a:rPr>
              <a:t>。</a:t>
            </a:r>
            <a:endParaRPr lang="en-US" altLang="zh-CN" sz="3600" b="1" dirty="0" smtClean="0">
              <a:solidFill>
                <a:prstClr val="black"/>
              </a:solidFill>
              <a:latin typeface="黑体" pitchFamily="49" charset="-122"/>
              <a:ea typeface="黑体" pitchFamily="49" charset="-122"/>
            </a:endParaRPr>
          </a:p>
          <a:p>
            <a:pPr>
              <a:lnSpc>
                <a:spcPct val="120000"/>
              </a:lnSpc>
            </a:pPr>
            <a:endParaRPr lang="en-US" altLang="zh-CN" sz="3600" b="1" dirty="0">
              <a:solidFill>
                <a:prstClr val="black"/>
              </a:solidFill>
              <a:latin typeface="黑体" pitchFamily="49" charset="-122"/>
              <a:ea typeface="黑体" pitchFamily="49" charset="-122"/>
            </a:endParaRPr>
          </a:p>
          <a:p>
            <a:pPr>
              <a:lnSpc>
                <a:spcPct val="120000"/>
              </a:lnSpc>
            </a:pPr>
            <a:endParaRPr lang="zh-CN" altLang="en-US" sz="3600"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134867327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内部评估的优点</a:t>
            </a:r>
            <a:endParaRPr lang="zh-CN" altLang="en-US" dirty="0"/>
          </a:p>
        </p:txBody>
      </p:sp>
      <p:sp>
        <p:nvSpPr>
          <p:cNvPr id="3" name="内容占位符 2"/>
          <p:cNvSpPr>
            <a:spLocks noGrp="1"/>
          </p:cNvSpPr>
          <p:nvPr>
            <p:ph idx="1"/>
          </p:nvPr>
        </p:nvSpPr>
        <p:spPr>
          <a:xfrm>
            <a:off x="542587" y="1323190"/>
            <a:ext cx="7945195" cy="3427867"/>
          </a:xfrm>
        </p:spPr>
        <p:txBody>
          <a:bodyPr>
            <a:normAutofit fontScale="92500" lnSpcReduction="20000"/>
          </a:bodyPr>
          <a:lstStyle/>
          <a:p>
            <a:pPr>
              <a:lnSpc>
                <a:spcPct val="110000"/>
              </a:lnSpc>
              <a:buNone/>
            </a:pPr>
            <a:r>
              <a:rPr lang="zh-CN" altLang="en-US" dirty="0" smtClean="0"/>
              <a:t>评估者中有政策的制定者与执行者，对整个政策过程有全面的了解，掌握大量的第一手资料。从而评估的结论较为可靠。另外，从评估的实用性来看，政策系统内部评估的结论可以直接被用于政策调整，容易产生效用。</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内部评估的缺点</a:t>
            </a:r>
            <a:endParaRPr lang="zh-CN" altLang="en-US" dirty="0"/>
          </a:p>
        </p:txBody>
      </p:sp>
      <p:sp>
        <p:nvSpPr>
          <p:cNvPr id="3" name="内容占位符 2"/>
          <p:cNvSpPr>
            <a:spLocks noGrp="1"/>
          </p:cNvSpPr>
          <p:nvPr>
            <p:ph idx="1"/>
          </p:nvPr>
        </p:nvSpPr>
        <p:spPr>
          <a:xfrm>
            <a:off x="628650" y="1358461"/>
            <a:ext cx="7886700" cy="3525510"/>
          </a:xfrm>
        </p:spPr>
        <p:txBody>
          <a:bodyPr>
            <a:normAutofit fontScale="92500" lnSpcReduction="10000"/>
          </a:bodyPr>
          <a:lstStyle/>
          <a:p>
            <a:pPr>
              <a:lnSpc>
                <a:spcPct val="110000"/>
              </a:lnSpc>
              <a:buNone/>
            </a:pPr>
            <a:r>
              <a:rPr lang="zh-CN" altLang="en-US" dirty="0" smtClean="0"/>
              <a:t> 由于评估者是政策的制定者与执行者，可能会因为顾及政绩而夸大成绩、回避失误；可能会从部门的局部利益考虑而产生片面性；可能会受到内部利益和人际关系影响而失去公正性。</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9095" y="398034"/>
            <a:ext cx="7368989" cy="4745915"/>
          </a:xfrm>
          <a:prstGeom prst="rect">
            <a:avLst/>
          </a:prstGeom>
          <a:noFill/>
        </p:spPr>
        <p:txBody>
          <a:bodyPr wrap="square" rtlCol="0">
            <a:spAutoFit/>
          </a:bodyPr>
          <a:lstStyle/>
          <a:p>
            <a:pPr>
              <a:lnSpc>
                <a:spcPct val="120000"/>
              </a:lnSpc>
            </a:pPr>
            <a:r>
              <a:rPr lang="zh-CN" altLang="zh-CN" sz="3600" b="1" dirty="0" smtClean="0">
                <a:solidFill>
                  <a:srgbClr val="C00000"/>
                </a:solidFill>
                <a:latin typeface="黑体" pitchFamily="49" charset="-122"/>
                <a:ea typeface="黑体" pitchFamily="49" charset="-122"/>
              </a:rPr>
              <a:t>外部评估</a:t>
            </a:r>
            <a:r>
              <a:rPr lang="zh-CN" altLang="en-US" sz="3600" b="1" dirty="0" smtClean="0">
                <a:solidFill>
                  <a:srgbClr val="C00000"/>
                </a:solidFill>
                <a:latin typeface="黑体" pitchFamily="49" charset="-122"/>
                <a:ea typeface="黑体" pitchFamily="49" charset="-122"/>
              </a:rPr>
              <a:t>：</a:t>
            </a:r>
            <a:r>
              <a:rPr lang="zh-CN" altLang="zh-CN" sz="3600" b="1" dirty="0" smtClean="0">
                <a:solidFill>
                  <a:prstClr val="black"/>
                </a:solidFill>
                <a:latin typeface="黑体" pitchFamily="49" charset="-122"/>
                <a:ea typeface="黑体" pitchFamily="49" charset="-122"/>
              </a:rPr>
              <a:t>主要是指由公共部门，特别是政府部门以外的评估者对政策进行评估。它最主要的形式就是委托评估，被委托的对象可以是研究机构、学术团体</a:t>
            </a:r>
            <a:r>
              <a:rPr lang="zh-CN" altLang="en-US" sz="3600" b="1" dirty="0" smtClean="0">
                <a:solidFill>
                  <a:prstClr val="black"/>
                </a:solidFill>
                <a:latin typeface="黑体" pitchFamily="49" charset="-122"/>
                <a:ea typeface="黑体" pitchFamily="49" charset="-122"/>
              </a:rPr>
              <a:t>、</a:t>
            </a:r>
            <a:r>
              <a:rPr lang="zh-CN" altLang="zh-CN" sz="3600" b="1" dirty="0" smtClean="0">
                <a:solidFill>
                  <a:prstClr val="black"/>
                </a:solidFill>
                <a:latin typeface="黑体" pitchFamily="49" charset="-122"/>
                <a:ea typeface="黑体" pitchFamily="49" charset="-122"/>
              </a:rPr>
              <a:t>咨询机构、高等院校、著名专家等。</a:t>
            </a:r>
          </a:p>
          <a:p>
            <a:pPr>
              <a:lnSpc>
                <a:spcPct val="120000"/>
              </a:lnSpc>
            </a:pPr>
            <a:endParaRPr lang="zh-CN" altLang="en-US" sz="36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11007887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外部评估的优点</a:t>
            </a:r>
            <a:endParaRPr lang="zh-CN" altLang="en-US" dirty="0"/>
          </a:p>
        </p:txBody>
      </p:sp>
      <p:sp>
        <p:nvSpPr>
          <p:cNvPr id="3" name="内容占位符 2"/>
          <p:cNvSpPr>
            <a:spLocks noGrp="1"/>
          </p:cNvSpPr>
          <p:nvPr>
            <p:ph idx="1"/>
          </p:nvPr>
        </p:nvSpPr>
        <p:spPr>
          <a:xfrm>
            <a:off x="628650" y="1358461"/>
            <a:ext cx="7886700" cy="3525510"/>
          </a:xfrm>
        </p:spPr>
        <p:txBody>
          <a:bodyPr>
            <a:normAutofit fontScale="92500" lnSpcReduction="10000"/>
          </a:bodyPr>
          <a:lstStyle/>
          <a:p>
            <a:pPr>
              <a:lnSpc>
                <a:spcPct val="110000"/>
              </a:lnSpc>
              <a:buNone/>
            </a:pPr>
            <a:r>
              <a:rPr lang="zh-CN" altLang="en-US" dirty="0" smtClean="0"/>
              <a:t>评估者在一定程度上能置身于政策系统之外，从而使评估具有较大的客观性；实施评估的机构与人员一般都具有专门的评估理论与知识、方法与手段、实践与经验，从而使评估具有较高的可靠性。</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外部评估的缺点</a:t>
            </a:r>
            <a:endParaRPr lang="zh-CN" altLang="en-US" dirty="0"/>
          </a:p>
        </p:txBody>
      </p:sp>
      <p:sp>
        <p:nvSpPr>
          <p:cNvPr id="3" name="内容占位符 2"/>
          <p:cNvSpPr>
            <a:spLocks noGrp="1"/>
          </p:cNvSpPr>
          <p:nvPr>
            <p:ph idx="1"/>
          </p:nvPr>
        </p:nvSpPr>
        <p:spPr>
          <a:xfrm>
            <a:off x="628650" y="1358461"/>
            <a:ext cx="7886700" cy="3525510"/>
          </a:xfrm>
        </p:spPr>
        <p:txBody>
          <a:bodyPr>
            <a:normAutofit/>
          </a:bodyPr>
          <a:lstStyle/>
          <a:p>
            <a:pPr>
              <a:lnSpc>
                <a:spcPct val="110000"/>
              </a:lnSpc>
              <a:buNone/>
            </a:pPr>
            <a:r>
              <a:rPr lang="zh-CN" altLang="en-US" dirty="0" smtClean="0"/>
              <a:t>评估机构与人员容易受委托者在经费和资料两方面的限制，从而有可能削弱评估的客观性与公正性。</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标注 2"/>
          <p:cNvSpPr/>
          <p:nvPr/>
        </p:nvSpPr>
        <p:spPr>
          <a:xfrm>
            <a:off x="1688951" y="1000461"/>
            <a:ext cx="5604734" cy="3012141"/>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4000" b="1" dirty="0">
                <a:solidFill>
                  <a:prstClr val="black"/>
                </a:solidFill>
                <a:latin typeface="黑体" pitchFamily="49" charset="-122"/>
                <a:ea typeface="黑体" pitchFamily="49" charset="-122"/>
              </a:rPr>
              <a:t>比较前评估和后评估</a:t>
            </a:r>
            <a:endParaRPr lang="en-US" altLang="zh-CN" sz="4000" b="1" dirty="0">
              <a:solidFill>
                <a:prstClr val="black"/>
              </a:solidFill>
              <a:latin typeface="黑体" pitchFamily="49" charset="-122"/>
              <a:ea typeface="黑体" pitchFamily="49" charset="-122"/>
            </a:endParaRPr>
          </a:p>
          <a:p>
            <a:pPr algn="ctr"/>
            <a:endParaRPr lang="zh-CN" altLang="en-US" dirty="0"/>
          </a:p>
        </p:txBody>
      </p:sp>
    </p:spTree>
    <p:extLst>
      <p:ext uri="{BB962C8B-B14F-4D97-AF65-F5344CB8AC3E}">
        <p14:creationId xmlns="" xmlns:p14="http://schemas.microsoft.com/office/powerpoint/2010/main" val="448451059"/>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38" y="537882"/>
            <a:ext cx="8003691" cy="3970318"/>
          </a:xfrm>
          <a:prstGeom prst="rect">
            <a:avLst/>
          </a:prstGeom>
          <a:noFill/>
        </p:spPr>
        <p:txBody>
          <a:bodyPr wrap="square" rtlCol="0">
            <a:spAutoFit/>
          </a:bodyPr>
          <a:lstStyle/>
          <a:p>
            <a:r>
              <a:rPr lang="zh-CN" altLang="en-US" sz="3600" b="1" dirty="0" smtClean="0">
                <a:solidFill>
                  <a:srgbClr val="7030A0"/>
                </a:solidFill>
                <a:latin typeface="黑体" pitchFamily="49" charset="-122"/>
                <a:ea typeface="黑体" pitchFamily="49" charset="-122"/>
              </a:rPr>
              <a:t>从</a:t>
            </a:r>
            <a:r>
              <a:rPr lang="zh-CN" altLang="zh-CN" sz="3600" b="1" dirty="0" smtClean="0">
                <a:solidFill>
                  <a:srgbClr val="7030A0"/>
                </a:solidFill>
                <a:latin typeface="黑体" pitchFamily="49" charset="-122"/>
                <a:ea typeface="黑体" pitchFamily="49" charset="-122"/>
              </a:rPr>
              <a:t>政策</a:t>
            </a:r>
            <a:r>
              <a:rPr lang="zh-CN" altLang="zh-CN" sz="3600" b="1" dirty="0">
                <a:solidFill>
                  <a:srgbClr val="7030A0"/>
                </a:solidFill>
                <a:latin typeface="黑体" pitchFamily="49" charset="-122"/>
                <a:ea typeface="黑体" pitchFamily="49" charset="-122"/>
              </a:rPr>
              <a:t>评估在政策过程中所处的</a:t>
            </a:r>
            <a:r>
              <a:rPr lang="zh-CN" altLang="zh-CN" sz="3600" b="1" dirty="0" smtClean="0">
                <a:solidFill>
                  <a:srgbClr val="7030A0"/>
                </a:solidFill>
                <a:latin typeface="黑体" pitchFamily="49" charset="-122"/>
                <a:ea typeface="黑体" pitchFamily="49" charset="-122"/>
              </a:rPr>
              <a:t>阶段</a:t>
            </a:r>
            <a:endParaRPr lang="en-US" altLang="zh-CN" sz="3600" b="1" dirty="0" smtClean="0">
              <a:solidFill>
                <a:srgbClr val="7030A0"/>
              </a:solidFill>
              <a:latin typeface="黑体" pitchFamily="49" charset="-122"/>
              <a:ea typeface="黑体" pitchFamily="49" charset="-122"/>
            </a:endParaRPr>
          </a:p>
          <a:p>
            <a:r>
              <a:rPr lang="zh-CN" altLang="zh-CN" sz="3600" b="1" dirty="0" smtClean="0">
                <a:solidFill>
                  <a:srgbClr val="C00000"/>
                </a:solidFill>
                <a:latin typeface="黑体" pitchFamily="49" charset="-122"/>
                <a:ea typeface="黑体" pitchFamily="49" charset="-122"/>
              </a:rPr>
              <a:t>前评估</a:t>
            </a:r>
            <a:r>
              <a:rPr lang="zh-CN" altLang="en-US" sz="3600" b="1" dirty="0" smtClean="0">
                <a:solidFill>
                  <a:srgbClr val="C00000"/>
                </a:solidFill>
                <a:latin typeface="黑体" pitchFamily="49" charset="-122"/>
                <a:ea typeface="黑体" pitchFamily="49" charset="-122"/>
              </a:rPr>
              <a:t>（</a:t>
            </a:r>
            <a:r>
              <a:rPr lang="zh-CN" altLang="zh-CN" sz="3600" b="1" dirty="0" smtClean="0">
                <a:solidFill>
                  <a:srgbClr val="C00000"/>
                </a:solidFill>
                <a:latin typeface="黑体" pitchFamily="49" charset="-122"/>
                <a:ea typeface="黑体" pitchFamily="49" charset="-122"/>
              </a:rPr>
              <a:t>预评估</a:t>
            </a:r>
            <a:r>
              <a:rPr lang="zh-CN" altLang="en-US" sz="3600" b="1" dirty="0">
                <a:solidFill>
                  <a:srgbClr val="C00000"/>
                </a:solidFill>
                <a:latin typeface="黑体" pitchFamily="49" charset="-122"/>
                <a:ea typeface="黑体" pitchFamily="49" charset="-122"/>
              </a:rPr>
              <a:t>）</a:t>
            </a:r>
            <a:r>
              <a:rPr lang="zh-CN" altLang="en-US" sz="3600" b="1" dirty="0" smtClean="0">
                <a:latin typeface="黑体" pitchFamily="49" charset="-122"/>
                <a:ea typeface="黑体" pitchFamily="49" charset="-122"/>
              </a:rPr>
              <a:t>：</a:t>
            </a:r>
            <a:r>
              <a:rPr lang="zh-CN" altLang="zh-CN" sz="3600" b="1" dirty="0" smtClean="0">
                <a:latin typeface="黑体" pitchFamily="49" charset="-122"/>
                <a:ea typeface="黑体" pitchFamily="49" charset="-122"/>
              </a:rPr>
              <a:t>政策</a:t>
            </a:r>
            <a:r>
              <a:rPr lang="zh-CN" altLang="zh-CN" sz="3600" b="1" dirty="0">
                <a:latin typeface="黑体" pitchFamily="49" charset="-122"/>
                <a:ea typeface="黑体" pitchFamily="49" charset="-122"/>
              </a:rPr>
              <a:t>制定过程中进行的带有预测性质的</a:t>
            </a:r>
            <a:r>
              <a:rPr lang="zh-CN" altLang="zh-CN" sz="3600" b="1" dirty="0" smtClean="0">
                <a:latin typeface="黑体" pitchFamily="49" charset="-122"/>
                <a:ea typeface="黑体" pitchFamily="49" charset="-122"/>
              </a:rPr>
              <a:t>政策评估。重要</a:t>
            </a:r>
            <a:r>
              <a:rPr lang="zh-CN" altLang="zh-CN" sz="3600" b="1" dirty="0">
                <a:latin typeface="黑体" pitchFamily="49" charset="-122"/>
                <a:ea typeface="黑体" pitchFamily="49" charset="-122"/>
              </a:rPr>
              <a:t>作用是将评估从单纯的事后检测变为事前控制</a:t>
            </a:r>
            <a:r>
              <a:rPr lang="zh-CN" altLang="zh-CN" sz="3600" b="1" dirty="0" smtClean="0">
                <a:latin typeface="黑体" pitchFamily="49" charset="-122"/>
                <a:ea typeface="黑体" pitchFamily="49" charset="-122"/>
              </a:rPr>
              <a:t>。主要</a:t>
            </a:r>
            <a:r>
              <a:rPr lang="zh-CN" altLang="zh-CN" sz="3600" b="1" dirty="0">
                <a:latin typeface="黑体" pitchFamily="49" charset="-122"/>
                <a:ea typeface="黑体" pitchFamily="49" charset="-122"/>
              </a:rPr>
              <a:t>对</a:t>
            </a:r>
            <a:r>
              <a:rPr lang="zh-CN" altLang="zh-CN" sz="3600" b="1" dirty="0" smtClean="0">
                <a:latin typeface="黑体" pitchFamily="49" charset="-122"/>
                <a:ea typeface="黑体" pitchFamily="49" charset="-122"/>
              </a:rPr>
              <a:t>两种</a:t>
            </a:r>
            <a:r>
              <a:rPr lang="zh-CN" altLang="zh-CN" sz="3600" b="1" dirty="0">
                <a:latin typeface="黑体" pitchFamily="49" charset="-122"/>
                <a:ea typeface="黑体" pitchFamily="49" charset="-122"/>
              </a:rPr>
              <a:t>情况做出预测：一是实施这项政策会有什么结果；二是不实施这项政策会有</a:t>
            </a:r>
            <a:r>
              <a:rPr lang="zh-CN" altLang="zh-CN" sz="3600" b="1" dirty="0" smtClean="0">
                <a:latin typeface="黑体" pitchFamily="49" charset="-122"/>
                <a:ea typeface="黑体" pitchFamily="49" charset="-122"/>
              </a:rPr>
              <a:t>什么</a:t>
            </a:r>
            <a:r>
              <a:rPr lang="zh-CN" altLang="zh-CN" sz="3600" b="1" dirty="0">
                <a:latin typeface="黑体" pitchFamily="49" charset="-122"/>
                <a:ea typeface="黑体" pitchFamily="49" charset="-122"/>
              </a:rPr>
              <a:t>结果</a:t>
            </a:r>
            <a:r>
              <a:rPr lang="zh-CN" altLang="zh-CN" sz="3600" b="1" dirty="0" smtClean="0">
                <a:latin typeface="黑体" pitchFamily="49" charset="-122"/>
                <a:ea typeface="黑体" pitchFamily="49" charset="-122"/>
              </a:rPr>
              <a:t>。</a:t>
            </a:r>
            <a:endParaRPr lang="en-US" altLang="zh-CN" sz="3600" b="1" dirty="0">
              <a:latin typeface="黑体" pitchFamily="49" charset="-122"/>
              <a:ea typeface="黑体" pitchFamily="49" charset="-122"/>
            </a:endParaRPr>
          </a:p>
        </p:txBody>
      </p:sp>
    </p:spTree>
    <p:extLst>
      <p:ext uri="{BB962C8B-B14F-4D97-AF65-F5344CB8AC3E}">
        <p14:creationId xmlns="" xmlns:p14="http://schemas.microsoft.com/office/powerpoint/2010/main" val="38123438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4274" y="347701"/>
            <a:ext cx="5670625" cy="98834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zh-CN" altLang="en-US" sz="4400" b="1" dirty="0" smtClean="0">
                <a:latin typeface="微软雅黑" pitchFamily="34" charset="-122"/>
                <a:ea typeface="微软雅黑" pitchFamily="34" charset="-122"/>
              </a:rPr>
              <a:t>一、政策评估的含义</a:t>
            </a:r>
            <a:endParaRPr lang="zh-CN" altLang="en-US" sz="4400" b="1" dirty="0">
              <a:latin typeface="微软雅黑" pitchFamily="34" charset="-122"/>
              <a:ea typeface="微软雅黑" pitchFamily="34" charset="-122"/>
            </a:endParaRPr>
          </a:p>
        </p:txBody>
      </p:sp>
      <p:sp>
        <p:nvSpPr>
          <p:cNvPr id="4" name="矩形 3"/>
          <p:cNvSpPr/>
          <p:nvPr/>
        </p:nvSpPr>
        <p:spPr>
          <a:xfrm>
            <a:off x="446441" y="1611940"/>
            <a:ext cx="8493164" cy="3416320"/>
          </a:xfrm>
          <a:prstGeom prst="rect">
            <a:avLst/>
          </a:prstGeom>
        </p:spPr>
        <p:txBody>
          <a:bodyPr wrap="square">
            <a:spAutoFit/>
          </a:bodyPr>
          <a:lstStyle/>
          <a:p>
            <a:pPr>
              <a:lnSpc>
                <a:spcPct val="120000"/>
              </a:lnSpc>
            </a:pPr>
            <a:r>
              <a:rPr lang="zh-CN" altLang="en-US" sz="3600" b="1" dirty="0" smtClean="0">
                <a:solidFill>
                  <a:srgbClr val="0070C0"/>
                </a:solidFill>
                <a:latin typeface="黑体" pitchFamily="49" charset="-122"/>
                <a:ea typeface="黑体" pitchFamily="49" charset="-122"/>
              </a:rPr>
              <a:t>（一）不同学者的观点</a:t>
            </a:r>
            <a:endParaRPr lang="en-US" altLang="zh-CN" sz="3600" b="1" dirty="0" smtClean="0">
              <a:solidFill>
                <a:srgbClr val="0070C0"/>
              </a:solidFill>
              <a:latin typeface="黑体" pitchFamily="49" charset="-122"/>
              <a:ea typeface="黑体" pitchFamily="49" charset="-122"/>
            </a:endParaRPr>
          </a:p>
          <a:p>
            <a:pPr>
              <a:lnSpc>
                <a:spcPct val="120000"/>
              </a:lnSpc>
            </a:pPr>
            <a:r>
              <a:rPr lang="en-US" altLang="zh-CN" sz="3600" b="1" dirty="0" smtClean="0">
                <a:solidFill>
                  <a:srgbClr val="0070C0"/>
                </a:solidFill>
                <a:latin typeface="黑体" pitchFamily="49" charset="-122"/>
                <a:ea typeface="黑体" pitchFamily="49" charset="-122"/>
              </a:rPr>
              <a:t>1.</a:t>
            </a:r>
            <a:r>
              <a:rPr lang="zh-CN" altLang="en-US" sz="3600" b="1" dirty="0" smtClean="0">
                <a:solidFill>
                  <a:srgbClr val="0070C0"/>
                </a:solidFill>
                <a:latin typeface="黑体" pitchFamily="49" charset="-122"/>
                <a:ea typeface="黑体" pitchFamily="49" charset="-122"/>
              </a:rPr>
              <a:t>哈罗德</a:t>
            </a:r>
            <a:r>
              <a:rPr lang="en-US" altLang="zh-CN" sz="3600" b="1" dirty="0" smtClean="0">
                <a:solidFill>
                  <a:srgbClr val="0070C0"/>
                </a:solidFill>
                <a:latin typeface="黑体" pitchFamily="49" charset="-122"/>
                <a:ea typeface="黑体" pitchFamily="49" charset="-122"/>
              </a:rPr>
              <a:t>·</a:t>
            </a:r>
            <a:r>
              <a:rPr lang="zh-CN" altLang="en-US" sz="3600" b="1" dirty="0" smtClean="0">
                <a:solidFill>
                  <a:srgbClr val="0070C0"/>
                </a:solidFill>
                <a:latin typeface="黑体" pitchFamily="49" charset="-122"/>
                <a:ea typeface="黑体" pitchFamily="49" charset="-122"/>
              </a:rPr>
              <a:t>拉斯维尔</a:t>
            </a:r>
            <a:r>
              <a:rPr lang="en-US" altLang="zh-CN" sz="3600" b="1" dirty="0" smtClean="0">
                <a:solidFill>
                  <a:srgbClr val="0070C0"/>
                </a:solidFill>
                <a:latin typeface="黑体" pitchFamily="49" charset="-122"/>
                <a:ea typeface="黑体" pitchFamily="49" charset="-122"/>
              </a:rPr>
              <a:t>appraising function </a:t>
            </a:r>
            <a:r>
              <a:rPr lang="zh-CN" altLang="en-US" sz="3600" b="1" dirty="0" smtClean="0">
                <a:solidFill>
                  <a:srgbClr val="0070C0"/>
                </a:solidFill>
                <a:latin typeface="黑体" pitchFamily="49" charset="-122"/>
                <a:ea typeface="黑体" pitchFamily="49" charset="-122"/>
              </a:rPr>
              <a:t>（评估功能）：就公共政策的因果关系作事实上的陈述。</a:t>
            </a:r>
          </a:p>
          <a:p>
            <a:pPr>
              <a:lnSpc>
                <a:spcPct val="120000"/>
              </a:lnSpc>
            </a:pPr>
            <a:endParaRPr lang="zh-CN" altLang="en-US" sz="3600" b="1" dirty="0">
              <a:latin typeface="黑体" pitchFamily="49" charset="-122"/>
              <a:ea typeface="黑体" pitchFamily="49" charset="-122"/>
            </a:endParaRPr>
          </a:p>
        </p:txBody>
      </p:sp>
      <p:pic>
        <p:nvPicPr>
          <p:cNvPr id="5" name="Picture 1031" descr="248的副本"/>
          <p:cNvPicPr>
            <a:picLocks noChangeAspect="1" noChangeArrowheads="1"/>
          </p:cNvPicPr>
          <p:nvPr/>
        </p:nvPicPr>
        <p:blipFill>
          <a:blip r:embed="rId2" cstate="print"/>
          <a:srcRect l="29639" t="28543" r="19283" b="32751"/>
          <a:stretch>
            <a:fillRect/>
          </a:stretch>
        </p:blipFill>
        <p:spPr bwMode="auto">
          <a:xfrm>
            <a:off x="7691718" y="3189885"/>
            <a:ext cx="1161824" cy="1761785"/>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0911" y="753035"/>
            <a:ext cx="8143541" cy="4524315"/>
          </a:xfrm>
          <a:prstGeom prst="rect">
            <a:avLst/>
          </a:prstGeom>
          <a:noFill/>
        </p:spPr>
        <p:txBody>
          <a:bodyPr wrap="square" rtlCol="0">
            <a:spAutoFit/>
          </a:bodyPr>
          <a:lstStyle/>
          <a:p>
            <a:r>
              <a:rPr lang="zh-CN" altLang="zh-CN" sz="3600" b="1" dirty="0" smtClean="0">
                <a:solidFill>
                  <a:srgbClr val="C00000"/>
                </a:solidFill>
                <a:latin typeface="黑体" pitchFamily="49" charset="-122"/>
                <a:ea typeface="黑体" pitchFamily="49" charset="-122"/>
              </a:rPr>
              <a:t>后评估</a:t>
            </a:r>
            <a:r>
              <a:rPr lang="zh-CN" altLang="en-US" sz="3600" b="1" dirty="0" smtClean="0">
                <a:solidFill>
                  <a:srgbClr val="C00000"/>
                </a:solidFill>
                <a:latin typeface="黑体" pitchFamily="49" charset="-122"/>
                <a:ea typeface="黑体" pitchFamily="49" charset="-122"/>
              </a:rPr>
              <a:t>：</a:t>
            </a:r>
            <a:r>
              <a:rPr lang="zh-CN" altLang="zh-CN" sz="3600" b="1" dirty="0" smtClean="0">
                <a:solidFill>
                  <a:prstClr val="black"/>
                </a:solidFill>
                <a:latin typeface="黑体" pitchFamily="49" charset="-122"/>
                <a:ea typeface="黑体" pitchFamily="49" charset="-122"/>
              </a:rPr>
              <a:t>执行</a:t>
            </a:r>
            <a:r>
              <a:rPr lang="zh-CN" altLang="zh-CN" sz="3600" b="1" dirty="0">
                <a:solidFill>
                  <a:prstClr val="black"/>
                </a:solidFill>
                <a:latin typeface="黑体" pitchFamily="49" charset="-122"/>
                <a:ea typeface="黑体" pitchFamily="49" charset="-122"/>
              </a:rPr>
              <a:t>过程中的评估</a:t>
            </a:r>
            <a:r>
              <a:rPr lang="zh-CN" altLang="zh-CN" sz="3600" b="1" dirty="0" smtClean="0">
                <a:solidFill>
                  <a:prstClr val="black"/>
                </a:solidFill>
                <a:latin typeface="黑体" pitchFamily="49" charset="-122"/>
                <a:ea typeface="黑体" pitchFamily="49" charset="-122"/>
              </a:rPr>
              <a:t>，政策</a:t>
            </a:r>
            <a:r>
              <a:rPr lang="zh-CN" altLang="zh-CN" sz="3600" b="1" dirty="0">
                <a:solidFill>
                  <a:prstClr val="black"/>
                </a:solidFill>
                <a:latin typeface="黑体" pitchFamily="49" charset="-122"/>
                <a:ea typeface="黑体" pitchFamily="49" charset="-122"/>
              </a:rPr>
              <a:t>评估的主导形式。政策在执行 后必然会对社会的方方面面产生各种影响，出现一些事前没有想到的</a:t>
            </a:r>
            <a:r>
              <a:rPr lang="zh-CN" altLang="zh-CN" sz="3600" b="1" dirty="0" smtClean="0">
                <a:solidFill>
                  <a:prstClr val="black"/>
                </a:solidFill>
                <a:latin typeface="黑体" pitchFamily="49" charset="-122"/>
                <a:ea typeface="黑体" pitchFamily="49" charset="-122"/>
              </a:rPr>
              <a:t>社会现象</a:t>
            </a:r>
            <a:r>
              <a:rPr lang="zh-CN" altLang="en-US" sz="3600" b="1" dirty="0" smtClean="0">
                <a:solidFill>
                  <a:prstClr val="black"/>
                </a:solidFill>
                <a:latin typeface="黑体" pitchFamily="49" charset="-122"/>
                <a:ea typeface="黑体" pitchFamily="49" charset="-122"/>
              </a:rPr>
              <a:t>，</a:t>
            </a:r>
            <a:r>
              <a:rPr lang="zh-CN" altLang="zh-CN" sz="3600" b="1" dirty="0" smtClean="0">
                <a:solidFill>
                  <a:prstClr val="black"/>
                </a:solidFill>
                <a:latin typeface="黑体" pitchFamily="49" charset="-122"/>
                <a:ea typeface="黑体" pitchFamily="49" charset="-122"/>
              </a:rPr>
              <a:t>后</a:t>
            </a:r>
            <a:r>
              <a:rPr lang="zh-CN" altLang="zh-CN" sz="3600" b="1" dirty="0">
                <a:solidFill>
                  <a:prstClr val="black"/>
                </a:solidFill>
                <a:latin typeface="黑体" pitchFamily="49" charset="-122"/>
                <a:ea typeface="黑体" pitchFamily="49" charset="-122"/>
              </a:rPr>
              <a:t>评估就是针对这些影响和政策实施中遇到的新情况，做出有效的分析和判断。</a:t>
            </a:r>
          </a:p>
          <a:p>
            <a:endParaRPr lang="en-US" altLang="zh-CN" sz="3600" b="1" dirty="0" smtClean="0">
              <a:solidFill>
                <a:prstClr val="black"/>
              </a:solidFill>
              <a:latin typeface="黑体" pitchFamily="49" charset="-122"/>
              <a:ea typeface="黑体" pitchFamily="49" charset="-122"/>
            </a:endParaRPr>
          </a:p>
          <a:p>
            <a:endParaRPr lang="zh-CN" altLang="en-US" sz="36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3787524649"/>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9242" y="3102743"/>
            <a:ext cx="8572199" cy="871392"/>
          </a:xfrm>
          <a:prstGeom prst="rect">
            <a:avLst/>
          </a:prstGeom>
          <a:noFill/>
        </p:spPr>
        <p:txBody>
          <a:bodyPr wrap="square" rtlCol="0">
            <a:spAutoFit/>
          </a:bodyPr>
          <a:lstStyle/>
          <a:p>
            <a:pPr algn="ctr">
              <a:lnSpc>
                <a:spcPct val="150000"/>
              </a:lnSpc>
            </a:pPr>
            <a:r>
              <a:rPr lang="zh-CN" altLang="en-US" sz="4000" b="1" dirty="0" smtClean="0">
                <a:solidFill>
                  <a:srgbClr val="7030A0"/>
                </a:solidFill>
                <a:latin typeface="黑体" pitchFamily="49" charset="-122"/>
                <a:ea typeface="黑体" pitchFamily="49" charset="-122"/>
              </a:rPr>
              <a:t>东北师范大学政法学院</a:t>
            </a:r>
            <a:endParaRPr lang="zh-CN" altLang="en-US" sz="4000" b="1" dirty="0">
              <a:solidFill>
                <a:srgbClr val="7030A0"/>
              </a:solidFill>
              <a:latin typeface="黑体" pitchFamily="49" charset="-122"/>
              <a:ea typeface="黑体" pitchFamily="49" charset="-122"/>
            </a:endParaRPr>
          </a:p>
        </p:txBody>
      </p:sp>
      <p:sp>
        <p:nvSpPr>
          <p:cNvPr id="7" name="TextBox 6"/>
          <p:cNvSpPr txBox="1"/>
          <p:nvPr/>
        </p:nvSpPr>
        <p:spPr>
          <a:xfrm>
            <a:off x="245230" y="660906"/>
            <a:ext cx="8439394" cy="1110497"/>
          </a:xfrm>
          <a:prstGeom prst="rect">
            <a:avLst/>
          </a:prstGeom>
          <a:noFill/>
        </p:spPr>
        <p:txBody>
          <a:bodyPr wrap="square" rtlCol="0">
            <a:spAutoFit/>
          </a:bodyPr>
          <a:lstStyle/>
          <a:p>
            <a:pPr marL="360000" algn="ctr">
              <a:lnSpc>
                <a:spcPct val="150000"/>
              </a:lnSpc>
            </a:pPr>
            <a:r>
              <a:rPr lang="zh-CN" altLang="en-US" sz="5000" b="1" dirty="0" smtClean="0">
                <a:solidFill>
                  <a:prstClr val="black"/>
                </a:solidFill>
                <a:latin typeface="微软雅黑" pitchFamily="34" charset="-122"/>
                <a:ea typeface="微软雅黑" pitchFamily="34" charset="-122"/>
              </a:rPr>
              <a:t>公共政策导论</a:t>
            </a:r>
            <a:endParaRPr lang="zh-CN" altLang="en-US" sz="5000" b="1" dirty="0">
              <a:solidFill>
                <a:prstClr val="black"/>
              </a:solidFill>
              <a:latin typeface="微软雅黑" pitchFamily="34" charset="-122"/>
              <a:ea typeface="微软雅黑" pitchFamily="34" charset="-122"/>
            </a:endParaRPr>
          </a:p>
        </p:txBody>
      </p:sp>
      <p:sp>
        <p:nvSpPr>
          <p:cNvPr id="2" name="TextBox 1"/>
          <p:cNvSpPr txBox="1"/>
          <p:nvPr/>
        </p:nvSpPr>
        <p:spPr>
          <a:xfrm>
            <a:off x="339242" y="2188030"/>
            <a:ext cx="8458200" cy="707886"/>
          </a:xfrm>
          <a:prstGeom prst="rect">
            <a:avLst/>
          </a:prstGeom>
          <a:noFill/>
        </p:spPr>
        <p:txBody>
          <a:bodyPr wrap="square" rtlCol="0">
            <a:spAutoFit/>
          </a:bodyPr>
          <a:lstStyle/>
          <a:p>
            <a:pPr algn="ctr"/>
            <a:r>
              <a:rPr lang="zh-CN" altLang="en-US" sz="4000" b="1" dirty="0" smtClean="0">
                <a:solidFill>
                  <a:srgbClr val="7030A0"/>
                </a:solidFill>
                <a:latin typeface="黑体" pitchFamily="49" charset="-122"/>
                <a:ea typeface="黑体" pitchFamily="49" charset="-122"/>
              </a:rPr>
              <a:t>授课教师：王文静</a:t>
            </a:r>
            <a:endParaRPr lang="zh-CN" altLang="en-US" sz="4000" b="1" dirty="0">
              <a:solidFill>
                <a:srgbClr val="7030A0"/>
              </a:solidFill>
              <a:latin typeface="黑体" pitchFamily="49" charset="-122"/>
              <a:ea typeface="黑体" pitchFamily="49" charset="-122"/>
            </a:endParaRPr>
          </a:p>
        </p:txBody>
      </p:sp>
    </p:spTree>
    <p:extLst>
      <p:ext uri="{BB962C8B-B14F-4D97-AF65-F5344CB8AC3E}">
        <p14:creationId xmlns="" xmlns:p14="http://schemas.microsoft.com/office/powerpoint/2010/main" val="1547834762"/>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9567" y="-68971"/>
            <a:ext cx="8396486" cy="988347"/>
          </a:xfrm>
          <a:prstGeom prst="rect">
            <a:avLst/>
          </a:prstGeom>
          <a:noFill/>
        </p:spPr>
        <p:txBody>
          <a:bodyPr wrap="square" rtlCol="0">
            <a:spAutoFit/>
          </a:bodyPr>
          <a:lstStyle/>
          <a:p>
            <a:pPr algn="ctr">
              <a:lnSpc>
                <a:spcPct val="150000"/>
              </a:lnSpc>
            </a:pPr>
            <a:r>
              <a:rPr lang="zh-CN" altLang="en-US" sz="4400" b="1" dirty="0" smtClean="0">
                <a:solidFill>
                  <a:prstClr val="black"/>
                </a:solidFill>
                <a:latin typeface="微软雅黑" pitchFamily="34" charset="-122"/>
                <a:ea typeface="微软雅黑" pitchFamily="34" charset="-122"/>
              </a:rPr>
              <a:t>单元三  政策评估的发展</a:t>
            </a:r>
            <a:endParaRPr lang="zh-CN" altLang="en-US" sz="4400" b="1" dirty="0">
              <a:solidFill>
                <a:prstClr val="black"/>
              </a:solidFill>
              <a:latin typeface="微软雅黑" pitchFamily="34" charset="-122"/>
              <a:ea typeface="微软雅黑" pitchFamily="34" charset="-122"/>
            </a:endParaRPr>
          </a:p>
        </p:txBody>
      </p:sp>
      <p:graphicFrame>
        <p:nvGraphicFramePr>
          <p:cNvPr id="2" name="图示 1"/>
          <p:cNvGraphicFramePr/>
          <p:nvPr>
            <p:extLst>
              <p:ext uri="{D42A27DB-BD31-4B8C-83A1-F6EECF244321}">
                <p14:modId xmlns="" xmlns:p14="http://schemas.microsoft.com/office/powerpoint/2010/main" val="4123479114"/>
              </p:ext>
            </p:extLst>
          </p:nvPr>
        </p:nvGraphicFramePr>
        <p:xfrm>
          <a:off x="1290918" y="935914"/>
          <a:ext cx="7013985" cy="41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27379462"/>
      </p:ext>
    </p:extLst>
  </p:cSld>
  <p:clrMapOvr>
    <a:masterClrMapping/>
  </p:clrMapOvr>
  <p:transition spd="slow">
    <p:push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3" name="Rectangle 3"/>
          <p:cNvSpPr>
            <a:spLocks noChangeArrowheads="1"/>
          </p:cNvSpPr>
          <p:nvPr/>
        </p:nvSpPr>
        <p:spPr bwMode="auto">
          <a:xfrm>
            <a:off x="444515" y="1042271"/>
            <a:ext cx="8527362" cy="4337897"/>
          </a:xfrm>
          <a:prstGeom prst="rect">
            <a:avLst/>
          </a:prstGeom>
          <a:noFill/>
          <a:ln w="9525">
            <a:noFill/>
            <a:miter lim="800000"/>
            <a:headEnd/>
            <a:tailEnd/>
          </a:ln>
          <a:effectLst/>
        </p:spPr>
        <p:txBody>
          <a:bodyPr/>
          <a:lstStyle/>
          <a:p>
            <a:pPr marL="342900" indent="-342900">
              <a:spcBef>
                <a:spcPct val="20000"/>
              </a:spcBef>
            </a:pPr>
            <a:r>
              <a:rPr lang="zh-CN" altLang="en-US" sz="3600" dirty="0" smtClean="0">
                <a:latin typeface="黑体" pitchFamily="49" charset="-122"/>
                <a:ea typeface="黑体" pitchFamily="49" charset="-122"/>
                <a:cs typeface="Arial" pitchFamily="34" charset="0"/>
              </a:rPr>
              <a:t>（</a:t>
            </a:r>
            <a:r>
              <a:rPr lang="en-US" altLang="zh-CN" sz="3600" dirty="0">
                <a:latin typeface="黑体" pitchFamily="49" charset="-122"/>
                <a:ea typeface="黑体" pitchFamily="49" charset="-122"/>
                <a:cs typeface="Arial" pitchFamily="34" charset="0"/>
              </a:rPr>
              <a:t>1</a:t>
            </a:r>
            <a:r>
              <a:rPr lang="zh-CN" altLang="en-US" sz="3600" dirty="0">
                <a:latin typeface="黑体" pitchFamily="49" charset="-122"/>
                <a:ea typeface="黑体" pitchFamily="49" charset="-122"/>
                <a:cs typeface="Arial" pitchFamily="34" charset="0"/>
              </a:rPr>
              <a:t>）一战前，</a:t>
            </a:r>
            <a:r>
              <a:rPr lang="zh-CN" altLang="en-US" sz="3600" dirty="0">
                <a:solidFill>
                  <a:srgbClr val="FF0000"/>
                </a:solidFill>
                <a:latin typeface="黑体" pitchFamily="49" charset="-122"/>
                <a:ea typeface="黑体" pitchFamily="49" charset="-122"/>
                <a:cs typeface="Arial" pitchFamily="34" charset="0"/>
              </a:rPr>
              <a:t>少数人员</a:t>
            </a:r>
            <a:r>
              <a:rPr lang="zh-CN" altLang="en-US" sz="3600" dirty="0">
                <a:latin typeface="黑体" pitchFamily="49" charset="-122"/>
                <a:ea typeface="黑体" pitchFamily="49" charset="-122"/>
                <a:cs typeface="Arial" pitchFamily="34" charset="0"/>
              </a:rPr>
              <a:t>运用社会学、统计学等学科的知识和方法对教育、卫生、就业等领域的政策进行初步系统的评价；</a:t>
            </a:r>
          </a:p>
          <a:p>
            <a:pPr marL="342900" indent="-342900">
              <a:spcBef>
                <a:spcPct val="20000"/>
              </a:spcBef>
            </a:pPr>
            <a:r>
              <a:rPr lang="zh-CN" altLang="en-US" sz="3600" dirty="0">
                <a:latin typeface="黑体" pitchFamily="49" charset="-122"/>
                <a:ea typeface="黑体" pitchFamily="49" charset="-122"/>
                <a:cs typeface="Arial" pitchFamily="34" charset="0"/>
              </a:rPr>
              <a:t>（</a:t>
            </a:r>
            <a:r>
              <a:rPr lang="en-US" altLang="zh-CN" sz="3600" dirty="0">
                <a:latin typeface="黑体" pitchFamily="49" charset="-122"/>
                <a:ea typeface="黑体" pitchFamily="49" charset="-122"/>
                <a:cs typeface="Arial" pitchFamily="34" charset="0"/>
              </a:rPr>
              <a:t>2</a:t>
            </a:r>
            <a:r>
              <a:rPr lang="zh-CN" altLang="en-US" sz="3600" dirty="0">
                <a:latin typeface="黑体" pitchFamily="49" charset="-122"/>
                <a:ea typeface="黑体" pitchFamily="49" charset="-122"/>
                <a:cs typeface="Arial" pitchFamily="34" charset="0"/>
              </a:rPr>
              <a:t>）</a:t>
            </a:r>
            <a:r>
              <a:rPr lang="en-US" altLang="zh-CN" sz="3600" dirty="0">
                <a:latin typeface="黑体" pitchFamily="49" charset="-122"/>
                <a:ea typeface="黑体" pitchFamily="49" charset="-122"/>
                <a:cs typeface="Arial" pitchFamily="34" charset="0"/>
              </a:rPr>
              <a:t>20</a:t>
            </a:r>
            <a:r>
              <a:rPr lang="zh-CN" altLang="en-US" sz="3600" dirty="0">
                <a:latin typeface="黑体" pitchFamily="49" charset="-122"/>
                <a:ea typeface="黑体" pitchFamily="49" charset="-122"/>
                <a:cs typeface="Arial" pitchFamily="34" charset="0"/>
              </a:rPr>
              <a:t>世纪</a:t>
            </a:r>
            <a:r>
              <a:rPr lang="en-US" altLang="zh-CN" sz="3600" dirty="0">
                <a:latin typeface="黑体" pitchFamily="49" charset="-122"/>
                <a:ea typeface="黑体" pitchFamily="49" charset="-122"/>
                <a:cs typeface="Arial" pitchFamily="34" charset="0"/>
              </a:rPr>
              <a:t>30</a:t>
            </a:r>
            <a:r>
              <a:rPr lang="zh-CN" altLang="en-US" sz="3600" dirty="0">
                <a:latin typeface="黑体" pitchFamily="49" charset="-122"/>
                <a:ea typeface="黑体" pitchFamily="49" charset="-122"/>
                <a:cs typeface="Arial" pitchFamily="34" charset="0"/>
              </a:rPr>
              <a:t>年代，面对</a:t>
            </a:r>
            <a:r>
              <a:rPr lang="zh-CN" altLang="en-US" sz="3600" dirty="0" smtClean="0">
                <a:latin typeface="Arial"/>
                <a:ea typeface="黑体" pitchFamily="49" charset="-122"/>
                <a:cs typeface="Arial" pitchFamily="34" charset="0"/>
              </a:rPr>
              <a:t>“</a:t>
            </a:r>
            <a:r>
              <a:rPr lang="zh-CN" altLang="en-US" sz="3600" dirty="0" smtClean="0">
                <a:latin typeface="黑体" pitchFamily="49" charset="-122"/>
                <a:ea typeface="黑体" pitchFamily="49" charset="-122"/>
                <a:cs typeface="Arial" pitchFamily="34" charset="0"/>
              </a:rPr>
              <a:t>大萧条</a:t>
            </a:r>
            <a:r>
              <a:rPr lang="zh-CN" altLang="en-US" sz="3600" dirty="0" smtClean="0">
                <a:latin typeface="Arial"/>
                <a:ea typeface="黑体" pitchFamily="49" charset="-122"/>
                <a:cs typeface="Arial" pitchFamily="34" charset="0"/>
              </a:rPr>
              <a:t>”后各种严峻的</a:t>
            </a:r>
            <a:r>
              <a:rPr lang="zh-CN" altLang="en-US" sz="3600" dirty="0" smtClean="0">
                <a:latin typeface="黑体" pitchFamily="49" charset="-122"/>
                <a:ea typeface="黑体" pitchFamily="49" charset="-122"/>
                <a:cs typeface="Arial" pitchFamily="34" charset="0"/>
              </a:rPr>
              <a:t>社会</a:t>
            </a:r>
            <a:r>
              <a:rPr lang="zh-CN" altLang="en-US" sz="3600" dirty="0">
                <a:latin typeface="黑体" pitchFamily="49" charset="-122"/>
                <a:ea typeface="黑体" pitchFamily="49" charset="-122"/>
                <a:cs typeface="Arial" pitchFamily="34" charset="0"/>
              </a:rPr>
              <a:t>问题，</a:t>
            </a:r>
            <a:r>
              <a:rPr lang="zh-CN" altLang="en-US" sz="3600" dirty="0" smtClean="0">
                <a:solidFill>
                  <a:srgbClr val="FF0000"/>
                </a:solidFill>
                <a:latin typeface="黑体" pitchFamily="49" charset="-122"/>
                <a:ea typeface="黑体" pitchFamily="49" charset="-122"/>
                <a:cs typeface="Arial" pitchFamily="34" charset="0"/>
              </a:rPr>
              <a:t>越来越多</a:t>
            </a:r>
            <a:r>
              <a:rPr lang="zh-CN" altLang="en-US" sz="3600" dirty="0">
                <a:solidFill>
                  <a:srgbClr val="FF0000"/>
                </a:solidFill>
                <a:latin typeface="黑体" pitchFamily="49" charset="-122"/>
                <a:ea typeface="黑体" pitchFamily="49" charset="-122"/>
                <a:cs typeface="Arial" pitchFamily="34" charset="0"/>
              </a:rPr>
              <a:t>的社会科学家</a:t>
            </a:r>
            <a:r>
              <a:rPr lang="zh-CN" altLang="en-US" sz="3600" dirty="0">
                <a:latin typeface="黑体" pitchFamily="49" charset="-122"/>
                <a:ea typeface="黑体" pitchFamily="49" charset="-122"/>
                <a:cs typeface="Arial" pitchFamily="34" charset="0"/>
              </a:rPr>
              <a:t>主张评估政府</a:t>
            </a:r>
            <a:r>
              <a:rPr lang="zh-CN" altLang="en-US" sz="3600" dirty="0" smtClean="0">
                <a:latin typeface="黑体" pitchFamily="49" charset="-122"/>
                <a:ea typeface="黑体" pitchFamily="49" charset="-122"/>
                <a:cs typeface="Arial" pitchFamily="34" charset="0"/>
              </a:rPr>
              <a:t>为解决</a:t>
            </a:r>
            <a:r>
              <a:rPr lang="zh-CN" altLang="en-US" sz="3600" dirty="0">
                <a:latin typeface="黑体" pitchFamily="49" charset="-122"/>
                <a:ea typeface="黑体" pitchFamily="49" charset="-122"/>
                <a:cs typeface="Arial" pitchFamily="34" charset="0"/>
              </a:rPr>
              <a:t>这些问题而制定的</a:t>
            </a:r>
            <a:r>
              <a:rPr lang="zh-CN" altLang="en-US" sz="3600" dirty="0" smtClean="0">
                <a:latin typeface="黑体" pitchFamily="49" charset="-122"/>
                <a:ea typeface="黑体" pitchFamily="49" charset="-122"/>
                <a:cs typeface="Arial" pitchFamily="34" charset="0"/>
              </a:rPr>
              <a:t>政策</a:t>
            </a:r>
            <a:endParaRPr lang="zh-CN" altLang="en-US" sz="3600" dirty="0">
              <a:latin typeface="黑体" pitchFamily="49" charset="-122"/>
              <a:ea typeface="黑体" pitchFamily="49" charset="-122"/>
              <a:cs typeface="Arial" pitchFamily="34" charset="0"/>
            </a:endParaRPr>
          </a:p>
        </p:txBody>
      </p:sp>
      <p:sp>
        <p:nvSpPr>
          <p:cNvPr id="424964" name="Rectangle 4"/>
          <p:cNvSpPr>
            <a:spLocks noChangeArrowheads="1"/>
          </p:cNvSpPr>
          <p:nvPr/>
        </p:nvSpPr>
        <p:spPr bwMode="auto">
          <a:xfrm>
            <a:off x="611188" y="250031"/>
            <a:ext cx="8001000" cy="912019"/>
          </a:xfrm>
          <a:prstGeom prst="rect">
            <a:avLst/>
          </a:prstGeom>
          <a:noFill/>
          <a:ln w="9525">
            <a:noFill/>
            <a:miter lim="800000"/>
            <a:headEnd/>
            <a:tailEnd/>
          </a:ln>
          <a:effectLst/>
        </p:spPr>
        <p:txBody>
          <a:bodyPr anchor="b"/>
          <a:lstStyle/>
          <a:p>
            <a:pPr algn="ctr"/>
            <a:r>
              <a:rPr lang="zh-CN" altLang="en-US" sz="3600" dirty="0">
                <a:solidFill>
                  <a:srgbClr val="0000FF"/>
                </a:solidFill>
                <a:latin typeface="微软雅黑" pitchFamily="34" charset="-122"/>
                <a:ea typeface="微软雅黑" pitchFamily="34" charset="-122"/>
                <a:cs typeface="Arial" pitchFamily="34" charset="0"/>
              </a:rPr>
              <a:t>一、第一代政策评估</a:t>
            </a:r>
            <a:br>
              <a:rPr lang="zh-CN" altLang="en-US" sz="3600" dirty="0">
                <a:solidFill>
                  <a:srgbClr val="0000FF"/>
                </a:solidFill>
                <a:latin typeface="微软雅黑" pitchFamily="34" charset="-122"/>
                <a:ea typeface="微软雅黑" pitchFamily="34" charset="-122"/>
                <a:cs typeface="Arial" pitchFamily="34" charset="0"/>
              </a:rPr>
            </a:br>
            <a:r>
              <a:rPr lang="zh-CN" altLang="en-US" sz="3600" dirty="0">
                <a:solidFill>
                  <a:srgbClr val="0000FF"/>
                </a:solidFill>
                <a:latin typeface="微软雅黑" pitchFamily="34" charset="-122"/>
                <a:ea typeface="微软雅黑" pitchFamily="34" charset="-122"/>
                <a:cs typeface="Arial" pitchFamily="34" charset="0"/>
              </a:rPr>
              <a:t>——实验室实验（二战前）</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3"/>
          <p:cNvSpPr>
            <a:spLocks noGrp="1" noChangeArrowheads="1"/>
          </p:cNvSpPr>
          <p:nvPr>
            <p:ph type="body" idx="1"/>
          </p:nvPr>
        </p:nvSpPr>
        <p:spPr>
          <a:xfrm>
            <a:off x="467286" y="1336945"/>
            <a:ext cx="8386257" cy="3263504"/>
          </a:xfrm>
          <a:noFill/>
        </p:spPr>
        <p:txBody>
          <a:bodyPr>
            <a:noAutofit/>
          </a:bodyPr>
          <a:lstStyle/>
          <a:p>
            <a:pPr>
              <a:spcBef>
                <a:spcPct val="0"/>
              </a:spcBef>
              <a:buFontTx/>
              <a:buNone/>
            </a:pPr>
            <a:r>
              <a:rPr lang="zh-CN" altLang="en-US" sz="4000" dirty="0">
                <a:latin typeface="黑体" pitchFamily="49" charset="-122"/>
                <a:ea typeface="黑体" pitchFamily="49" charset="-122"/>
                <a:cs typeface="Arial" pitchFamily="34" charset="0"/>
              </a:rPr>
              <a:t>（</a:t>
            </a:r>
            <a:r>
              <a:rPr lang="en-US" altLang="zh-CN" sz="4000" dirty="0">
                <a:latin typeface="黑体" pitchFamily="49" charset="-122"/>
                <a:ea typeface="黑体" pitchFamily="49" charset="-122"/>
                <a:cs typeface="Arial" pitchFamily="34" charset="0"/>
              </a:rPr>
              <a:t>1</a:t>
            </a:r>
            <a:r>
              <a:rPr lang="zh-CN" altLang="en-US" sz="4000" dirty="0">
                <a:latin typeface="黑体" pitchFamily="49" charset="-122"/>
                <a:ea typeface="黑体" pitchFamily="49" charset="-122"/>
                <a:cs typeface="Arial" pitchFamily="34" charset="0"/>
              </a:rPr>
              <a:t>）在研究的</a:t>
            </a:r>
            <a:r>
              <a:rPr lang="zh-CN" altLang="en-US" sz="4000" dirty="0">
                <a:solidFill>
                  <a:srgbClr val="FF0000"/>
                </a:solidFill>
                <a:latin typeface="黑体" pitchFamily="49" charset="-122"/>
                <a:ea typeface="黑体" pitchFamily="49" charset="-122"/>
                <a:cs typeface="Arial" pitchFamily="34" charset="0"/>
              </a:rPr>
              <a:t>方法上</a:t>
            </a:r>
            <a:r>
              <a:rPr lang="zh-CN" altLang="en-US" sz="4000" dirty="0">
                <a:latin typeface="黑体" pitchFamily="49" charset="-122"/>
                <a:ea typeface="黑体" pitchFamily="49" charset="-122"/>
                <a:cs typeface="Arial" pitchFamily="34" charset="0"/>
              </a:rPr>
              <a:t>普遍采取实验室的实验方法；</a:t>
            </a:r>
          </a:p>
          <a:p>
            <a:pPr>
              <a:spcBef>
                <a:spcPct val="0"/>
              </a:spcBef>
              <a:buFontTx/>
              <a:buNone/>
            </a:pPr>
            <a:r>
              <a:rPr lang="zh-CN" altLang="en-US" sz="4000" dirty="0">
                <a:latin typeface="黑体" pitchFamily="49" charset="-122"/>
                <a:ea typeface="黑体" pitchFamily="49" charset="-122"/>
                <a:cs typeface="Arial" pitchFamily="34" charset="0"/>
              </a:rPr>
              <a:t>（</a:t>
            </a:r>
            <a:r>
              <a:rPr lang="en-US" altLang="zh-CN" sz="4000" dirty="0">
                <a:latin typeface="黑体" pitchFamily="49" charset="-122"/>
                <a:ea typeface="黑体" pitchFamily="49" charset="-122"/>
                <a:cs typeface="Arial" pitchFamily="34" charset="0"/>
              </a:rPr>
              <a:t>2</a:t>
            </a:r>
            <a:r>
              <a:rPr lang="zh-CN" altLang="en-US" sz="4000" dirty="0">
                <a:latin typeface="黑体" pitchFamily="49" charset="-122"/>
                <a:ea typeface="黑体" pitchFamily="49" charset="-122"/>
                <a:cs typeface="Arial" pitchFamily="34" charset="0"/>
              </a:rPr>
              <a:t>）以</a:t>
            </a:r>
            <a:r>
              <a:rPr lang="zh-CN" altLang="en-US" sz="4000" dirty="0">
                <a:latin typeface="Arial"/>
                <a:ea typeface="黑体" pitchFamily="49" charset="-122"/>
                <a:cs typeface="Arial" pitchFamily="34" charset="0"/>
              </a:rPr>
              <a:t>“</a:t>
            </a:r>
            <a:r>
              <a:rPr lang="zh-CN" altLang="en-US" sz="4000" dirty="0">
                <a:solidFill>
                  <a:srgbClr val="FF0000"/>
                </a:solidFill>
                <a:latin typeface="黑体" pitchFamily="49" charset="-122"/>
                <a:ea typeface="黑体" pitchFamily="49" charset="-122"/>
                <a:cs typeface="Arial" pitchFamily="34" charset="0"/>
              </a:rPr>
              <a:t>测量</a:t>
            </a:r>
            <a:r>
              <a:rPr lang="zh-CN" altLang="en-US" sz="4000" dirty="0">
                <a:latin typeface="Arial"/>
                <a:ea typeface="黑体" pitchFamily="49" charset="-122"/>
                <a:cs typeface="Arial" pitchFamily="34" charset="0"/>
              </a:rPr>
              <a:t>”</a:t>
            </a:r>
            <a:r>
              <a:rPr lang="zh-CN" altLang="en-US" sz="4000" dirty="0">
                <a:latin typeface="黑体" pitchFamily="49" charset="-122"/>
                <a:ea typeface="黑体" pitchFamily="49" charset="-122"/>
                <a:cs typeface="Arial" pitchFamily="34" charset="0"/>
              </a:rPr>
              <a:t>(</a:t>
            </a:r>
            <a:r>
              <a:rPr lang="en-US" altLang="zh-CN" sz="4000" dirty="0">
                <a:latin typeface="黑体" pitchFamily="49" charset="-122"/>
                <a:ea typeface="黑体" pitchFamily="49" charset="-122"/>
                <a:cs typeface="Arial" pitchFamily="34" charset="0"/>
              </a:rPr>
              <a:t>measurement)</a:t>
            </a:r>
            <a:r>
              <a:rPr lang="zh-CN" altLang="en-US" sz="4000" dirty="0">
                <a:latin typeface="黑体" pitchFamily="49" charset="-122"/>
                <a:ea typeface="黑体" pitchFamily="49" charset="-122"/>
                <a:cs typeface="Arial" pitchFamily="34" charset="0"/>
              </a:rPr>
              <a:t>为主；</a:t>
            </a:r>
          </a:p>
          <a:p>
            <a:pPr>
              <a:spcBef>
                <a:spcPct val="0"/>
              </a:spcBef>
              <a:buFontTx/>
              <a:buNone/>
            </a:pPr>
            <a:r>
              <a:rPr lang="zh-CN" altLang="en-US" sz="4000" dirty="0">
                <a:latin typeface="黑体" pitchFamily="49" charset="-122"/>
                <a:ea typeface="黑体" pitchFamily="49" charset="-122"/>
                <a:cs typeface="Arial" pitchFamily="34" charset="0"/>
              </a:rPr>
              <a:t>（</a:t>
            </a:r>
            <a:r>
              <a:rPr lang="en-US" altLang="zh-CN" sz="4000" dirty="0">
                <a:latin typeface="黑体" pitchFamily="49" charset="-122"/>
                <a:ea typeface="黑体" pitchFamily="49" charset="-122"/>
                <a:cs typeface="Arial" pitchFamily="34" charset="0"/>
              </a:rPr>
              <a:t>3</a:t>
            </a:r>
            <a:r>
              <a:rPr lang="zh-CN" altLang="en-US" sz="4000" dirty="0">
                <a:latin typeface="黑体" pitchFamily="49" charset="-122"/>
                <a:ea typeface="黑体" pitchFamily="49" charset="-122"/>
                <a:cs typeface="Arial" pitchFamily="34" charset="0"/>
              </a:rPr>
              <a:t>）评估者扮演</a:t>
            </a:r>
            <a:r>
              <a:rPr lang="zh-CN" altLang="en-US" sz="4000" dirty="0">
                <a:solidFill>
                  <a:srgbClr val="FF0000"/>
                </a:solidFill>
                <a:latin typeface="黑体" pitchFamily="49" charset="-122"/>
                <a:ea typeface="黑体" pitchFamily="49" charset="-122"/>
                <a:cs typeface="Arial" pitchFamily="34" charset="0"/>
              </a:rPr>
              <a:t>技术人员</a:t>
            </a:r>
            <a:r>
              <a:rPr lang="zh-CN" altLang="en-US" sz="4000" dirty="0">
                <a:latin typeface="黑体" pitchFamily="49" charset="-122"/>
                <a:ea typeface="黑体" pitchFamily="49" charset="-122"/>
                <a:cs typeface="Arial" pitchFamily="34" charset="0"/>
              </a:rPr>
              <a:t>(</a:t>
            </a:r>
            <a:r>
              <a:rPr lang="en-US" altLang="zh-CN" sz="4000" dirty="0">
                <a:latin typeface="黑体" pitchFamily="49" charset="-122"/>
                <a:ea typeface="黑体" pitchFamily="49" charset="-122"/>
                <a:cs typeface="Arial" pitchFamily="34" charset="0"/>
              </a:rPr>
              <a:t>technician)</a:t>
            </a:r>
            <a:r>
              <a:rPr lang="zh-CN" altLang="en-US" sz="4000" dirty="0">
                <a:latin typeface="黑体" pitchFamily="49" charset="-122"/>
                <a:ea typeface="黑体" pitchFamily="49" charset="-122"/>
                <a:cs typeface="Arial" pitchFamily="34" charset="0"/>
              </a:rPr>
              <a:t>的角色；</a:t>
            </a:r>
          </a:p>
          <a:p>
            <a:pPr>
              <a:spcBef>
                <a:spcPct val="0"/>
              </a:spcBef>
              <a:buFontTx/>
              <a:buNone/>
            </a:pPr>
            <a:r>
              <a:rPr lang="zh-CN" altLang="en-US" sz="4000" dirty="0">
                <a:latin typeface="黑体" pitchFamily="49" charset="-122"/>
                <a:ea typeface="黑体" pitchFamily="49" charset="-122"/>
                <a:cs typeface="Arial" pitchFamily="34" charset="0"/>
              </a:rPr>
              <a:t>（</a:t>
            </a:r>
            <a:r>
              <a:rPr lang="en-US" altLang="zh-CN" sz="4000" dirty="0">
                <a:latin typeface="黑体" pitchFamily="49" charset="-122"/>
                <a:ea typeface="黑体" pitchFamily="49" charset="-122"/>
                <a:cs typeface="Arial" pitchFamily="34" charset="0"/>
              </a:rPr>
              <a:t>4</a:t>
            </a:r>
            <a:r>
              <a:rPr lang="zh-CN" altLang="en-US" sz="4000" dirty="0">
                <a:latin typeface="黑体" pitchFamily="49" charset="-122"/>
                <a:ea typeface="黑体" pitchFamily="49" charset="-122"/>
                <a:cs typeface="Arial" pitchFamily="34" charset="0"/>
              </a:rPr>
              <a:t>）政策评估开展的</a:t>
            </a:r>
            <a:r>
              <a:rPr lang="zh-CN" altLang="en-US" sz="4000" dirty="0">
                <a:solidFill>
                  <a:srgbClr val="FF0000"/>
                </a:solidFill>
                <a:latin typeface="黑体" pitchFamily="49" charset="-122"/>
                <a:ea typeface="黑体" pitchFamily="49" charset="-122"/>
                <a:cs typeface="Arial" pitchFamily="34" charset="0"/>
              </a:rPr>
              <a:t>范围有限</a:t>
            </a:r>
            <a:r>
              <a:rPr lang="zh-CN" altLang="en-US" sz="4000" dirty="0" smtClean="0">
                <a:latin typeface="黑体" pitchFamily="49" charset="-122"/>
                <a:ea typeface="黑体" pitchFamily="49" charset="-122"/>
                <a:cs typeface="Arial" pitchFamily="34" charset="0"/>
              </a:rPr>
              <a:t>；</a:t>
            </a:r>
            <a:endParaRPr lang="zh-CN" altLang="en-US" sz="4000" dirty="0">
              <a:latin typeface="黑体" pitchFamily="49" charset="-122"/>
              <a:ea typeface="黑体" pitchFamily="49" charset="-122"/>
              <a:cs typeface="Arial" pitchFamily="34" charset="0"/>
            </a:endParaRPr>
          </a:p>
        </p:txBody>
      </p:sp>
      <p:sp>
        <p:nvSpPr>
          <p:cNvPr id="269316" name="Rectangle 4"/>
          <p:cNvSpPr>
            <a:spLocks noChangeArrowheads="1"/>
          </p:cNvSpPr>
          <p:nvPr/>
        </p:nvSpPr>
        <p:spPr bwMode="auto">
          <a:xfrm>
            <a:off x="611188" y="250031"/>
            <a:ext cx="8001000" cy="912019"/>
          </a:xfrm>
          <a:prstGeom prst="rect">
            <a:avLst/>
          </a:prstGeom>
          <a:noFill/>
          <a:ln w="9525">
            <a:noFill/>
            <a:miter lim="800000"/>
            <a:headEnd/>
            <a:tailEnd/>
          </a:ln>
          <a:effectLst/>
        </p:spPr>
        <p:txBody>
          <a:bodyPr anchor="b"/>
          <a:lstStyle/>
          <a:p>
            <a:pPr algn="ctr"/>
            <a:r>
              <a:rPr lang="en-US" altLang="zh-CN" sz="4000" dirty="0">
                <a:solidFill>
                  <a:srgbClr val="0000FF"/>
                </a:solidFill>
                <a:latin typeface="微软雅黑" pitchFamily="34" charset="-122"/>
                <a:ea typeface="微软雅黑" pitchFamily="34" charset="-122"/>
                <a:cs typeface="Arial" pitchFamily="34" charset="0"/>
              </a:rPr>
              <a:t>2.</a:t>
            </a:r>
            <a:r>
              <a:rPr lang="zh-CN" altLang="en-US" sz="4000" dirty="0">
                <a:solidFill>
                  <a:srgbClr val="0000FF"/>
                </a:solidFill>
                <a:latin typeface="微软雅黑" pitchFamily="34" charset="-122"/>
                <a:ea typeface="微软雅黑" pitchFamily="34" charset="-122"/>
                <a:cs typeface="Arial" pitchFamily="34" charset="0"/>
              </a:rPr>
              <a:t>第一代政策评估的特点</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7200" y="205979"/>
            <a:ext cx="8229600" cy="1123950"/>
          </a:xfrm>
        </p:spPr>
        <p:txBody>
          <a:bodyPr/>
          <a:lstStyle/>
          <a:p>
            <a:r>
              <a:rPr lang="zh-CN" altLang="en-US" sz="4000" dirty="0">
                <a:solidFill>
                  <a:srgbClr val="0000FF"/>
                </a:solidFill>
                <a:latin typeface="黑体" pitchFamily="49" charset="-122"/>
                <a:ea typeface="黑体" pitchFamily="49" charset="-122"/>
                <a:cs typeface="Arial" pitchFamily="34" charset="0"/>
              </a:rPr>
              <a:t>二、第二代政策评估</a:t>
            </a:r>
            <a:r>
              <a:rPr lang="zh-CN" altLang="en-US" sz="4000" dirty="0">
                <a:solidFill>
                  <a:srgbClr val="0000FF"/>
                </a:solidFill>
                <a:latin typeface="Arial"/>
                <a:ea typeface="黑体" pitchFamily="49" charset="-122"/>
                <a:cs typeface="Arial" pitchFamily="34" charset="0"/>
              </a:rPr>
              <a:t>——</a:t>
            </a:r>
            <a:r>
              <a:rPr lang="zh-CN" altLang="en-US" sz="4000" dirty="0">
                <a:solidFill>
                  <a:srgbClr val="0000FF"/>
                </a:solidFill>
                <a:latin typeface="黑体" pitchFamily="49" charset="-122"/>
                <a:ea typeface="黑体" pitchFamily="49" charset="-122"/>
                <a:cs typeface="Arial" pitchFamily="34" charset="0"/>
              </a:rPr>
              <a:t>实地实验</a:t>
            </a:r>
            <a:br>
              <a:rPr lang="zh-CN" altLang="en-US" sz="4000" dirty="0">
                <a:solidFill>
                  <a:srgbClr val="0000FF"/>
                </a:solidFill>
                <a:latin typeface="黑体" pitchFamily="49" charset="-122"/>
                <a:ea typeface="黑体" pitchFamily="49" charset="-122"/>
                <a:cs typeface="Arial" pitchFamily="34" charset="0"/>
              </a:rPr>
            </a:br>
            <a:r>
              <a:rPr lang="zh-CN" altLang="en-US" sz="2800" dirty="0">
                <a:latin typeface="黑体" pitchFamily="49" charset="-122"/>
                <a:ea typeface="黑体" pitchFamily="49" charset="-122"/>
                <a:cs typeface="Arial" pitchFamily="34" charset="0"/>
              </a:rPr>
              <a:t>（</a:t>
            </a:r>
            <a:r>
              <a:rPr lang="en-US" altLang="zh-CN" sz="2800" dirty="0">
                <a:latin typeface="黑体" pitchFamily="49" charset="-122"/>
                <a:ea typeface="黑体" pitchFamily="49" charset="-122"/>
                <a:cs typeface="Arial" pitchFamily="34" charset="0"/>
              </a:rPr>
              <a:t>World War II-1960</a:t>
            </a:r>
            <a:r>
              <a:rPr lang="en-US" altLang="zh-CN" sz="2800" dirty="0">
                <a:latin typeface="Arial"/>
                <a:ea typeface="黑体" pitchFamily="49" charset="-122"/>
                <a:cs typeface="Arial" pitchFamily="34" charset="0"/>
              </a:rPr>
              <a:t>’</a:t>
            </a:r>
            <a:r>
              <a:rPr lang="en-US" altLang="zh-CN" sz="2800" dirty="0">
                <a:latin typeface="黑体" pitchFamily="49" charset="-122"/>
                <a:ea typeface="黑体" pitchFamily="49" charset="-122"/>
                <a:cs typeface="Arial" pitchFamily="34" charset="0"/>
              </a:rPr>
              <a:t>s）</a:t>
            </a:r>
            <a:endParaRPr lang="zh-CN" altLang="en-US" sz="2800" dirty="0">
              <a:latin typeface="黑体" pitchFamily="49" charset="-122"/>
              <a:ea typeface="黑体" pitchFamily="49" charset="-122"/>
              <a:cs typeface="Arial" pitchFamily="34" charset="0"/>
            </a:endParaRPr>
          </a:p>
        </p:txBody>
      </p:sp>
      <p:sp>
        <p:nvSpPr>
          <p:cNvPr id="270339" name="Rectangle 3"/>
          <p:cNvSpPr>
            <a:spLocks noGrp="1" noChangeArrowheads="1"/>
          </p:cNvSpPr>
          <p:nvPr>
            <p:ph type="body" idx="1"/>
          </p:nvPr>
        </p:nvSpPr>
        <p:spPr>
          <a:xfrm>
            <a:off x="457200" y="1394054"/>
            <a:ext cx="8229600" cy="3157538"/>
          </a:xfrm>
          <a:noFill/>
        </p:spPr>
        <p:txBody>
          <a:bodyPr>
            <a:noAutofit/>
          </a:bodyPr>
          <a:lstStyle/>
          <a:p>
            <a:pPr>
              <a:lnSpc>
                <a:spcPct val="80000"/>
              </a:lnSpc>
              <a:spcBef>
                <a:spcPct val="0"/>
              </a:spcBef>
              <a:buFontTx/>
              <a:buNone/>
            </a:pPr>
            <a:r>
              <a:rPr lang="zh-CN" altLang="en-US" sz="3600" dirty="0" smtClean="0">
                <a:latin typeface="黑体" pitchFamily="49" charset="-122"/>
                <a:ea typeface="黑体" pitchFamily="49" charset="-122"/>
                <a:cs typeface="Arial" pitchFamily="34" charset="0"/>
              </a:rPr>
              <a:t>二战</a:t>
            </a:r>
            <a:r>
              <a:rPr lang="zh-CN" altLang="en-US" sz="3600" dirty="0">
                <a:latin typeface="黑体" pitchFamily="49" charset="-122"/>
                <a:ea typeface="黑体" pitchFamily="49" charset="-122"/>
                <a:cs typeface="Arial" pitchFamily="34" charset="0"/>
              </a:rPr>
              <a:t>中，英美等国的军队</a:t>
            </a:r>
            <a:r>
              <a:rPr lang="zh-CN" altLang="en-US" sz="3600" dirty="0">
                <a:solidFill>
                  <a:srgbClr val="FF0000"/>
                </a:solidFill>
                <a:latin typeface="黑体" pitchFamily="49" charset="-122"/>
                <a:ea typeface="黑体" pitchFamily="49" charset="-122"/>
                <a:cs typeface="Arial" pitchFamily="34" charset="0"/>
              </a:rPr>
              <a:t>出于战争的需要</a:t>
            </a:r>
            <a:r>
              <a:rPr lang="zh-CN" altLang="en-US" sz="3600" dirty="0">
                <a:latin typeface="黑体" pitchFamily="49" charset="-122"/>
                <a:ea typeface="黑体" pitchFamily="49" charset="-122"/>
                <a:cs typeface="Arial" pitchFamily="34" charset="0"/>
              </a:rPr>
              <a:t>，专门聘请研究人员对人事政策和宣传策略等进行评估</a:t>
            </a:r>
            <a:r>
              <a:rPr lang="zh-CN" altLang="en-US" sz="3600" dirty="0" smtClean="0">
                <a:latin typeface="黑体" pitchFamily="49" charset="-122"/>
                <a:ea typeface="黑体" pitchFamily="49" charset="-122"/>
                <a:cs typeface="Arial" pitchFamily="34" charset="0"/>
              </a:rPr>
              <a:t>；二</a:t>
            </a:r>
            <a:r>
              <a:rPr lang="zh-CN" altLang="en-US" sz="3600" dirty="0">
                <a:latin typeface="黑体" pitchFamily="49" charset="-122"/>
                <a:ea typeface="黑体" pitchFamily="49" charset="-122"/>
                <a:cs typeface="Arial" pitchFamily="34" charset="0"/>
              </a:rPr>
              <a:t>战后，</a:t>
            </a:r>
            <a:r>
              <a:rPr lang="zh-CN" altLang="en-US" sz="3600" dirty="0">
                <a:solidFill>
                  <a:srgbClr val="FF0000"/>
                </a:solidFill>
                <a:latin typeface="黑体" pitchFamily="49" charset="-122"/>
                <a:ea typeface="黑体" pitchFamily="49" charset="-122"/>
                <a:cs typeface="Arial" pitchFamily="34" charset="0"/>
              </a:rPr>
              <a:t>根据发展的需要</a:t>
            </a:r>
            <a:r>
              <a:rPr lang="zh-CN" altLang="en-US" sz="3600" dirty="0">
                <a:latin typeface="黑体" pitchFamily="49" charset="-122"/>
                <a:ea typeface="黑体" pitchFamily="49" charset="-122"/>
                <a:cs typeface="Arial" pitchFamily="34" charset="0"/>
              </a:rPr>
              <a:t>，美国等西方国家在城市发展、住宅建设、教育、科技、就业、卫生等领域出台一系列的政策。而这些政策的</a:t>
            </a:r>
            <a:r>
              <a:rPr lang="zh-CN" altLang="en-US" sz="3600" dirty="0" smtClean="0">
                <a:latin typeface="黑体" pitchFamily="49" charset="-122"/>
                <a:ea typeface="黑体" pitchFamily="49" charset="-122"/>
                <a:cs typeface="Arial" pitchFamily="34" charset="0"/>
              </a:rPr>
              <a:t>实施</a:t>
            </a:r>
            <a:r>
              <a:rPr lang="zh-CN" altLang="en-US" sz="3600" dirty="0">
                <a:latin typeface="黑体" pitchFamily="49" charset="-122"/>
                <a:ea typeface="黑体" pitchFamily="49" charset="-122"/>
                <a:cs typeface="Arial" pitchFamily="34" charset="0"/>
              </a:rPr>
              <a:t>往往需要巨额的经费，这就</a:t>
            </a:r>
            <a:r>
              <a:rPr lang="zh-CN" altLang="en-US" sz="3600" dirty="0" smtClean="0">
                <a:latin typeface="黑体" pitchFamily="49" charset="-122"/>
                <a:ea typeface="黑体" pitchFamily="49" charset="-122"/>
                <a:cs typeface="Arial" pitchFamily="34" charset="0"/>
              </a:rPr>
              <a:t>使得</a:t>
            </a:r>
            <a:r>
              <a:rPr lang="zh-CN" altLang="en-US" sz="3600" dirty="0">
                <a:latin typeface="黑体" pitchFamily="49" charset="-122"/>
                <a:ea typeface="黑体" pitchFamily="49" charset="-122"/>
                <a:cs typeface="Arial" pitchFamily="34" charset="0"/>
              </a:rPr>
              <a:t>政府不得不去对这些政策</a:t>
            </a:r>
            <a:r>
              <a:rPr lang="zh-CN" altLang="en-US" sz="3600" dirty="0" smtClean="0">
                <a:latin typeface="黑体" pitchFamily="49" charset="-122"/>
                <a:ea typeface="黑体" pitchFamily="49" charset="-122"/>
                <a:cs typeface="Arial" pitchFamily="34" charset="0"/>
              </a:rPr>
              <a:t>进行评估。                       </a:t>
            </a:r>
            <a:endParaRPr lang="zh-CN" altLang="en-US" sz="3600" dirty="0">
              <a:latin typeface="黑体" pitchFamily="49" charset="-122"/>
              <a:ea typeface="黑体" pitchFamily="49" charset="-122"/>
              <a:cs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ltLang="zh-CN" sz="4000" dirty="0">
                <a:solidFill>
                  <a:srgbClr val="0000FF"/>
                </a:solidFill>
                <a:latin typeface="微软雅黑" pitchFamily="34" charset="-122"/>
                <a:ea typeface="微软雅黑" pitchFamily="34" charset="-122"/>
                <a:cs typeface="Arial" pitchFamily="34" charset="0"/>
              </a:rPr>
              <a:t>2.</a:t>
            </a:r>
            <a:r>
              <a:rPr lang="zh-CN" altLang="en-US" sz="4000" dirty="0">
                <a:solidFill>
                  <a:srgbClr val="0000FF"/>
                </a:solidFill>
                <a:latin typeface="微软雅黑" pitchFamily="34" charset="-122"/>
                <a:ea typeface="微软雅黑" pitchFamily="34" charset="-122"/>
                <a:cs typeface="Arial" pitchFamily="34" charset="0"/>
              </a:rPr>
              <a:t>特点</a:t>
            </a:r>
          </a:p>
        </p:txBody>
      </p:sp>
      <p:sp>
        <p:nvSpPr>
          <p:cNvPr id="355331" name="Rectangle 3"/>
          <p:cNvSpPr>
            <a:spLocks noGrp="1" noChangeArrowheads="1"/>
          </p:cNvSpPr>
          <p:nvPr>
            <p:ph type="body" idx="1"/>
          </p:nvPr>
        </p:nvSpPr>
        <p:spPr>
          <a:xfrm>
            <a:off x="402739" y="1218612"/>
            <a:ext cx="8407774" cy="3263504"/>
          </a:xfrm>
          <a:noFill/>
        </p:spPr>
        <p:txBody>
          <a:bodyPr>
            <a:noAutofit/>
          </a:bodyPr>
          <a:lstStyle/>
          <a:p>
            <a:pPr>
              <a:spcBef>
                <a:spcPct val="0"/>
              </a:spcBef>
              <a:buFontTx/>
              <a:buNone/>
            </a:pPr>
            <a:r>
              <a:rPr lang="zh-CN" altLang="en-US" sz="4000" dirty="0">
                <a:latin typeface="微软雅黑" pitchFamily="34" charset="-122"/>
                <a:ea typeface="微软雅黑" pitchFamily="34" charset="-122"/>
                <a:cs typeface="Arial" pitchFamily="34" charset="0"/>
              </a:rPr>
              <a:t>（</a:t>
            </a:r>
            <a:r>
              <a:rPr lang="en-US" altLang="zh-CN" sz="4000" dirty="0">
                <a:latin typeface="微软雅黑" pitchFamily="34" charset="-122"/>
                <a:ea typeface="微软雅黑" pitchFamily="34" charset="-122"/>
                <a:cs typeface="Arial" pitchFamily="34" charset="0"/>
              </a:rPr>
              <a:t>1</a:t>
            </a:r>
            <a:r>
              <a:rPr lang="zh-CN" altLang="en-US" sz="4000" dirty="0">
                <a:latin typeface="微软雅黑" pitchFamily="34" charset="-122"/>
                <a:ea typeface="微软雅黑" pitchFamily="34" charset="-122"/>
                <a:cs typeface="Arial" pitchFamily="34" charset="0"/>
              </a:rPr>
              <a:t>）主张“政策评估即实地实验”，</a:t>
            </a:r>
            <a:r>
              <a:rPr lang="zh-CN" altLang="en-US" sz="4000" dirty="0">
                <a:solidFill>
                  <a:srgbClr val="FF0000"/>
                </a:solidFill>
                <a:latin typeface="微软雅黑" pitchFamily="34" charset="-122"/>
                <a:ea typeface="微软雅黑" pitchFamily="34" charset="-122"/>
                <a:cs typeface="Arial" pitchFamily="34" charset="0"/>
              </a:rPr>
              <a:t>强调现实生活</a:t>
            </a:r>
            <a:r>
              <a:rPr lang="zh-CN" altLang="en-US" sz="4000" dirty="0">
                <a:latin typeface="微软雅黑" pitchFamily="34" charset="-122"/>
                <a:ea typeface="微软雅黑" pitchFamily="34" charset="-122"/>
                <a:cs typeface="Arial" pitchFamily="34" charset="0"/>
              </a:rPr>
              <a:t>实地调查的重要；</a:t>
            </a:r>
          </a:p>
          <a:p>
            <a:pPr>
              <a:spcBef>
                <a:spcPct val="0"/>
              </a:spcBef>
              <a:buFontTx/>
              <a:buNone/>
            </a:pPr>
            <a:r>
              <a:rPr lang="zh-CN" altLang="en-US" sz="4000" dirty="0">
                <a:latin typeface="微软雅黑" pitchFamily="34" charset="-122"/>
                <a:ea typeface="微软雅黑" pitchFamily="34" charset="-122"/>
                <a:cs typeface="Arial" pitchFamily="34" charset="0"/>
              </a:rPr>
              <a:t>（</a:t>
            </a:r>
            <a:r>
              <a:rPr lang="en-US" altLang="zh-CN" sz="4000" dirty="0">
                <a:latin typeface="微软雅黑" pitchFamily="34" charset="-122"/>
                <a:ea typeface="微软雅黑" pitchFamily="34" charset="-122"/>
                <a:cs typeface="Arial" pitchFamily="34" charset="0"/>
              </a:rPr>
              <a:t>2</a:t>
            </a:r>
            <a:r>
              <a:rPr lang="zh-CN" altLang="en-US" sz="4000" dirty="0">
                <a:latin typeface="微软雅黑" pitchFamily="34" charset="-122"/>
                <a:ea typeface="微软雅黑" pitchFamily="34" charset="-122"/>
                <a:cs typeface="Arial" pitchFamily="34" charset="0"/>
              </a:rPr>
              <a:t>）具有</a:t>
            </a:r>
            <a:r>
              <a:rPr lang="zh-CN" altLang="en-US" sz="4000" dirty="0">
                <a:solidFill>
                  <a:srgbClr val="FF0000"/>
                </a:solidFill>
                <a:latin typeface="微软雅黑" pitchFamily="34" charset="-122"/>
                <a:ea typeface="微软雅黑" pitchFamily="34" charset="-122"/>
                <a:cs typeface="Arial" pitchFamily="34" charset="0"/>
              </a:rPr>
              <a:t>高度目的导向</a:t>
            </a:r>
            <a:r>
              <a:rPr lang="zh-CN" altLang="en-US" sz="4000" dirty="0">
                <a:latin typeface="微软雅黑" pitchFamily="34" charset="-122"/>
                <a:ea typeface="微软雅黑" pitchFamily="34" charset="-122"/>
                <a:cs typeface="Arial" pitchFamily="34" charset="0"/>
              </a:rPr>
              <a:t>；</a:t>
            </a:r>
          </a:p>
          <a:p>
            <a:pPr>
              <a:spcBef>
                <a:spcPct val="0"/>
              </a:spcBef>
              <a:buFontTx/>
              <a:buNone/>
            </a:pPr>
            <a:r>
              <a:rPr lang="zh-CN" altLang="en-US" sz="4000" dirty="0">
                <a:latin typeface="微软雅黑" pitchFamily="34" charset="-122"/>
                <a:ea typeface="微软雅黑" pitchFamily="34" charset="-122"/>
                <a:cs typeface="Arial" pitchFamily="34" charset="0"/>
              </a:rPr>
              <a:t>（</a:t>
            </a:r>
            <a:r>
              <a:rPr lang="en-US" altLang="zh-CN" sz="4000" dirty="0">
                <a:latin typeface="微软雅黑" pitchFamily="34" charset="-122"/>
                <a:ea typeface="微软雅黑" pitchFamily="34" charset="-122"/>
                <a:cs typeface="Arial" pitchFamily="34" charset="0"/>
              </a:rPr>
              <a:t>3</a:t>
            </a:r>
            <a:r>
              <a:rPr lang="zh-CN" altLang="en-US" sz="4000" dirty="0">
                <a:latin typeface="微软雅黑" pitchFamily="34" charset="-122"/>
                <a:ea typeface="微软雅黑" pitchFamily="34" charset="-122"/>
                <a:cs typeface="Arial" pitchFamily="34" charset="0"/>
              </a:rPr>
              <a:t>）仍维持测量特性，</a:t>
            </a:r>
            <a:r>
              <a:rPr lang="zh-CN" altLang="en-US" sz="4000" dirty="0">
                <a:solidFill>
                  <a:srgbClr val="FF0000"/>
                </a:solidFill>
                <a:latin typeface="微软雅黑" pitchFamily="34" charset="-122"/>
                <a:ea typeface="微软雅黑" pitchFamily="34" charset="-122"/>
                <a:cs typeface="Arial" pitchFamily="34" charset="0"/>
              </a:rPr>
              <a:t>着重描述功能</a:t>
            </a:r>
            <a:r>
              <a:rPr lang="zh-CN" altLang="en-US" sz="4000" dirty="0">
                <a:latin typeface="微软雅黑" pitchFamily="34" charset="-122"/>
                <a:ea typeface="微软雅黑" pitchFamily="34" charset="-122"/>
                <a:cs typeface="Arial" pitchFamily="34" charset="0"/>
              </a:rPr>
              <a:t>的发挥；</a:t>
            </a:r>
          </a:p>
          <a:p>
            <a:pPr>
              <a:spcBef>
                <a:spcPct val="0"/>
              </a:spcBef>
              <a:buFontTx/>
              <a:buNone/>
            </a:pPr>
            <a:r>
              <a:rPr lang="zh-CN" altLang="en-US" sz="4000" dirty="0">
                <a:latin typeface="微软雅黑" pitchFamily="34" charset="-122"/>
                <a:ea typeface="微软雅黑" pitchFamily="34" charset="-122"/>
                <a:cs typeface="Arial" pitchFamily="34" charset="0"/>
              </a:rPr>
              <a:t>（</a:t>
            </a:r>
            <a:r>
              <a:rPr lang="en-US" altLang="zh-CN" sz="4000" dirty="0">
                <a:latin typeface="微软雅黑" pitchFamily="34" charset="-122"/>
                <a:ea typeface="微软雅黑" pitchFamily="34" charset="-122"/>
                <a:cs typeface="Arial" pitchFamily="34" charset="0"/>
              </a:rPr>
              <a:t>4</a:t>
            </a:r>
            <a:r>
              <a:rPr lang="zh-CN" altLang="en-US" sz="4000" dirty="0">
                <a:latin typeface="微软雅黑" pitchFamily="34" charset="-122"/>
                <a:ea typeface="微软雅黑" pitchFamily="34" charset="-122"/>
                <a:cs typeface="Arial" pitchFamily="34" charset="0"/>
              </a:rPr>
              <a:t>）应用</a:t>
            </a:r>
            <a:r>
              <a:rPr lang="zh-CN" altLang="en-US" sz="4000" dirty="0">
                <a:solidFill>
                  <a:srgbClr val="FF0000"/>
                </a:solidFill>
                <a:latin typeface="微软雅黑" pitchFamily="34" charset="-122"/>
                <a:ea typeface="微软雅黑" pitchFamily="34" charset="-122"/>
                <a:cs typeface="Arial" pitchFamily="34" charset="0"/>
              </a:rPr>
              <a:t>范围迅速</a:t>
            </a:r>
            <a:r>
              <a:rPr lang="zh-CN" altLang="en-US" sz="4000" dirty="0" smtClean="0">
                <a:solidFill>
                  <a:srgbClr val="FF0000"/>
                </a:solidFill>
                <a:latin typeface="微软雅黑" pitchFamily="34" charset="-122"/>
                <a:ea typeface="微软雅黑" pitchFamily="34" charset="-122"/>
                <a:cs typeface="Arial" pitchFamily="34" charset="0"/>
              </a:rPr>
              <a:t>扩展</a:t>
            </a:r>
            <a:endParaRPr lang="zh-CN" altLang="en-US" sz="4000" dirty="0">
              <a:latin typeface="微软雅黑" pitchFamily="34" charset="-122"/>
              <a:ea typeface="微软雅黑" pitchFamily="34" charset="-122"/>
              <a:cs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205979"/>
            <a:ext cx="8229600" cy="1015603"/>
          </a:xfrm>
        </p:spPr>
        <p:txBody>
          <a:bodyPr>
            <a:noAutofit/>
          </a:bodyPr>
          <a:lstStyle/>
          <a:p>
            <a:r>
              <a:rPr lang="zh-CN" altLang="en-US" sz="4000" dirty="0">
                <a:solidFill>
                  <a:srgbClr val="0000FF"/>
                </a:solidFill>
                <a:latin typeface="微软雅黑" pitchFamily="34" charset="-122"/>
                <a:ea typeface="微软雅黑" pitchFamily="34" charset="-122"/>
                <a:cs typeface="Arial" pitchFamily="34" charset="0"/>
              </a:rPr>
              <a:t>三、第三代政策评估——社会实验</a:t>
            </a:r>
            <a:br>
              <a:rPr lang="zh-CN" altLang="en-US" sz="4000" dirty="0">
                <a:solidFill>
                  <a:srgbClr val="0000FF"/>
                </a:solidFill>
                <a:latin typeface="微软雅黑" pitchFamily="34" charset="-122"/>
                <a:ea typeface="微软雅黑" pitchFamily="34" charset="-122"/>
                <a:cs typeface="Arial" pitchFamily="34" charset="0"/>
              </a:rPr>
            </a:br>
            <a:r>
              <a:rPr lang="zh-CN" altLang="en-US" sz="4000" dirty="0">
                <a:solidFill>
                  <a:schemeClr val="tx1"/>
                </a:solidFill>
                <a:latin typeface="微软雅黑" pitchFamily="34" charset="-122"/>
                <a:ea typeface="微软雅黑" pitchFamily="34" charset="-122"/>
                <a:cs typeface="Arial" pitchFamily="34" charset="0"/>
              </a:rPr>
              <a:t>（</a:t>
            </a:r>
            <a:r>
              <a:rPr lang="zh-CN" altLang="en-US" sz="4000" dirty="0" smtClean="0">
                <a:solidFill>
                  <a:schemeClr val="tx1"/>
                </a:solidFill>
                <a:latin typeface="微软雅黑" pitchFamily="34" charset="-122"/>
                <a:ea typeface="微软雅黑" pitchFamily="34" charset="-122"/>
                <a:cs typeface="Arial" pitchFamily="34" charset="0"/>
              </a:rPr>
              <a:t>1960</a:t>
            </a:r>
            <a:r>
              <a:rPr lang="en-US" altLang="zh-CN" sz="4000" dirty="0" smtClean="0">
                <a:solidFill>
                  <a:schemeClr val="tx1"/>
                </a:solidFill>
                <a:latin typeface="微软雅黑" pitchFamily="34" charset="-122"/>
                <a:ea typeface="微软雅黑" pitchFamily="34" charset="-122"/>
                <a:cs typeface="Arial" pitchFamily="34" charset="0"/>
              </a:rPr>
              <a:t>s-1970s</a:t>
            </a:r>
            <a:r>
              <a:rPr lang="zh-CN" altLang="en-US" sz="4000" dirty="0">
                <a:solidFill>
                  <a:schemeClr val="tx1"/>
                </a:solidFill>
                <a:latin typeface="微软雅黑" pitchFamily="34" charset="-122"/>
                <a:ea typeface="微软雅黑" pitchFamily="34" charset="-122"/>
                <a:cs typeface="Arial" pitchFamily="34" charset="0"/>
              </a:rPr>
              <a:t>中期）</a:t>
            </a:r>
          </a:p>
        </p:txBody>
      </p:sp>
      <p:sp>
        <p:nvSpPr>
          <p:cNvPr id="271363" name="Rectangle 3"/>
          <p:cNvSpPr>
            <a:spLocks noGrp="1" noChangeArrowheads="1"/>
          </p:cNvSpPr>
          <p:nvPr>
            <p:ph type="body" idx="1"/>
          </p:nvPr>
        </p:nvSpPr>
        <p:spPr>
          <a:xfrm>
            <a:off x="457200" y="1437085"/>
            <a:ext cx="8229600" cy="3157538"/>
          </a:xfrm>
          <a:noFill/>
        </p:spPr>
        <p:txBody>
          <a:bodyPr>
            <a:noAutofit/>
          </a:bodyPr>
          <a:lstStyle/>
          <a:p>
            <a:pPr>
              <a:lnSpc>
                <a:spcPct val="90000"/>
              </a:lnSpc>
              <a:spcBef>
                <a:spcPct val="0"/>
              </a:spcBef>
              <a:buFontTx/>
              <a:buNone/>
            </a:pPr>
            <a:r>
              <a:rPr lang="en-US" altLang="zh-CN" sz="3600" dirty="0" smtClean="0">
                <a:latin typeface="微软雅黑" pitchFamily="34" charset="-122"/>
                <a:ea typeface="微软雅黑" pitchFamily="34" charset="-122"/>
                <a:cs typeface="Arial" pitchFamily="34" charset="0"/>
              </a:rPr>
              <a:t>  1</a:t>
            </a:r>
            <a:r>
              <a:rPr lang="en-US" altLang="zh-CN" sz="3600" dirty="0">
                <a:latin typeface="微软雅黑" pitchFamily="34" charset="-122"/>
                <a:ea typeface="微软雅黑" pitchFamily="34" charset="-122"/>
                <a:cs typeface="Arial" pitchFamily="34" charset="0"/>
              </a:rPr>
              <a:t>.</a:t>
            </a:r>
            <a:r>
              <a:rPr lang="zh-CN" altLang="en-US" sz="3600" dirty="0">
                <a:latin typeface="微软雅黑" pitchFamily="34" charset="-122"/>
                <a:ea typeface="微软雅黑" pitchFamily="34" charset="-122"/>
                <a:cs typeface="Arial" pitchFamily="34" charset="0"/>
              </a:rPr>
              <a:t>第三代政策评估兴起</a:t>
            </a:r>
          </a:p>
          <a:p>
            <a:pPr>
              <a:lnSpc>
                <a:spcPct val="90000"/>
              </a:lnSpc>
              <a:spcBef>
                <a:spcPct val="0"/>
              </a:spcBef>
              <a:buFontTx/>
              <a:buNone/>
            </a:pPr>
            <a:r>
              <a:rPr lang="zh-CN" altLang="en-US" sz="3600" dirty="0">
                <a:latin typeface="微软雅黑" pitchFamily="34" charset="-122"/>
                <a:ea typeface="微软雅黑" pitchFamily="34" charset="-122"/>
                <a:cs typeface="Arial" pitchFamily="34" charset="0"/>
              </a:rPr>
              <a:t> 1957年</a:t>
            </a:r>
            <a:r>
              <a:rPr lang="zh-CN" altLang="en-US" sz="3600" dirty="0">
                <a:solidFill>
                  <a:srgbClr val="FF0000"/>
                </a:solidFill>
                <a:latin typeface="微软雅黑" pitchFamily="34" charset="-122"/>
                <a:ea typeface="微软雅黑" pitchFamily="34" charset="-122"/>
                <a:cs typeface="Arial" pitchFamily="34" charset="0"/>
              </a:rPr>
              <a:t>苏俄发射第一颗人造卫星</a:t>
            </a:r>
            <a:r>
              <a:rPr lang="zh-CN" altLang="en-US" sz="3600" dirty="0">
                <a:latin typeface="微软雅黑" pitchFamily="34" charset="-122"/>
                <a:ea typeface="微软雅黑" pitchFamily="34" charset="-122"/>
                <a:cs typeface="Arial" pitchFamily="34" charset="0"/>
              </a:rPr>
              <a:t>，导致第二代政策评估的功能逐渐受到质疑。</a:t>
            </a:r>
            <a:endParaRPr lang="en-US" altLang="zh-CN" sz="3600" dirty="0">
              <a:latin typeface="微软雅黑" pitchFamily="34" charset="-122"/>
              <a:ea typeface="微软雅黑" pitchFamily="34" charset="-122"/>
              <a:cs typeface="Arial" pitchFamily="34" charset="0"/>
            </a:endParaRPr>
          </a:p>
          <a:p>
            <a:pPr>
              <a:lnSpc>
                <a:spcPct val="90000"/>
              </a:lnSpc>
              <a:spcBef>
                <a:spcPct val="0"/>
              </a:spcBef>
              <a:buFontTx/>
              <a:buNone/>
            </a:pPr>
            <a:r>
              <a:rPr lang="en-US" altLang="zh-CN" sz="3600" dirty="0">
                <a:latin typeface="微软雅黑" pitchFamily="34" charset="-122"/>
                <a:ea typeface="微软雅黑" pitchFamily="34" charset="-122"/>
                <a:cs typeface="Arial" pitchFamily="34" charset="0"/>
              </a:rPr>
              <a:t> 20</a:t>
            </a:r>
            <a:r>
              <a:rPr lang="zh-CN" altLang="en-US" sz="3600" dirty="0">
                <a:latin typeface="微软雅黑" pitchFamily="34" charset="-122"/>
                <a:ea typeface="微软雅黑" pitchFamily="34" charset="-122"/>
                <a:cs typeface="Arial" pitchFamily="34" charset="0"/>
              </a:rPr>
              <a:t>世纪六七十年代，西方国家政府针对大量社会问题出台了一系列政策，为了</a:t>
            </a:r>
            <a:r>
              <a:rPr lang="zh-CN" altLang="en-US" sz="3600" dirty="0">
                <a:solidFill>
                  <a:srgbClr val="FF0000"/>
                </a:solidFill>
                <a:latin typeface="微软雅黑" pitchFamily="34" charset="-122"/>
                <a:ea typeface="微软雅黑" pitchFamily="34" charset="-122"/>
                <a:cs typeface="Arial" pitchFamily="34" charset="0"/>
              </a:rPr>
              <a:t>保证政策的有效性</a:t>
            </a:r>
            <a:r>
              <a:rPr lang="zh-CN" altLang="en-US" sz="3600" dirty="0">
                <a:latin typeface="微软雅黑" pitchFamily="34" charset="-122"/>
                <a:ea typeface="微软雅黑" pitchFamily="34" charset="-122"/>
                <a:cs typeface="Arial" pitchFamily="34" charset="0"/>
              </a:rPr>
              <a:t>，要求开展政策评估工作。</a:t>
            </a:r>
          </a:p>
          <a:p>
            <a:pPr>
              <a:lnSpc>
                <a:spcPct val="90000"/>
              </a:lnSpc>
              <a:spcBef>
                <a:spcPct val="0"/>
              </a:spcBef>
              <a:buFontTx/>
              <a:buNone/>
            </a:pPr>
            <a:endParaRPr lang="zh-CN" altLang="en-US" sz="3600" dirty="0">
              <a:latin typeface="微软雅黑" pitchFamily="34" charset="-122"/>
              <a:ea typeface="微软雅黑" pitchFamily="34" charset="-122"/>
              <a:cs typeface="Arial" pitchFamily="34" charset="0"/>
            </a:endParaRPr>
          </a:p>
          <a:p>
            <a:pPr>
              <a:lnSpc>
                <a:spcPct val="90000"/>
              </a:lnSpc>
              <a:spcBef>
                <a:spcPct val="0"/>
              </a:spcBef>
              <a:buFontTx/>
              <a:buNone/>
            </a:pPr>
            <a:endParaRPr lang="zh-CN" altLang="en-US" sz="3600" dirty="0">
              <a:latin typeface="微软雅黑" pitchFamily="34" charset="-122"/>
              <a:ea typeface="微软雅黑" pitchFamily="34" charset="-122"/>
              <a:cs typeface="Arial" pitchFamily="34" charset="0"/>
            </a:endParaRPr>
          </a:p>
          <a:p>
            <a:pPr>
              <a:lnSpc>
                <a:spcPct val="90000"/>
              </a:lnSpc>
              <a:spcBef>
                <a:spcPct val="0"/>
              </a:spcBef>
              <a:buFontTx/>
              <a:buNone/>
            </a:pPr>
            <a:r>
              <a:rPr lang="zh-CN" altLang="en-US" sz="3600" dirty="0">
                <a:latin typeface="微软雅黑" pitchFamily="34" charset="-122"/>
                <a:ea typeface="微软雅黑" pitchFamily="34" charset="-122"/>
                <a:cs typeface="Arial" pitchFamily="34" charset="0"/>
              </a:rPr>
              <a:t>  </a:t>
            </a:r>
          </a:p>
          <a:p>
            <a:pPr>
              <a:lnSpc>
                <a:spcPct val="90000"/>
              </a:lnSpc>
              <a:spcBef>
                <a:spcPct val="0"/>
              </a:spcBef>
              <a:buFontTx/>
              <a:buNone/>
            </a:pPr>
            <a:r>
              <a:rPr lang="zh-CN" altLang="en-US" sz="3600" dirty="0">
                <a:latin typeface="微软雅黑" pitchFamily="34" charset="-122"/>
                <a:ea typeface="微软雅黑" pitchFamily="34" charset="-122"/>
                <a:cs typeface="Arial" pitchFamily="34" charset="0"/>
              </a:rPr>
              <a: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zh-CN" sz="4000" dirty="0">
                <a:solidFill>
                  <a:srgbClr val="0000FF"/>
                </a:solidFill>
                <a:latin typeface="微软雅黑" pitchFamily="34" charset="-122"/>
                <a:ea typeface="微软雅黑" pitchFamily="34" charset="-122"/>
                <a:cs typeface="Arial" pitchFamily="34" charset="0"/>
              </a:rPr>
              <a:t>2.</a:t>
            </a:r>
            <a:r>
              <a:rPr lang="zh-CN" altLang="en-US" sz="4000" dirty="0">
                <a:solidFill>
                  <a:srgbClr val="0000FF"/>
                </a:solidFill>
                <a:latin typeface="微软雅黑" pitchFamily="34" charset="-122"/>
                <a:ea typeface="微软雅黑" pitchFamily="34" charset="-122"/>
                <a:cs typeface="Arial" pitchFamily="34" charset="0"/>
              </a:rPr>
              <a:t>第三代政策评估的特点</a:t>
            </a:r>
          </a:p>
        </p:txBody>
      </p:sp>
      <p:sp>
        <p:nvSpPr>
          <p:cNvPr id="356355" name="Rectangle 3"/>
          <p:cNvSpPr>
            <a:spLocks noGrp="1" noChangeArrowheads="1"/>
          </p:cNvSpPr>
          <p:nvPr>
            <p:ph type="body" idx="1"/>
          </p:nvPr>
        </p:nvSpPr>
        <p:spPr>
          <a:noFill/>
        </p:spPr>
        <p:txBody>
          <a:bodyPr>
            <a:normAutofit/>
          </a:bodyPr>
          <a:lstStyle/>
          <a:p>
            <a:pPr>
              <a:spcBef>
                <a:spcPct val="0"/>
              </a:spcBef>
              <a:buFontTx/>
              <a:buNone/>
            </a:pPr>
            <a:r>
              <a:rPr lang="zh-CN" altLang="en-US" sz="4000" dirty="0">
                <a:latin typeface="微软雅黑" pitchFamily="34" charset="-122"/>
                <a:ea typeface="微软雅黑" pitchFamily="34" charset="-122"/>
                <a:cs typeface="Arial" pitchFamily="34" charset="0"/>
              </a:rPr>
              <a:t>（</a:t>
            </a:r>
            <a:r>
              <a:rPr lang="en-US" altLang="zh-CN" sz="4000" dirty="0">
                <a:latin typeface="微软雅黑" pitchFamily="34" charset="-122"/>
                <a:ea typeface="微软雅黑" pitchFamily="34" charset="-122"/>
                <a:cs typeface="Arial" pitchFamily="34" charset="0"/>
              </a:rPr>
              <a:t>1</a:t>
            </a:r>
            <a:r>
              <a:rPr lang="zh-CN" altLang="en-US" sz="4000" dirty="0">
                <a:latin typeface="微软雅黑" pitchFamily="34" charset="-122"/>
                <a:ea typeface="微软雅黑" pitchFamily="34" charset="-122"/>
                <a:cs typeface="Arial" pitchFamily="34" charset="0"/>
              </a:rPr>
              <a:t>）政策评估就是</a:t>
            </a:r>
            <a:r>
              <a:rPr lang="zh-CN" altLang="en-US" sz="4000" dirty="0">
                <a:solidFill>
                  <a:srgbClr val="FF0000"/>
                </a:solidFill>
                <a:latin typeface="微软雅黑" pitchFamily="34" charset="-122"/>
                <a:ea typeface="微软雅黑" pitchFamily="34" charset="-122"/>
                <a:cs typeface="Arial" pitchFamily="34" charset="0"/>
              </a:rPr>
              <a:t>社会实验</a:t>
            </a:r>
            <a:r>
              <a:rPr lang="zh-CN" altLang="en-US" sz="4000" dirty="0">
                <a:latin typeface="微软雅黑" pitchFamily="34" charset="-122"/>
                <a:ea typeface="微软雅黑" pitchFamily="34" charset="-122"/>
                <a:cs typeface="Arial" pitchFamily="34" charset="0"/>
              </a:rPr>
              <a:t>；</a:t>
            </a:r>
          </a:p>
          <a:p>
            <a:pPr>
              <a:spcBef>
                <a:spcPct val="0"/>
              </a:spcBef>
              <a:buFontTx/>
              <a:buNone/>
            </a:pPr>
            <a:r>
              <a:rPr lang="zh-CN" altLang="en-US" sz="4000" dirty="0">
                <a:latin typeface="微软雅黑" pitchFamily="34" charset="-122"/>
                <a:ea typeface="微软雅黑" pitchFamily="34" charset="-122"/>
                <a:cs typeface="Arial" pitchFamily="34" charset="0"/>
              </a:rPr>
              <a:t>（</a:t>
            </a:r>
            <a:r>
              <a:rPr lang="en-US" altLang="zh-CN" sz="4000" dirty="0">
                <a:latin typeface="微软雅黑" pitchFamily="34" charset="-122"/>
                <a:ea typeface="微软雅黑" pitchFamily="34" charset="-122"/>
                <a:cs typeface="Arial" pitchFamily="34" charset="0"/>
              </a:rPr>
              <a:t>2</a:t>
            </a:r>
            <a:r>
              <a:rPr lang="zh-CN" altLang="en-US" sz="4000" dirty="0">
                <a:latin typeface="微软雅黑" pitchFamily="34" charset="-122"/>
                <a:ea typeface="微软雅黑" pitchFamily="34" charset="-122"/>
                <a:cs typeface="Arial" pitchFamily="34" charset="0"/>
              </a:rPr>
              <a:t>）强调评估者就是</a:t>
            </a:r>
            <a:r>
              <a:rPr lang="zh-CN" altLang="en-US" sz="4000" dirty="0">
                <a:solidFill>
                  <a:srgbClr val="FF0000"/>
                </a:solidFill>
                <a:latin typeface="微软雅黑" pitchFamily="34" charset="-122"/>
                <a:ea typeface="微软雅黑" pitchFamily="34" charset="-122"/>
                <a:cs typeface="Arial" pitchFamily="34" charset="0"/>
              </a:rPr>
              <a:t>判断者</a:t>
            </a:r>
            <a:r>
              <a:rPr lang="zh-CN" altLang="en-US" sz="4000" dirty="0">
                <a:latin typeface="微软雅黑" pitchFamily="34" charset="-122"/>
                <a:ea typeface="微软雅黑" pitchFamily="34" charset="-122"/>
                <a:cs typeface="Arial" pitchFamily="34" charset="0"/>
              </a:rPr>
              <a:t>；</a:t>
            </a:r>
          </a:p>
          <a:p>
            <a:pPr>
              <a:spcBef>
                <a:spcPct val="0"/>
              </a:spcBef>
              <a:buFontTx/>
              <a:buNone/>
            </a:pPr>
            <a:r>
              <a:rPr lang="zh-CN" altLang="en-US" sz="4000" dirty="0">
                <a:latin typeface="微软雅黑" pitchFamily="34" charset="-122"/>
                <a:ea typeface="微软雅黑" pitchFamily="34" charset="-122"/>
                <a:cs typeface="Arial" pitchFamily="34" charset="0"/>
              </a:rPr>
              <a:t>（</a:t>
            </a:r>
            <a:r>
              <a:rPr lang="en-US" altLang="zh-CN" sz="4000" dirty="0">
                <a:latin typeface="微软雅黑" pitchFamily="34" charset="-122"/>
                <a:ea typeface="微软雅黑" pitchFamily="34" charset="-122"/>
                <a:cs typeface="Arial" pitchFamily="34" charset="0"/>
              </a:rPr>
              <a:t>3</a:t>
            </a:r>
            <a:r>
              <a:rPr lang="zh-CN" altLang="en-US" sz="4000" dirty="0">
                <a:latin typeface="微软雅黑" pitchFamily="34" charset="-122"/>
                <a:ea typeface="微软雅黑" pitchFamily="34" charset="-122"/>
                <a:cs typeface="Arial" pitchFamily="34" charset="0"/>
              </a:rPr>
              <a:t>）着重于</a:t>
            </a:r>
            <a:r>
              <a:rPr lang="zh-CN" altLang="en-US" sz="4000" dirty="0">
                <a:solidFill>
                  <a:srgbClr val="FF0000"/>
                </a:solidFill>
                <a:latin typeface="微软雅黑" pitchFamily="34" charset="-122"/>
                <a:ea typeface="微软雅黑" pitchFamily="34" charset="-122"/>
                <a:cs typeface="Arial" pitchFamily="34" charset="0"/>
              </a:rPr>
              <a:t>社会公平</a:t>
            </a:r>
            <a:r>
              <a:rPr lang="zh-CN" altLang="en-US" sz="4000" dirty="0">
                <a:latin typeface="微软雅黑" pitchFamily="34" charset="-122"/>
                <a:ea typeface="微软雅黑" pitchFamily="34" charset="-122"/>
                <a:cs typeface="Arial" pitchFamily="34" charset="0"/>
              </a:rPr>
              <a:t>的课题上；</a:t>
            </a:r>
          </a:p>
          <a:p>
            <a:pPr>
              <a:spcBef>
                <a:spcPct val="0"/>
              </a:spcBef>
              <a:buFontTx/>
              <a:buNone/>
            </a:pPr>
            <a:r>
              <a:rPr lang="en-US" altLang="zh-CN" sz="4000" dirty="0">
                <a:latin typeface="微软雅黑" pitchFamily="34" charset="-122"/>
                <a:ea typeface="微软雅黑" pitchFamily="34" charset="-122"/>
                <a:cs typeface="Arial" pitchFamily="34" charset="0"/>
              </a:rPr>
              <a:t>   ……</a:t>
            </a:r>
          </a:p>
        </p:txBody>
      </p:sp>
      <p:pic>
        <p:nvPicPr>
          <p:cNvPr id="356359" name="Picture 7" descr="000d87948d2b079264ed04">
            <a:hlinkClick r:id="rId2"/>
          </p:cNvPr>
          <p:cNvPicPr>
            <a:picLocks noChangeAspect="1" noChangeArrowheads="1"/>
          </p:cNvPicPr>
          <p:nvPr/>
        </p:nvPicPr>
        <p:blipFill>
          <a:blip r:embed="rId3" cstate="print"/>
          <a:srcRect/>
          <a:stretch>
            <a:fillRect/>
          </a:stretch>
        </p:blipFill>
        <p:spPr bwMode="auto">
          <a:xfrm>
            <a:off x="5795964" y="3169444"/>
            <a:ext cx="3348037" cy="1974056"/>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solidFill>
            <a:schemeClr val="bg1"/>
          </a:solidFill>
        </p:spPr>
        <p:txBody>
          <a:bodyPr>
            <a:noAutofit/>
          </a:bodyPr>
          <a:lstStyle/>
          <a:p>
            <a:pPr>
              <a:spcBef>
                <a:spcPct val="0"/>
              </a:spcBef>
              <a:buFontTx/>
              <a:buNone/>
            </a:pPr>
            <a:r>
              <a:rPr lang="en-US" altLang="zh-CN" sz="3600">
                <a:latin typeface="微软雅黑" pitchFamily="34" charset="-122"/>
                <a:ea typeface="微软雅黑" pitchFamily="34" charset="-122"/>
                <a:cs typeface="Arial" pitchFamily="34" charset="0"/>
              </a:rPr>
              <a:t>1.</a:t>
            </a:r>
            <a:r>
              <a:rPr lang="zh-CN" altLang="en-US" sz="3600">
                <a:latin typeface="微软雅黑" pitchFamily="34" charset="-122"/>
                <a:ea typeface="微软雅黑" pitchFamily="34" charset="-122"/>
                <a:cs typeface="Arial" pitchFamily="34" charset="0"/>
              </a:rPr>
              <a:t>第四代政策评估的兴起</a:t>
            </a:r>
          </a:p>
          <a:p>
            <a:pPr>
              <a:spcBef>
                <a:spcPct val="0"/>
              </a:spcBef>
              <a:buFontTx/>
              <a:buNone/>
            </a:pPr>
            <a:r>
              <a:rPr lang="en-US" altLang="zh-CN" sz="3600">
                <a:latin typeface="微软雅黑" pitchFamily="34" charset="-122"/>
                <a:ea typeface="微软雅黑" pitchFamily="34" charset="-122"/>
                <a:cs typeface="Arial" pitchFamily="34" charset="0"/>
              </a:rPr>
              <a:t> 20</a:t>
            </a:r>
            <a:r>
              <a:rPr lang="zh-CN" altLang="en-US" sz="3600">
                <a:latin typeface="微软雅黑" pitchFamily="34" charset="-122"/>
                <a:ea typeface="微软雅黑" pitchFamily="34" charset="-122"/>
                <a:cs typeface="Arial" pitchFamily="34" charset="0"/>
              </a:rPr>
              <a:t>世纪</a:t>
            </a:r>
            <a:r>
              <a:rPr lang="en-US" altLang="zh-CN" sz="3600">
                <a:latin typeface="微软雅黑" pitchFamily="34" charset="-122"/>
                <a:ea typeface="微软雅黑" pitchFamily="34" charset="-122"/>
                <a:cs typeface="Arial" pitchFamily="34" charset="0"/>
              </a:rPr>
              <a:t>70</a:t>
            </a:r>
            <a:r>
              <a:rPr lang="zh-CN" altLang="en-US" sz="3600">
                <a:latin typeface="微软雅黑" pitchFamily="34" charset="-122"/>
                <a:ea typeface="微软雅黑" pitchFamily="34" charset="-122"/>
                <a:cs typeface="Arial" pitchFamily="34" charset="0"/>
              </a:rPr>
              <a:t>年代中期以后，评估在政策运作中的地位日益重要，并逐渐</a:t>
            </a:r>
            <a:r>
              <a:rPr lang="zh-CN" altLang="en-US" sz="3600">
                <a:solidFill>
                  <a:srgbClr val="FF0000"/>
                </a:solidFill>
                <a:latin typeface="微软雅黑" pitchFamily="34" charset="-122"/>
                <a:ea typeface="微软雅黑" pitchFamily="34" charset="-122"/>
                <a:cs typeface="Arial" pitchFamily="34" charset="0"/>
              </a:rPr>
              <a:t>成为政府政策制定过程的核心工作</a:t>
            </a:r>
            <a:r>
              <a:rPr lang="zh-CN" altLang="en-US" sz="3600">
                <a:latin typeface="微软雅黑" pitchFamily="34" charset="-122"/>
                <a:ea typeface="微软雅黑" pitchFamily="34" charset="-122"/>
                <a:cs typeface="Arial" pitchFamily="34" charset="0"/>
              </a:rPr>
              <a:t>。</a:t>
            </a:r>
          </a:p>
          <a:p>
            <a:pPr>
              <a:spcBef>
                <a:spcPct val="0"/>
              </a:spcBef>
              <a:buFontTx/>
              <a:buNone/>
            </a:pPr>
            <a:r>
              <a:rPr lang="en-US" altLang="zh-CN" sz="3600">
                <a:latin typeface="微软雅黑" pitchFamily="34" charset="-122"/>
                <a:ea typeface="微软雅黑" pitchFamily="34" charset="-122"/>
                <a:cs typeface="Arial" pitchFamily="34" charset="0"/>
              </a:rPr>
              <a:t> 80</a:t>
            </a:r>
            <a:r>
              <a:rPr lang="zh-CN" altLang="en-US" sz="3600">
                <a:latin typeface="微软雅黑" pitchFamily="34" charset="-122"/>
                <a:ea typeface="微软雅黑" pitchFamily="34" charset="-122"/>
                <a:cs typeface="Arial" pitchFamily="34" charset="0"/>
              </a:rPr>
              <a:t>年代，西方掀起了一场大规模的</a:t>
            </a:r>
            <a:r>
              <a:rPr lang="zh-CN" altLang="en-US" sz="3600">
                <a:solidFill>
                  <a:srgbClr val="FF0000"/>
                </a:solidFill>
                <a:latin typeface="微软雅黑" pitchFamily="34" charset="-122"/>
                <a:ea typeface="微软雅黑" pitchFamily="34" charset="-122"/>
                <a:cs typeface="Arial" pitchFamily="34" charset="0"/>
              </a:rPr>
              <a:t>行政改革运动</a:t>
            </a:r>
            <a:r>
              <a:rPr lang="zh-CN" altLang="en-US" sz="3600">
                <a:latin typeface="微软雅黑" pitchFamily="34" charset="-122"/>
                <a:ea typeface="微软雅黑" pitchFamily="34" charset="-122"/>
                <a:cs typeface="Arial" pitchFamily="34" charset="0"/>
              </a:rPr>
              <a:t>，这场改革运动更加强化了对公共部门的行为包括政策的评估；</a:t>
            </a:r>
          </a:p>
          <a:p>
            <a:pPr>
              <a:spcBef>
                <a:spcPct val="0"/>
              </a:spcBef>
              <a:buFontTx/>
              <a:buNone/>
            </a:pPr>
            <a:r>
              <a:rPr lang="zh-CN" altLang="en-US" sz="3600">
                <a:latin typeface="微软雅黑" pitchFamily="34" charset="-122"/>
                <a:ea typeface="微软雅黑" pitchFamily="34" charset="-122"/>
                <a:cs typeface="Arial" pitchFamily="34" charset="0"/>
              </a:rPr>
              <a:t>  </a:t>
            </a:r>
          </a:p>
          <a:p>
            <a:pPr>
              <a:spcBef>
                <a:spcPct val="0"/>
              </a:spcBef>
              <a:buFontTx/>
              <a:buNone/>
            </a:pPr>
            <a:r>
              <a:rPr lang="zh-CN" altLang="en-US" sz="3600">
                <a:latin typeface="微软雅黑" pitchFamily="34" charset="-122"/>
                <a:ea typeface="微软雅黑" pitchFamily="34" charset="-122"/>
                <a:cs typeface="Arial" pitchFamily="34" charset="0"/>
              </a:rPr>
              <a:t> </a:t>
            </a:r>
          </a:p>
          <a:p>
            <a:pPr>
              <a:spcBef>
                <a:spcPct val="0"/>
              </a:spcBef>
              <a:buFontTx/>
              <a:buNone/>
            </a:pPr>
            <a:r>
              <a:rPr lang="zh-CN" altLang="en-US" sz="3600">
                <a:latin typeface="微软雅黑" pitchFamily="34" charset="-122"/>
                <a:ea typeface="微软雅黑" pitchFamily="34" charset="-122"/>
                <a:cs typeface="Arial" pitchFamily="34" charset="0"/>
              </a:rPr>
              <a:t> </a:t>
            </a:r>
          </a:p>
        </p:txBody>
      </p:sp>
      <p:sp>
        <p:nvSpPr>
          <p:cNvPr id="272388" name="Rectangle 4"/>
          <p:cNvSpPr>
            <a:spLocks noGrp="1" noChangeArrowheads="1"/>
          </p:cNvSpPr>
          <p:nvPr>
            <p:ph type="title"/>
          </p:nvPr>
        </p:nvSpPr>
        <p:spPr>
          <a:noFill/>
          <a:ln/>
        </p:spPr>
        <p:txBody>
          <a:bodyPr anchor="b">
            <a:noAutofit/>
          </a:bodyPr>
          <a:lstStyle/>
          <a:p>
            <a:r>
              <a:rPr lang="zh-CN" altLang="en-US" sz="4000" dirty="0">
                <a:solidFill>
                  <a:srgbClr val="0000FF"/>
                </a:solidFill>
                <a:latin typeface="微软雅黑" pitchFamily="34" charset="-122"/>
                <a:ea typeface="微软雅黑" pitchFamily="34" charset="-122"/>
                <a:cs typeface="Arial" pitchFamily="34" charset="0"/>
              </a:rPr>
              <a:t>四、第四代政策评估——响应性评估</a:t>
            </a:r>
            <a:r>
              <a:rPr lang="zh-CN" altLang="en-US" sz="4000" dirty="0">
                <a:solidFill>
                  <a:schemeClr val="tx1"/>
                </a:solidFill>
                <a:latin typeface="微软雅黑" pitchFamily="34" charset="-122"/>
                <a:ea typeface="微软雅黑" pitchFamily="34" charset="-122"/>
                <a:cs typeface="Arial" pitchFamily="34" charset="0"/>
              </a:rPr>
              <a:t> （</a:t>
            </a:r>
            <a:r>
              <a:rPr lang="zh-CN" altLang="en-US" sz="4000" dirty="0" smtClean="0">
                <a:solidFill>
                  <a:schemeClr val="tx1"/>
                </a:solidFill>
                <a:latin typeface="微软雅黑" pitchFamily="34" charset="-122"/>
                <a:ea typeface="微软雅黑" pitchFamily="34" charset="-122"/>
                <a:cs typeface="Arial" pitchFamily="34" charset="0"/>
              </a:rPr>
              <a:t>1970</a:t>
            </a:r>
            <a:r>
              <a:rPr lang="en-US" altLang="zh-CN" sz="4000" dirty="0" smtClean="0">
                <a:solidFill>
                  <a:schemeClr val="tx1"/>
                </a:solidFill>
                <a:latin typeface="微软雅黑" pitchFamily="34" charset="-122"/>
                <a:ea typeface="微软雅黑" pitchFamily="34" charset="-122"/>
                <a:cs typeface="Arial" pitchFamily="34" charset="0"/>
              </a:rPr>
              <a:t>s</a:t>
            </a:r>
            <a:r>
              <a:rPr lang="zh-CN" altLang="en-US" sz="4000" dirty="0" smtClean="0">
                <a:solidFill>
                  <a:schemeClr val="tx1"/>
                </a:solidFill>
                <a:latin typeface="微软雅黑" pitchFamily="34" charset="-122"/>
                <a:ea typeface="微软雅黑" pitchFamily="34" charset="-122"/>
                <a:cs typeface="Arial" pitchFamily="34" charset="0"/>
              </a:rPr>
              <a:t>中期迄今</a:t>
            </a:r>
            <a:r>
              <a:rPr lang="zh-CN" altLang="en-US" sz="4000" dirty="0">
                <a:solidFill>
                  <a:schemeClr val="tx1"/>
                </a:solidFill>
                <a:latin typeface="微软雅黑" pitchFamily="34" charset="-122"/>
                <a:ea typeface="微软雅黑" pitchFamily="34" charset="-122"/>
                <a:cs typeface="Arial" pitchFamily="34" charset="0"/>
              </a:rPr>
              <a:t>）</a:t>
            </a:r>
            <a:endParaRPr lang="zh-CN" altLang="en-CA" sz="4000" dirty="0">
              <a:solidFill>
                <a:schemeClr val="tx1"/>
              </a:solidFill>
              <a:latin typeface="微软雅黑" pitchFamily="34" charset="-122"/>
              <a:ea typeface="微软雅黑" pitchFamily="34" charset="-122"/>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8044" y="268942"/>
            <a:ext cx="6804884" cy="3427867"/>
          </a:xfrm>
        </p:spPr>
        <p:txBody>
          <a:bodyPr>
            <a:noAutofit/>
          </a:bodyPr>
          <a:lstStyle/>
          <a:p>
            <a:pPr>
              <a:lnSpc>
                <a:spcPct val="100000"/>
              </a:lnSpc>
              <a:buNone/>
            </a:pPr>
            <a:r>
              <a:rPr lang="en-US" altLang="zh-CN" sz="3600" b="1" dirty="0" smtClean="0">
                <a:solidFill>
                  <a:srgbClr val="0070C0"/>
                </a:solidFill>
              </a:rPr>
              <a:t>2.</a:t>
            </a:r>
            <a:r>
              <a:rPr lang="zh-CN" altLang="en-US" sz="3600" b="1" dirty="0" smtClean="0">
                <a:solidFill>
                  <a:srgbClr val="0070C0"/>
                </a:solidFill>
              </a:rPr>
              <a:t>查尔斯</a:t>
            </a:r>
            <a:r>
              <a:rPr lang="en-US" altLang="zh-CN" sz="3600" b="1" dirty="0" smtClean="0">
                <a:solidFill>
                  <a:srgbClr val="0070C0"/>
                </a:solidFill>
              </a:rPr>
              <a:t>•</a:t>
            </a:r>
            <a:r>
              <a:rPr lang="zh-CN" altLang="en-US" sz="3600" b="1" dirty="0" smtClean="0">
                <a:solidFill>
                  <a:srgbClr val="0070C0"/>
                </a:solidFill>
              </a:rPr>
              <a:t>琼斯</a:t>
            </a:r>
            <a:endParaRPr lang="en-US" altLang="zh-CN" sz="3600" b="1" dirty="0" smtClean="0">
              <a:solidFill>
                <a:srgbClr val="0070C0"/>
              </a:solidFill>
            </a:endParaRPr>
          </a:p>
          <a:p>
            <a:pPr>
              <a:lnSpc>
                <a:spcPct val="100000"/>
              </a:lnSpc>
              <a:buNone/>
            </a:pPr>
            <a:r>
              <a:rPr lang="zh-CN" altLang="en-US" sz="3600" dirty="0" smtClean="0"/>
              <a:t>政策评估：政策经执行后，政府有关机关对政策执行的情况，加以说明、检核、批评、度量与分析。其作用在于确认政策是否正确，推断政策之利弊，为将来改进政策提供参考，其属于政策又回到政府的阶段。 </a:t>
            </a:r>
          </a:p>
          <a:p>
            <a:pPr>
              <a:lnSpc>
                <a:spcPct val="100000"/>
              </a:lnSpc>
              <a:buNone/>
            </a:pPr>
            <a:endParaRPr lang="zh-CN" altLang="en-US" sz="3600" dirty="0"/>
          </a:p>
        </p:txBody>
      </p:sp>
      <p:pic>
        <p:nvPicPr>
          <p:cNvPr id="5" name="Picture 6" descr="jones_c"/>
          <p:cNvPicPr>
            <a:picLocks noChangeAspect="1" noChangeArrowheads="1"/>
          </p:cNvPicPr>
          <p:nvPr/>
        </p:nvPicPr>
        <p:blipFill>
          <a:blip r:embed="rId2" cstate="print"/>
          <a:srcRect/>
          <a:stretch>
            <a:fillRect/>
          </a:stretch>
        </p:blipFill>
        <p:spPr bwMode="auto">
          <a:xfrm>
            <a:off x="7494793" y="2710441"/>
            <a:ext cx="1498600" cy="206057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1" name="Rectangle 3"/>
          <p:cNvSpPr>
            <a:spLocks noGrp="1" noChangeArrowheads="1"/>
          </p:cNvSpPr>
          <p:nvPr>
            <p:ph type="body" idx="1"/>
          </p:nvPr>
        </p:nvSpPr>
        <p:spPr>
          <a:xfrm>
            <a:off x="539751" y="1329928"/>
            <a:ext cx="7993063" cy="3252788"/>
          </a:xfrm>
          <a:noFill/>
          <a:ln/>
        </p:spPr>
        <p:txBody>
          <a:bodyPr>
            <a:noAutofit/>
          </a:bodyPr>
          <a:lstStyle/>
          <a:p>
            <a:pPr>
              <a:spcBef>
                <a:spcPct val="0"/>
              </a:spcBef>
              <a:buFontTx/>
              <a:buNone/>
            </a:pPr>
            <a:r>
              <a:rPr lang="zh-CN" altLang="en-US" sz="4000" dirty="0">
                <a:latin typeface="微软雅黑" pitchFamily="34" charset="-122"/>
                <a:ea typeface="微软雅黑" pitchFamily="34" charset="-122"/>
                <a:cs typeface="Arial" pitchFamily="34" charset="0"/>
              </a:rPr>
              <a:t>（</a:t>
            </a:r>
            <a:r>
              <a:rPr lang="en-US" altLang="zh-CN" sz="4000" dirty="0">
                <a:latin typeface="微软雅黑" pitchFamily="34" charset="-122"/>
                <a:ea typeface="微软雅黑" pitchFamily="34" charset="-122"/>
                <a:cs typeface="Arial" pitchFamily="34" charset="0"/>
              </a:rPr>
              <a:t>1</a:t>
            </a:r>
            <a:r>
              <a:rPr lang="zh-CN" altLang="en-US" sz="4000" dirty="0">
                <a:latin typeface="微软雅黑" pitchFamily="34" charset="-122"/>
                <a:ea typeface="微软雅黑" pitchFamily="34" charset="-122"/>
                <a:cs typeface="Arial" pitchFamily="34" charset="0"/>
              </a:rPr>
              <a:t>）注重结果和产出，</a:t>
            </a:r>
            <a:r>
              <a:rPr lang="zh-CN" altLang="en-US" sz="4000" dirty="0">
                <a:solidFill>
                  <a:srgbClr val="FF0000"/>
                </a:solidFill>
                <a:latin typeface="微软雅黑" pitchFamily="34" charset="-122"/>
                <a:ea typeface="微软雅黑" pitchFamily="34" charset="-122"/>
                <a:cs typeface="Arial" pitchFamily="34" charset="0"/>
              </a:rPr>
              <a:t>追求效率</a:t>
            </a:r>
            <a:r>
              <a:rPr lang="zh-CN" altLang="en-US" sz="4000" dirty="0">
                <a:latin typeface="微软雅黑" pitchFamily="34" charset="-122"/>
                <a:ea typeface="微软雅黑" pitchFamily="34" charset="-122"/>
                <a:cs typeface="Arial" pitchFamily="34" charset="0"/>
              </a:rPr>
              <a:t>；</a:t>
            </a:r>
          </a:p>
          <a:p>
            <a:pPr>
              <a:spcBef>
                <a:spcPct val="0"/>
              </a:spcBef>
              <a:buFontTx/>
              <a:buNone/>
            </a:pPr>
            <a:r>
              <a:rPr lang="zh-CN" altLang="en-US" sz="4000" dirty="0">
                <a:latin typeface="微软雅黑" pitchFamily="34" charset="-122"/>
                <a:ea typeface="微软雅黑" pitchFamily="34" charset="-122"/>
                <a:cs typeface="Arial" pitchFamily="34" charset="0"/>
              </a:rPr>
              <a:t>（</a:t>
            </a:r>
            <a:r>
              <a:rPr lang="en-US" altLang="zh-CN" sz="4000" dirty="0">
                <a:latin typeface="微软雅黑" pitchFamily="34" charset="-122"/>
                <a:ea typeface="微软雅黑" pitchFamily="34" charset="-122"/>
                <a:cs typeface="Arial" pitchFamily="34" charset="0"/>
              </a:rPr>
              <a:t>2</a:t>
            </a:r>
            <a:r>
              <a:rPr lang="zh-CN" altLang="en-US" sz="4000" dirty="0">
                <a:latin typeface="微软雅黑" pitchFamily="34" charset="-122"/>
                <a:ea typeface="微软雅黑" pitchFamily="34" charset="-122"/>
                <a:cs typeface="Arial" pitchFamily="34" charset="0"/>
              </a:rPr>
              <a:t>）强调科学与真实世界的</a:t>
            </a:r>
            <a:r>
              <a:rPr lang="zh-CN" altLang="en-US" sz="4000" dirty="0">
                <a:solidFill>
                  <a:srgbClr val="FF0000"/>
                </a:solidFill>
                <a:latin typeface="微软雅黑" pitchFamily="34" charset="-122"/>
                <a:ea typeface="微软雅黑" pitchFamily="34" charset="-122"/>
                <a:cs typeface="Arial" pitchFamily="34" charset="0"/>
              </a:rPr>
              <a:t>复杂因果关系</a:t>
            </a:r>
            <a:r>
              <a:rPr lang="zh-CN" altLang="en-US" sz="4000" dirty="0">
                <a:latin typeface="微软雅黑" pitchFamily="34" charset="-122"/>
                <a:ea typeface="微软雅黑" pitchFamily="34" charset="-122"/>
                <a:cs typeface="Arial" pitchFamily="34" charset="0"/>
              </a:rPr>
              <a:t>；</a:t>
            </a:r>
          </a:p>
          <a:p>
            <a:pPr>
              <a:spcBef>
                <a:spcPct val="0"/>
              </a:spcBef>
              <a:buFontTx/>
              <a:buNone/>
            </a:pPr>
            <a:r>
              <a:rPr lang="zh-CN" altLang="en-US" sz="4000" dirty="0">
                <a:latin typeface="微软雅黑" pitchFamily="34" charset="-122"/>
                <a:ea typeface="微软雅黑" pitchFamily="34" charset="-122"/>
                <a:cs typeface="Arial" pitchFamily="34" charset="0"/>
              </a:rPr>
              <a:t>（</a:t>
            </a:r>
            <a:r>
              <a:rPr lang="en-US" altLang="zh-CN" sz="4000" dirty="0">
                <a:latin typeface="微软雅黑" pitchFamily="34" charset="-122"/>
                <a:ea typeface="微软雅黑" pitchFamily="34" charset="-122"/>
                <a:cs typeface="Arial" pitchFamily="34" charset="0"/>
              </a:rPr>
              <a:t>3</a:t>
            </a:r>
            <a:r>
              <a:rPr lang="zh-CN" altLang="en-US" sz="4000" dirty="0">
                <a:latin typeface="微软雅黑" pitchFamily="34" charset="-122"/>
                <a:ea typeface="微软雅黑" pitchFamily="34" charset="-122"/>
                <a:cs typeface="Arial" pitchFamily="34" charset="0"/>
              </a:rPr>
              <a:t>）</a:t>
            </a:r>
            <a:r>
              <a:rPr lang="zh-CN" altLang="en-US" sz="4000" dirty="0">
                <a:solidFill>
                  <a:srgbClr val="FF0000"/>
                </a:solidFill>
                <a:latin typeface="微软雅黑" pitchFamily="34" charset="-122"/>
                <a:ea typeface="微软雅黑" pitchFamily="34" charset="-122"/>
                <a:cs typeface="Arial" pitchFamily="34" charset="0"/>
              </a:rPr>
              <a:t>响应性评估</a:t>
            </a:r>
            <a:r>
              <a:rPr lang="zh-CN" altLang="en-US" sz="4000" dirty="0">
                <a:latin typeface="微软雅黑" pitchFamily="34" charset="-122"/>
                <a:ea typeface="微软雅黑" pitchFamily="34" charset="-122"/>
                <a:cs typeface="Arial" pitchFamily="34" charset="0"/>
              </a:rPr>
              <a:t>(</a:t>
            </a:r>
            <a:r>
              <a:rPr lang="en-US" altLang="zh-CN" sz="4000" dirty="0">
                <a:latin typeface="微软雅黑" pitchFamily="34" charset="-122"/>
                <a:ea typeface="微软雅黑" pitchFamily="34" charset="-122"/>
                <a:cs typeface="Arial" pitchFamily="34" charset="0"/>
              </a:rPr>
              <a:t>responsive evaluation)</a:t>
            </a:r>
            <a:r>
              <a:rPr lang="zh-CN" altLang="en-US" sz="4000" dirty="0">
                <a:latin typeface="微软雅黑" pitchFamily="34" charset="-122"/>
                <a:ea typeface="微软雅黑" pitchFamily="34" charset="-122"/>
                <a:cs typeface="Arial" pitchFamily="34" charset="0"/>
              </a:rPr>
              <a:t>模式逐渐成为主导的评估模式；</a:t>
            </a:r>
          </a:p>
          <a:p>
            <a:pPr>
              <a:spcBef>
                <a:spcPct val="0"/>
              </a:spcBef>
              <a:buFontTx/>
              <a:buNone/>
            </a:pPr>
            <a:endParaRPr lang="en-US" altLang="zh-CN" sz="4000" dirty="0">
              <a:latin typeface="微软雅黑" pitchFamily="34" charset="-122"/>
              <a:ea typeface="微软雅黑" pitchFamily="34" charset="-122"/>
              <a:cs typeface="Arial" pitchFamily="34" charset="0"/>
            </a:endParaRPr>
          </a:p>
          <a:p>
            <a:pPr>
              <a:spcBef>
                <a:spcPct val="0"/>
              </a:spcBef>
              <a:buFontTx/>
              <a:buNone/>
            </a:pPr>
            <a:endParaRPr lang="en-US" altLang="zh-CN" sz="4000" dirty="0">
              <a:latin typeface="微软雅黑" pitchFamily="34" charset="-122"/>
              <a:ea typeface="微软雅黑" pitchFamily="34" charset="-122"/>
              <a:cs typeface="Arial" pitchFamily="34" charset="0"/>
            </a:endParaRPr>
          </a:p>
          <a:p>
            <a:pPr>
              <a:spcBef>
                <a:spcPct val="0"/>
              </a:spcBef>
              <a:buFontTx/>
              <a:buNone/>
            </a:pPr>
            <a:endParaRPr lang="en-US" altLang="zh-CN" sz="4000" dirty="0">
              <a:latin typeface="微软雅黑" pitchFamily="34" charset="-122"/>
              <a:ea typeface="微软雅黑" pitchFamily="34" charset="-122"/>
              <a:cs typeface="Arial" pitchFamily="34" charset="0"/>
            </a:endParaRPr>
          </a:p>
          <a:p>
            <a:pPr>
              <a:spcBef>
                <a:spcPct val="0"/>
              </a:spcBef>
              <a:buFontTx/>
              <a:buNone/>
            </a:pPr>
            <a:r>
              <a:rPr lang="en-US" altLang="zh-CN" sz="4000" dirty="0">
                <a:latin typeface="微软雅黑" pitchFamily="34" charset="-122"/>
                <a:ea typeface="微软雅黑" pitchFamily="34" charset="-122"/>
                <a:cs typeface="Arial" pitchFamily="34" charset="0"/>
              </a:rPr>
              <a:t> </a:t>
            </a:r>
          </a:p>
        </p:txBody>
      </p:sp>
      <p:sp>
        <p:nvSpPr>
          <p:cNvPr id="212997" name="Rectangle 1029"/>
          <p:cNvSpPr>
            <a:spLocks noGrp="1" noChangeArrowheads="1"/>
          </p:cNvSpPr>
          <p:nvPr>
            <p:ph type="title"/>
          </p:nvPr>
        </p:nvSpPr>
        <p:spPr>
          <a:noFill/>
          <a:ln/>
        </p:spPr>
        <p:txBody>
          <a:bodyPr anchor="b"/>
          <a:lstStyle/>
          <a:p>
            <a:r>
              <a:rPr lang="en-US" altLang="zh-CN" sz="4000" dirty="0">
                <a:solidFill>
                  <a:srgbClr val="0000FF"/>
                </a:solidFill>
                <a:latin typeface="微软雅黑" pitchFamily="34" charset="-122"/>
                <a:ea typeface="微软雅黑" pitchFamily="34" charset="-122"/>
                <a:cs typeface="Arial" pitchFamily="34" charset="0"/>
              </a:rPr>
              <a:t>2.</a:t>
            </a:r>
            <a:r>
              <a:rPr lang="zh-CN" altLang="en-US" sz="4000" dirty="0">
                <a:solidFill>
                  <a:srgbClr val="0000FF"/>
                </a:solidFill>
                <a:latin typeface="微软雅黑" pitchFamily="34" charset="-122"/>
                <a:ea typeface="微软雅黑" pitchFamily="34" charset="-122"/>
                <a:cs typeface="Arial" pitchFamily="34" charset="0"/>
              </a:rPr>
              <a:t>第四代政策评估的特点</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zh-CN" altLang="en-US" sz="4000" dirty="0">
                <a:solidFill>
                  <a:srgbClr val="0000FF"/>
                </a:solidFill>
                <a:latin typeface="微软雅黑" pitchFamily="34" charset="-122"/>
                <a:ea typeface="微软雅黑" pitchFamily="34" charset="-122"/>
                <a:cs typeface="Arial" pitchFamily="34" charset="0"/>
              </a:rPr>
              <a:t>五、现代政策评估发展的趋势</a:t>
            </a:r>
            <a:endParaRPr lang="zh-CN" altLang="en-US" sz="4800" dirty="0">
              <a:latin typeface="微软雅黑" pitchFamily="34" charset="-122"/>
              <a:ea typeface="微软雅黑" pitchFamily="34" charset="-122"/>
              <a:cs typeface="Arial" pitchFamily="34" charset="0"/>
            </a:endParaRPr>
          </a:p>
        </p:txBody>
      </p:sp>
      <p:sp>
        <p:nvSpPr>
          <p:cNvPr id="363523" name="Rectangle 3"/>
          <p:cNvSpPr>
            <a:spLocks noGrp="1" noChangeArrowheads="1"/>
          </p:cNvSpPr>
          <p:nvPr>
            <p:ph type="body" idx="1"/>
          </p:nvPr>
        </p:nvSpPr>
        <p:spPr>
          <a:noFill/>
        </p:spPr>
        <p:txBody>
          <a:bodyPr>
            <a:normAutofit/>
          </a:bodyPr>
          <a:lstStyle/>
          <a:p>
            <a:pPr>
              <a:spcBef>
                <a:spcPct val="0"/>
              </a:spcBef>
              <a:buFontTx/>
              <a:buNone/>
            </a:pPr>
            <a:r>
              <a:rPr lang="zh-CN" altLang="en-US" sz="4000" dirty="0">
                <a:latin typeface="微软雅黑" pitchFamily="34" charset="-122"/>
                <a:ea typeface="微软雅黑" pitchFamily="34" charset="-122"/>
                <a:cs typeface="Arial" pitchFamily="34" charset="0"/>
              </a:rPr>
              <a:t>（1）走向</a:t>
            </a:r>
            <a:r>
              <a:rPr lang="zh-CN" altLang="en-US" sz="4000" dirty="0">
                <a:solidFill>
                  <a:srgbClr val="FF0000"/>
                </a:solidFill>
                <a:latin typeface="微软雅黑" pitchFamily="34" charset="-122"/>
                <a:ea typeface="微软雅黑" pitchFamily="34" charset="-122"/>
                <a:cs typeface="Arial" pitchFamily="34" charset="0"/>
              </a:rPr>
              <a:t>职业化</a:t>
            </a:r>
            <a:r>
              <a:rPr lang="zh-CN" altLang="en-US" sz="4000" dirty="0">
                <a:latin typeface="微软雅黑" pitchFamily="34" charset="-122"/>
                <a:ea typeface="微软雅黑" pitchFamily="34" charset="-122"/>
                <a:cs typeface="Arial" pitchFamily="34" charset="0"/>
              </a:rPr>
              <a:t>； </a:t>
            </a:r>
          </a:p>
          <a:p>
            <a:pPr>
              <a:spcBef>
                <a:spcPct val="0"/>
              </a:spcBef>
              <a:buFontTx/>
              <a:buNone/>
            </a:pPr>
            <a:r>
              <a:rPr lang="zh-CN" altLang="en-US" sz="4000" dirty="0">
                <a:latin typeface="微软雅黑" pitchFamily="34" charset="-122"/>
                <a:ea typeface="微软雅黑" pitchFamily="34" charset="-122"/>
                <a:cs typeface="Arial" pitchFamily="34" charset="0"/>
              </a:rPr>
              <a:t>（2）</a:t>
            </a:r>
            <a:r>
              <a:rPr lang="zh-CN" altLang="en-US" sz="4000" dirty="0">
                <a:solidFill>
                  <a:srgbClr val="FF0000"/>
                </a:solidFill>
                <a:latin typeface="微软雅黑" pitchFamily="34" charset="-122"/>
                <a:ea typeface="微软雅黑" pitchFamily="34" charset="-122"/>
                <a:cs typeface="Arial" pitchFamily="34" charset="0"/>
              </a:rPr>
              <a:t>范围</a:t>
            </a:r>
            <a:r>
              <a:rPr lang="zh-CN" altLang="en-US" sz="4000" dirty="0">
                <a:latin typeface="微软雅黑" pitchFamily="34" charset="-122"/>
                <a:ea typeface="微软雅黑" pitchFamily="34" charset="-122"/>
                <a:cs typeface="Arial" pitchFamily="34" charset="0"/>
              </a:rPr>
              <a:t>进一步</a:t>
            </a:r>
            <a:r>
              <a:rPr lang="zh-CN" altLang="en-US" sz="4000" dirty="0">
                <a:solidFill>
                  <a:srgbClr val="FF0000"/>
                </a:solidFill>
                <a:latin typeface="微软雅黑" pitchFamily="34" charset="-122"/>
                <a:ea typeface="微软雅黑" pitchFamily="34" charset="-122"/>
                <a:cs typeface="Arial" pitchFamily="34" charset="0"/>
              </a:rPr>
              <a:t>拓宽</a:t>
            </a:r>
            <a:r>
              <a:rPr lang="zh-CN" altLang="en-US" sz="4000" dirty="0">
                <a:latin typeface="微软雅黑" pitchFamily="34" charset="-122"/>
                <a:ea typeface="微软雅黑" pitchFamily="34" charset="-122"/>
                <a:cs typeface="Arial" pitchFamily="34" charset="0"/>
              </a:rPr>
              <a:t>； </a:t>
            </a:r>
          </a:p>
          <a:p>
            <a:pPr>
              <a:spcBef>
                <a:spcPct val="0"/>
              </a:spcBef>
              <a:buFontTx/>
              <a:buNone/>
            </a:pPr>
            <a:r>
              <a:rPr lang="zh-CN" altLang="en-US" sz="4000" dirty="0">
                <a:latin typeface="微软雅黑" pitchFamily="34" charset="-122"/>
                <a:ea typeface="微软雅黑" pitchFamily="34" charset="-122"/>
                <a:cs typeface="Arial" pitchFamily="34" charset="0"/>
              </a:rPr>
              <a:t>（3）</a:t>
            </a:r>
            <a:r>
              <a:rPr lang="zh-CN" altLang="en-US" sz="4000" dirty="0">
                <a:solidFill>
                  <a:srgbClr val="FF0000"/>
                </a:solidFill>
                <a:latin typeface="微软雅黑" pitchFamily="34" charset="-122"/>
                <a:ea typeface="微软雅黑" pitchFamily="34" charset="-122"/>
                <a:cs typeface="Arial" pitchFamily="34" charset="0"/>
              </a:rPr>
              <a:t>功能</a:t>
            </a:r>
            <a:r>
              <a:rPr lang="zh-CN" altLang="en-US" sz="4000" dirty="0">
                <a:latin typeface="微软雅黑" pitchFamily="34" charset="-122"/>
                <a:ea typeface="微软雅黑" pitchFamily="34" charset="-122"/>
                <a:cs typeface="Arial" pitchFamily="34" charset="0"/>
              </a:rPr>
              <a:t>不断</a:t>
            </a:r>
            <a:r>
              <a:rPr lang="zh-CN" altLang="en-US" sz="4000" dirty="0">
                <a:solidFill>
                  <a:srgbClr val="FF0000"/>
                </a:solidFill>
                <a:latin typeface="微软雅黑" pitchFamily="34" charset="-122"/>
                <a:ea typeface="微软雅黑" pitchFamily="34" charset="-122"/>
                <a:cs typeface="Arial" pitchFamily="34" charset="0"/>
              </a:rPr>
              <a:t>完善</a:t>
            </a:r>
            <a:r>
              <a:rPr lang="zh-CN" altLang="en-US" sz="4000" dirty="0">
                <a:latin typeface="微软雅黑" pitchFamily="34" charset="-122"/>
                <a:ea typeface="微软雅黑" pitchFamily="34" charset="-122"/>
                <a:cs typeface="Arial" pitchFamily="34" charset="0"/>
              </a:rPr>
              <a:t> ； </a:t>
            </a:r>
          </a:p>
          <a:p>
            <a:pPr>
              <a:spcBef>
                <a:spcPct val="0"/>
              </a:spcBef>
              <a:buFontTx/>
              <a:buNone/>
            </a:pPr>
            <a:endParaRPr lang="zh-CN" altLang="en-US" sz="4000" dirty="0">
              <a:latin typeface="微软雅黑" pitchFamily="34" charset="-122"/>
              <a:ea typeface="微软雅黑" pitchFamily="34" charset="-122"/>
              <a:cs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9567" y="-122761"/>
            <a:ext cx="8396486" cy="1200329"/>
          </a:xfrm>
          <a:prstGeom prst="rect">
            <a:avLst/>
          </a:prstGeom>
          <a:noFill/>
        </p:spPr>
        <p:txBody>
          <a:bodyPr wrap="square" rtlCol="0">
            <a:spAutoFit/>
          </a:bodyPr>
          <a:lstStyle/>
          <a:p>
            <a:pPr algn="ctr">
              <a:lnSpc>
                <a:spcPct val="150000"/>
              </a:lnSpc>
            </a:pPr>
            <a:r>
              <a:rPr lang="zh-CN" altLang="en-US" sz="4800" b="1" dirty="0" smtClean="0">
                <a:solidFill>
                  <a:prstClr val="black"/>
                </a:solidFill>
                <a:latin typeface="微软雅黑" pitchFamily="34" charset="-122"/>
                <a:ea typeface="微软雅黑" pitchFamily="34" charset="-122"/>
              </a:rPr>
              <a:t>单元四  政策评估要素</a:t>
            </a:r>
            <a:endParaRPr lang="zh-CN" altLang="en-US" sz="4800" b="1" dirty="0">
              <a:solidFill>
                <a:prstClr val="black"/>
              </a:solidFill>
              <a:latin typeface="微软雅黑" pitchFamily="34" charset="-122"/>
              <a:ea typeface="微软雅黑" pitchFamily="34" charset="-122"/>
            </a:endParaRPr>
          </a:p>
        </p:txBody>
      </p:sp>
      <p:graphicFrame>
        <p:nvGraphicFramePr>
          <p:cNvPr id="2" name="图示 1"/>
          <p:cNvGraphicFramePr/>
          <p:nvPr>
            <p:extLst>
              <p:ext uri="{D42A27DB-BD31-4B8C-83A1-F6EECF244321}">
                <p14:modId xmlns="" xmlns:p14="http://schemas.microsoft.com/office/powerpoint/2010/main" val="4123479114"/>
              </p:ext>
            </p:extLst>
          </p:nvPr>
        </p:nvGraphicFramePr>
        <p:xfrm>
          <a:off x="2011681" y="935914"/>
          <a:ext cx="5378824" cy="41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27379462"/>
      </p:ext>
    </p:extLst>
  </p:cSld>
  <p:clrMapOvr>
    <a:masterClrMapping/>
  </p:clrMapOvr>
  <p:transition spd="slow">
    <p:push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箭头标注 1"/>
          <p:cNvSpPr/>
          <p:nvPr/>
        </p:nvSpPr>
        <p:spPr>
          <a:xfrm>
            <a:off x="1631564" y="375434"/>
            <a:ext cx="6070912" cy="1431851"/>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TextBox 2"/>
          <p:cNvSpPr txBox="1"/>
          <p:nvPr/>
        </p:nvSpPr>
        <p:spPr>
          <a:xfrm>
            <a:off x="1742739" y="214068"/>
            <a:ext cx="5723068" cy="1200329"/>
          </a:xfrm>
          <a:prstGeom prst="rect">
            <a:avLst/>
          </a:prstGeom>
          <a:noFill/>
        </p:spPr>
        <p:txBody>
          <a:bodyPr wrap="square" rtlCol="0">
            <a:spAutoFit/>
          </a:bodyPr>
          <a:lstStyle/>
          <a:p>
            <a:pPr algn="ctr">
              <a:lnSpc>
                <a:spcPct val="150000"/>
              </a:lnSpc>
            </a:pPr>
            <a:r>
              <a:rPr lang="zh-CN" altLang="en-US" sz="4800" b="1" dirty="0" smtClean="0">
                <a:solidFill>
                  <a:prstClr val="black"/>
                </a:solidFill>
                <a:latin typeface="微软雅黑" pitchFamily="34" charset="-122"/>
                <a:ea typeface="微软雅黑" pitchFamily="34" charset="-122"/>
              </a:rPr>
              <a:t>一、 评估主体</a:t>
            </a:r>
            <a:endParaRPr lang="zh-CN" altLang="en-US" sz="4800" b="1" dirty="0">
              <a:solidFill>
                <a:prstClr val="black"/>
              </a:solidFill>
              <a:latin typeface="微软雅黑" pitchFamily="34" charset="-122"/>
              <a:ea typeface="微软雅黑" pitchFamily="34" charset="-122"/>
            </a:endParaRPr>
          </a:p>
        </p:txBody>
      </p:sp>
      <p:sp>
        <p:nvSpPr>
          <p:cNvPr id="4" name="TextBox 3"/>
          <p:cNvSpPr txBox="1"/>
          <p:nvPr/>
        </p:nvSpPr>
        <p:spPr>
          <a:xfrm>
            <a:off x="1947133" y="2004179"/>
            <a:ext cx="6529892" cy="4062651"/>
          </a:xfrm>
          <a:prstGeom prst="rect">
            <a:avLst/>
          </a:prstGeom>
          <a:noFill/>
        </p:spPr>
        <p:txBody>
          <a:bodyPr vert="horz" wrap="square" rtlCol="0">
            <a:spAutoFit/>
          </a:bodyPr>
          <a:lstStyle/>
          <a:p>
            <a:pPr>
              <a:lnSpc>
                <a:spcPct val="150000"/>
              </a:lnSpc>
            </a:pPr>
            <a:r>
              <a:rPr lang="zh-CN" altLang="zh-CN" sz="4000" b="1" dirty="0">
                <a:solidFill>
                  <a:prstClr val="black"/>
                </a:solidFill>
                <a:latin typeface="黑体" pitchFamily="49" charset="-122"/>
                <a:ea typeface="黑体" pitchFamily="49" charset="-122"/>
              </a:rPr>
              <a:t>决策者和</a:t>
            </a:r>
            <a:r>
              <a:rPr lang="zh-CN" altLang="zh-CN" sz="4000" b="1" dirty="0" smtClean="0">
                <a:solidFill>
                  <a:prstClr val="black"/>
                </a:solidFill>
                <a:latin typeface="黑体" pitchFamily="49" charset="-122"/>
                <a:ea typeface="黑体" pitchFamily="49" charset="-122"/>
              </a:rPr>
              <a:t>执行者</a:t>
            </a:r>
            <a:endParaRPr lang="en-US" altLang="zh-CN" sz="4000" b="1" dirty="0" smtClean="0">
              <a:solidFill>
                <a:prstClr val="black"/>
              </a:solidFill>
              <a:latin typeface="黑体" pitchFamily="49" charset="-122"/>
              <a:ea typeface="黑体" pitchFamily="49" charset="-122"/>
            </a:endParaRPr>
          </a:p>
          <a:p>
            <a:pPr>
              <a:lnSpc>
                <a:spcPct val="150000"/>
              </a:lnSpc>
            </a:pPr>
            <a:r>
              <a:rPr lang="zh-CN" altLang="zh-CN" sz="4000" b="1" dirty="0" smtClean="0">
                <a:latin typeface="黑体" pitchFamily="49" charset="-122"/>
                <a:ea typeface="黑体" pitchFamily="49" charset="-122"/>
              </a:rPr>
              <a:t>专业</a:t>
            </a:r>
            <a:r>
              <a:rPr lang="zh-CN" altLang="zh-CN" sz="4000" b="1" dirty="0">
                <a:latin typeface="黑体" pitchFamily="49" charset="-122"/>
                <a:ea typeface="黑体" pitchFamily="49" charset="-122"/>
              </a:rPr>
              <a:t>学术团体和研究机构</a:t>
            </a:r>
          </a:p>
          <a:p>
            <a:pPr lvl="0">
              <a:lnSpc>
                <a:spcPct val="150000"/>
              </a:lnSpc>
            </a:pPr>
            <a:r>
              <a:rPr lang="zh-CN" altLang="zh-CN" sz="4000" b="1" dirty="0" smtClean="0">
                <a:solidFill>
                  <a:prstClr val="black"/>
                </a:solidFill>
                <a:latin typeface="黑体" pitchFamily="49" charset="-122"/>
                <a:ea typeface="黑体" pitchFamily="49" charset="-122"/>
              </a:rPr>
              <a:t>政策</a:t>
            </a:r>
            <a:r>
              <a:rPr lang="zh-CN" altLang="zh-CN" sz="4000" b="1" dirty="0">
                <a:solidFill>
                  <a:prstClr val="black"/>
                </a:solidFill>
                <a:latin typeface="黑体" pitchFamily="49" charset="-122"/>
                <a:ea typeface="黑体" pitchFamily="49" charset="-122"/>
              </a:rPr>
              <a:t>目标群体</a:t>
            </a:r>
            <a:endParaRPr lang="en-US" altLang="zh-CN" sz="4000" b="1" dirty="0">
              <a:solidFill>
                <a:prstClr val="black"/>
              </a:solidFill>
              <a:latin typeface="黑体" pitchFamily="49" charset="-122"/>
              <a:ea typeface="黑体" pitchFamily="49" charset="-122"/>
            </a:endParaRPr>
          </a:p>
          <a:p>
            <a:pPr>
              <a:lnSpc>
                <a:spcPct val="150000"/>
              </a:lnSpc>
            </a:pPr>
            <a:endParaRPr lang="zh-CN" altLang="zh-CN" sz="4000" b="1" dirty="0">
              <a:latin typeface="黑体" pitchFamily="49" charset="-122"/>
              <a:ea typeface="黑体" pitchFamily="49" charset="-122"/>
            </a:endParaRPr>
          </a:p>
          <a:p>
            <a:endParaRPr lang="zh-CN" altLang="en-US" dirty="0"/>
          </a:p>
        </p:txBody>
      </p:sp>
      <p:pic>
        <p:nvPicPr>
          <p:cNvPr id="5" name="Picture 86"/>
          <p:cNvPicPr>
            <a:picLocks noChangeAspect="1"/>
          </p:cNvPicPr>
          <p:nvPr/>
        </p:nvPicPr>
        <p:blipFill>
          <a:blip r:embed="rId2" cstate="print">
            <a:duotone>
              <a:prstClr val="black"/>
              <a:schemeClr val="accent1">
                <a:tint val="45000"/>
                <a:satMod val="400000"/>
              </a:schemeClr>
            </a:duotone>
          </a:blip>
          <a:stretch>
            <a:fillRect/>
          </a:stretch>
        </p:blipFill>
        <p:spPr>
          <a:xfrm>
            <a:off x="1251448" y="2282264"/>
            <a:ext cx="667426" cy="668770"/>
          </a:xfrm>
          <a:prstGeom prst="rect">
            <a:avLst/>
          </a:prstGeom>
        </p:spPr>
      </p:pic>
      <p:pic>
        <p:nvPicPr>
          <p:cNvPr id="6" name="Picture 86"/>
          <p:cNvPicPr>
            <a:picLocks noChangeAspect="1"/>
          </p:cNvPicPr>
          <p:nvPr/>
        </p:nvPicPr>
        <p:blipFill>
          <a:blip r:embed="rId2" cstate="print">
            <a:duotone>
              <a:prstClr val="black"/>
              <a:schemeClr val="accent2">
                <a:tint val="45000"/>
                <a:satMod val="400000"/>
              </a:schemeClr>
            </a:duotone>
          </a:blip>
          <a:stretch>
            <a:fillRect/>
          </a:stretch>
        </p:blipFill>
        <p:spPr>
          <a:xfrm>
            <a:off x="1251448" y="3167768"/>
            <a:ext cx="680874" cy="682245"/>
          </a:xfrm>
          <a:prstGeom prst="rect">
            <a:avLst/>
          </a:prstGeom>
        </p:spPr>
      </p:pic>
      <p:pic>
        <p:nvPicPr>
          <p:cNvPr id="7" name="Picture 86"/>
          <p:cNvPicPr>
            <a:picLocks noChangeAspect="1"/>
          </p:cNvPicPr>
          <p:nvPr/>
        </p:nvPicPr>
        <p:blipFill>
          <a:blip r:embed="rId2" cstate="print">
            <a:duotone>
              <a:prstClr val="black"/>
              <a:schemeClr val="accent6">
                <a:tint val="45000"/>
                <a:satMod val="400000"/>
              </a:schemeClr>
            </a:duotone>
          </a:blip>
          <a:stretch>
            <a:fillRect/>
          </a:stretch>
        </p:blipFill>
        <p:spPr>
          <a:xfrm>
            <a:off x="1315994" y="4054398"/>
            <a:ext cx="631139" cy="632410"/>
          </a:xfrm>
          <a:prstGeom prst="rect">
            <a:avLst/>
          </a:prstGeom>
        </p:spPr>
      </p:pic>
    </p:spTree>
    <p:extLst>
      <p:ext uri="{BB962C8B-B14F-4D97-AF65-F5344CB8AC3E}">
        <p14:creationId xmlns="" xmlns:p14="http://schemas.microsoft.com/office/powerpoint/2010/main" val="1561957298"/>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40079" y="325666"/>
            <a:ext cx="7912249" cy="2062103"/>
          </a:xfrm>
          <a:prstGeom prst="rect">
            <a:avLst/>
          </a:prstGeom>
        </p:spPr>
        <p:txBody>
          <a:bodyPr wrap="square">
            <a:spAutoFit/>
          </a:bodyPr>
          <a:lstStyle/>
          <a:p>
            <a:r>
              <a:rPr lang="en-US" altLang="zh-CN" sz="3200" b="1" kern="100" dirty="0" smtClean="0">
                <a:solidFill>
                  <a:srgbClr val="333333"/>
                </a:solidFill>
                <a:latin typeface="黑体" pitchFamily="49" charset="-122"/>
                <a:ea typeface="黑体" pitchFamily="49" charset="-122"/>
                <a:cs typeface="宋体"/>
              </a:rPr>
              <a:t>    </a:t>
            </a:r>
            <a:r>
              <a:rPr lang="zh-CN" altLang="zh-CN" sz="3200" b="1" kern="100" dirty="0" smtClean="0">
                <a:solidFill>
                  <a:srgbClr val="FF0000"/>
                </a:solidFill>
                <a:latin typeface="黑体" pitchFamily="49" charset="-122"/>
                <a:ea typeface="黑体" pitchFamily="49" charset="-122"/>
                <a:cs typeface="宋体"/>
              </a:rPr>
              <a:t>决策者</a:t>
            </a:r>
            <a:r>
              <a:rPr lang="zh-CN" altLang="zh-CN" sz="3200" b="1" kern="100" dirty="0">
                <a:solidFill>
                  <a:srgbClr val="FF0000"/>
                </a:solidFill>
                <a:latin typeface="黑体" pitchFamily="49" charset="-122"/>
                <a:ea typeface="黑体" pitchFamily="49" charset="-122"/>
                <a:cs typeface="宋体"/>
              </a:rPr>
              <a:t>和执行者</a:t>
            </a:r>
            <a:r>
              <a:rPr lang="zh-CN" altLang="zh-CN" sz="3200" b="1" kern="100" dirty="0">
                <a:solidFill>
                  <a:srgbClr val="333333"/>
                </a:solidFill>
                <a:latin typeface="黑体" pitchFamily="49" charset="-122"/>
                <a:ea typeface="黑体" pitchFamily="49" charset="-122"/>
                <a:cs typeface="宋体"/>
              </a:rPr>
              <a:t>担任着政策活动的关键角色，能够比较全面、直接地掌握政策活动的第一手资料，获取政策实施效果的有关信息（信息优势</a:t>
            </a:r>
            <a:r>
              <a:rPr lang="en-US" altLang="zh-CN" sz="3200" b="1" kern="100" dirty="0">
                <a:solidFill>
                  <a:srgbClr val="333333"/>
                </a:solidFill>
                <a:latin typeface="黑体" pitchFamily="49" charset="-122"/>
                <a:ea typeface="黑体" pitchFamily="49" charset="-122"/>
                <a:cs typeface="宋体"/>
              </a:rPr>
              <a:t>)</a:t>
            </a:r>
            <a:r>
              <a:rPr lang="zh-CN" altLang="zh-CN" sz="3200" b="1" kern="100" dirty="0">
                <a:solidFill>
                  <a:srgbClr val="333333"/>
                </a:solidFill>
                <a:latin typeface="黑体" pitchFamily="49" charset="-122"/>
                <a:ea typeface="黑体" pitchFamily="49" charset="-122"/>
                <a:cs typeface="宋体"/>
              </a:rPr>
              <a:t>。</a:t>
            </a:r>
            <a:endParaRPr lang="zh-CN" altLang="en-US" sz="3200" b="1" dirty="0">
              <a:latin typeface="黑体" pitchFamily="49" charset="-122"/>
              <a:ea typeface="黑体" pitchFamily="49" charset="-122"/>
            </a:endParaRPr>
          </a:p>
        </p:txBody>
      </p:sp>
      <p:sp>
        <p:nvSpPr>
          <p:cNvPr id="9" name="矩形 8"/>
          <p:cNvSpPr/>
          <p:nvPr/>
        </p:nvSpPr>
        <p:spPr>
          <a:xfrm>
            <a:off x="481403" y="2595530"/>
            <a:ext cx="8229600" cy="1569660"/>
          </a:xfrm>
          <a:prstGeom prst="rect">
            <a:avLst/>
          </a:prstGeom>
        </p:spPr>
        <p:txBody>
          <a:bodyPr wrap="square">
            <a:spAutoFit/>
          </a:bodyPr>
          <a:lstStyle/>
          <a:p>
            <a:r>
              <a:rPr lang="en-US" altLang="zh-CN" sz="3200" b="1" kern="100" dirty="0" smtClean="0">
                <a:solidFill>
                  <a:srgbClr val="333333"/>
                </a:solidFill>
                <a:latin typeface="黑体" pitchFamily="49" charset="-122"/>
                <a:ea typeface="黑体" pitchFamily="49" charset="-122"/>
                <a:cs typeface="宋体"/>
              </a:rPr>
              <a:t>    </a:t>
            </a:r>
            <a:r>
              <a:rPr lang="zh-CN" altLang="zh-CN" sz="3200" b="1" kern="100" dirty="0" smtClean="0">
                <a:solidFill>
                  <a:srgbClr val="FF0000"/>
                </a:solidFill>
                <a:latin typeface="黑体" pitchFamily="49" charset="-122"/>
                <a:ea typeface="黑体" pitchFamily="49" charset="-122"/>
                <a:cs typeface="宋体"/>
              </a:rPr>
              <a:t>专业</a:t>
            </a:r>
            <a:r>
              <a:rPr lang="zh-CN" altLang="zh-CN" sz="3200" b="1" kern="100" dirty="0">
                <a:solidFill>
                  <a:srgbClr val="FF0000"/>
                </a:solidFill>
                <a:latin typeface="黑体" pitchFamily="49" charset="-122"/>
                <a:ea typeface="黑体" pitchFamily="49" charset="-122"/>
                <a:cs typeface="宋体"/>
              </a:rPr>
              <a:t>学术</a:t>
            </a:r>
            <a:r>
              <a:rPr lang="zh-CN" altLang="zh-CN" sz="3200" b="1" kern="100" dirty="0" smtClean="0">
                <a:solidFill>
                  <a:srgbClr val="FF0000"/>
                </a:solidFill>
                <a:latin typeface="黑体" pitchFamily="49" charset="-122"/>
                <a:ea typeface="黑体" pitchFamily="49" charset="-122"/>
                <a:cs typeface="宋体"/>
              </a:rPr>
              <a:t>团体和</a:t>
            </a:r>
            <a:r>
              <a:rPr lang="zh-CN" altLang="zh-CN" sz="3200" b="1" kern="100" dirty="0">
                <a:solidFill>
                  <a:srgbClr val="FF0000"/>
                </a:solidFill>
                <a:latin typeface="黑体" pitchFamily="49" charset="-122"/>
                <a:ea typeface="黑体" pitchFamily="49" charset="-122"/>
                <a:cs typeface="宋体"/>
              </a:rPr>
              <a:t>研究机构</a:t>
            </a:r>
            <a:r>
              <a:rPr lang="zh-CN" altLang="zh-CN" sz="3200" b="1" kern="100" dirty="0">
                <a:solidFill>
                  <a:srgbClr val="333333"/>
                </a:solidFill>
                <a:latin typeface="黑体" pitchFamily="49" charset="-122"/>
                <a:ea typeface="黑体" pitchFamily="49" charset="-122"/>
                <a:cs typeface="宋体"/>
              </a:rPr>
              <a:t>往往受托于政府部门进行政策评估，因而在评估经费、信息获取等评估条件方面具有一定优势。</a:t>
            </a:r>
            <a:endParaRPr lang="zh-CN" altLang="en-US" sz="3200" b="1" dirty="0">
              <a:latin typeface="黑体" pitchFamily="49" charset="-122"/>
              <a:ea typeface="黑体" pitchFamily="49" charset="-122"/>
            </a:endParaRPr>
          </a:p>
        </p:txBody>
      </p:sp>
    </p:spTree>
    <p:extLst>
      <p:ext uri="{BB962C8B-B14F-4D97-AF65-F5344CB8AC3E}">
        <p14:creationId xmlns="" xmlns:p14="http://schemas.microsoft.com/office/powerpoint/2010/main" val="1638481052"/>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8339" y="535461"/>
            <a:ext cx="7143078" cy="3637919"/>
          </a:xfrm>
          <a:prstGeom prst="rect">
            <a:avLst/>
          </a:prstGeom>
        </p:spPr>
        <p:txBody>
          <a:bodyPr wrap="square">
            <a:spAutoFit/>
          </a:bodyPr>
          <a:lstStyle/>
          <a:p>
            <a:pPr>
              <a:lnSpc>
                <a:spcPct val="120000"/>
              </a:lnSpc>
            </a:pPr>
            <a:r>
              <a:rPr lang="en-US" altLang="zh-CN" sz="3200" b="1" kern="100" dirty="0" smtClean="0">
                <a:solidFill>
                  <a:srgbClr val="333333"/>
                </a:solidFill>
                <a:latin typeface="黑体" pitchFamily="49" charset="-122"/>
                <a:ea typeface="黑体" pitchFamily="49" charset="-122"/>
                <a:cs typeface="宋体"/>
              </a:rPr>
              <a:t>    </a:t>
            </a:r>
            <a:r>
              <a:rPr lang="zh-CN" altLang="zh-CN" sz="3200" b="1" kern="100" dirty="0" smtClean="0">
                <a:solidFill>
                  <a:srgbClr val="FF0000"/>
                </a:solidFill>
                <a:latin typeface="黑体" pitchFamily="49" charset="-122"/>
                <a:ea typeface="黑体" pitchFamily="49" charset="-122"/>
                <a:cs typeface="宋体"/>
              </a:rPr>
              <a:t>政策</a:t>
            </a:r>
            <a:r>
              <a:rPr lang="zh-CN" altLang="zh-CN" sz="3200" b="1" kern="100" dirty="0">
                <a:solidFill>
                  <a:srgbClr val="FF0000"/>
                </a:solidFill>
                <a:latin typeface="黑体" pitchFamily="49" charset="-122"/>
                <a:ea typeface="黑体" pitchFamily="49" charset="-122"/>
                <a:cs typeface="宋体"/>
              </a:rPr>
              <a:t>的目标群体</a:t>
            </a:r>
            <a:r>
              <a:rPr lang="zh-CN" altLang="zh-CN" sz="3200" b="1" kern="100" dirty="0">
                <a:solidFill>
                  <a:srgbClr val="333333"/>
                </a:solidFill>
                <a:latin typeface="黑体" pitchFamily="49" charset="-122"/>
                <a:ea typeface="黑体" pitchFamily="49" charset="-122"/>
                <a:cs typeface="宋体"/>
              </a:rPr>
              <a:t>既是政策的受体，又是政策过程的参与主体，其与政策成败具有直接的利害关系，因此，他们能够根据自己和他人的切身体会，积极参与政策评估的活动，对政策做出比较客观的评价。</a:t>
            </a:r>
            <a:endParaRPr lang="zh-CN" altLang="en-US" sz="3200" b="1" dirty="0">
              <a:latin typeface="黑体" pitchFamily="49" charset="-122"/>
              <a:ea typeface="黑体" pitchFamily="49" charset="-122"/>
            </a:endParaRPr>
          </a:p>
        </p:txBody>
      </p:sp>
    </p:spTree>
    <p:extLst>
      <p:ext uri="{BB962C8B-B14F-4D97-AF65-F5344CB8AC3E}">
        <p14:creationId xmlns="" xmlns:p14="http://schemas.microsoft.com/office/powerpoint/2010/main" val="2776190999"/>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箭头标注 1"/>
          <p:cNvSpPr/>
          <p:nvPr/>
        </p:nvSpPr>
        <p:spPr>
          <a:xfrm>
            <a:off x="1301674" y="204396"/>
            <a:ext cx="6207163" cy="1485836"/>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prstClr val="black"/>
              </a:solidFill>
            </a:endParaRPr>
          </a:p>
        </p:txBody>
      </p:sp>
      <p:sp>
        <p:nvSpPr>
          <p:cNvPr id="3" name="TextBox 2"/>
          <p:cNvSpPr txBox="1"/>
          <p:nvPr/>
        </p:nvSpPr>
        <p:spPr>
          <a:xfrm>
            <a:off x="-58564" y="27745"/>
            <a:ext cx="8927637" cy="1200329"/>
          </a:xfrm>
          <a:prstGeom prst="rect">
            <a:avLst/>
          </a:prstGeom>
          <a:noFill/>
        </p:spPr>
        <p:txBody>
          <a:bodyPr wrap="square" rtlCol="0">
            <a:spAutoFit/>
          </a:bodyPr>
          <a:lstStyle/>
          <a:p>
            <a:pPr algn="ctr">
              <a:lnSpc>
                <a:spcPct val="150000"/>
              </a:lnSpc>
            </a:pPr>
            <a:r>
              <a:rPr lang="zh-CN" altLang="en-US" sz="4800" b="1" dirty="0" smtClean="0">
                <a:solidFill>
                  <a:prstClr val="black"/>
                </a:solidFill>
                <a:latin typeface="微软雅黑" pitchFamily="34" charset="-122"/>
                <a:ea typeface="微软雅黑" pitchFamily="34" charset="-122"/>
              </a:rPr>
              <a:t>二、评估客体</a:t>
            </a:r>
            <a:endParaRPr lang="zh-CN" altLang="en-US" sz="4800" b="1" dirty="0">
              <a:solidFill>
                <a:prstClr val="black"/>
              </a:solidFill>
              <a:latin typeface="微软雅黑" pitchFamily="34" charset="-122"/>
              <a:ea typeface="微软雅黑" pitchFamily="34" charset="-122"/>
            </a:endParaRPr>
          </a:p>
        </p:txBody>
      </p:sp>
      <p:sp>
        <p:nvSpPr>
          <p:cNvPr id="4" name="TextBox 3"/>
          <p:cNvSpPr txBox="1"/>
          <p:nvPr/>
        </p:nvSpPr>
        <p:spPr>
          <a:xfrm>
            <a:off x="537879" y="1690231"/>
            <a:ext cx="8025206" cy="2663230"/>
          </a:xfrm>
          <a:prstGeom prst="rect">
            <a:avLst/>
          </a:prstGeom>
          <a:noFill/>
        </p:spPr>
        <p:txBody>
          <a:bodyPr vert="horz" wrap="square" rtlCol="0">
            <a:spAutoFit/>
          </a:bodyPr>
          <a:lstStyle/>
          <a:p>
            <a:pPr>
              <a:lnSpc>
                <a:spcPct val="120000"/>
              </a:lnSpc>
            </a:pPr>
            <a:r>
              <a:rPr lang="zh-CN" altLang="zh-CN" sz="3600" b="1" dirty="0">
                <a:latin typeface="黑体" pitchFamily="49" charset="-122"/>
                <a:ea typeface="黑体" pitchFamily="49" charset="-122"/>
              </a:rPr>
              <a:t>政策评估的对象，即所要评估的</a:t>
            </a:r>
            <a:r>
              <a:rPr lang="zh-CN" altLang="zh-CN" sz="3600" b="1" dirty="0" smtClean="0">
                <a:latin typeface="黑体" pitchFamily="49" charset="-122"/>
                <a:ea typeface="黑体" pitchFamily="49" charset="-122"/>
              </a:rPr>
              <a:t>政策</a:t>
            </a:r>
            <a:r>
              <a:rPr lang="zh-CN" altLang="en-US" sz="3600" b="1" dirty="0" smtClean="0">
                <a:latin typeface="黑体" pitchFamily="49" charset="-122"/>
                <a:ea typeface="黑体" pitchFamily="49" charset="-122"/>
              </a:rPr>
              <a:t>。</a:t>
            </a:r>
            <a:endParaRPr lang="en-US" altLang="zh-CN" sz="3600" b="1" dirty="0" smtClean="0">
              <a:latin typeface="黑体" pitchFamily="49" charset="-122"/>
              <a:ea typeface="黑体" pitchFamily="49" charset="-122"/>
            </a:endParaRPr>
          </a:p>
          <a:p>
            <a:pPr>
              <a:lnSpc>
                <a:spcPct val="120000"/>
              </a:lnSpc>
            </a:pPr>
            <a:r>
              <a:rPr lang="zh-CN" altLang="zh-CN" sz="3600" b="1" dirty="0">
                <a:latin typeface="黑体" pitchFamily="49" charset="-122"/>
                <a:ea typeface="黑体" pitchFamily="49" charset="-122"/>
              </a:rPr>
              <a:t>虽然在一项具体的</a:t>
            </a:r>
            <a:r>
              <a:rPr lang="zh-CN" altLang="zh-CN" sz="3600" b="1" dirty="0" smtClean="0">
                <a:latin typeface="黑体" pitchFamily="49" charset="-122"/>
                <a:ea typeface="黑体" pitchFamily="49" charset="-122"/>
              </a:rPr>
              <a:t>政策评估</a:t>
            </a:r>
            <a:r>
              <a:rPr lang="zh-CN" altLang="zh-CN" sz="3600" b="1" dirty="0">
                <a:latin typeface="黑体" pitchFamily="49" charset="-122"/>
                <a:ea typeface="黑体" pitchFamily="49" charset="-122"/>
              </a:rPr>
              <a:t>活动中，评估对象是既定的，但这并不是说所有政策在任何时候都可以并</a:t>
            </a:r>
            <a:r>
              <a:rPr lang="zh-CN" altLang="zh-CN" sz="3600" b="1" dirty="0" smtClean="0">
                <a:latin typeface="黑体" pitchFamily="49" charset="-122"/>
                <a:ea typeface="黑体" pitchFamily="49" charset="-122"/>
              </a:rPr>
              <a:t>有必要</a:t>
            </a:r>
            <a:r>
              <a:rPr lang="zh-CN" altLang="zh-CN" sz="3600" b="1" dirty="0">
                <a:latin typeface="黑体" pitchFamily="49" charset="-122"/>
                <a:ea typeface="黑体" pitchFamily="49" charset="-122"/>
              </a:rPr>
              <a:t>进行评估</a:t>
            </a:r>
            <a:r>
              <a:rPr lang="zh-CN" altLang="zh-CN" sz="3600" b="1" dirty="0" smtClean="0">
                <a:latin typeface="黑体" pitchFamily="49" charset="-122"/>
                <a:ea typeface="黑体" pitchFamily="49" charset="-122"/>
              </a:rPr>
              <a:t>。</a:t>
            </a:r>
            <a:endParaRPr lang="en-US" altLang="zh-CN" sz="3600" b="1" dirty="0" smtClean="0">
              <a:latin typeface="黑体" pitchFamily="49" charset="-122"/>
              <a:ea typeface="黑体" pitchFamily="49" charset="-122"/>
            </a:endParaRPr>
          </a:p>
        </p:txBody>
      </p:sp>
    </p:spTree>
    <p:extLst>
      <p:ext uri="{BB962C8B-B14F-4D97-AF65-F5344CB8AC3E}">
        <p14:creationId xmlns="" xmlns:p14="http://schemas.microsoft.com/office/powerpoint/2010/main" val="431749184"/>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箭头标注 1"/>
          <p:cNvSpPr/>
          <p:nvPr/>
        </p:nvSpPr>
        <p:spPr>
          <a:xfrm>
            <a:off x="1301674" y="204396"/>
            <a:ext cx="6207163" cy="1485836"/>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prstClr val="black"/>
              </a:solidFill>
            </a:endParaRPr>
          </a:p>
        </p:txBody>
      </p:sp>
      <p:sp>
        <p:nvSpPr>
          <p:cNvPr id="3" name="TextBox 2"/>
          <p:cNvSpPr txBox="1"/>
          <p:nvPr/>
        </p:nvSpPr>
        <p:spPr>
          <a:xfrm>
            <a:off x="-58564" y="27745"/>
            <a:ext cx="9062715" cy="1200329"/>
          </a:xfrm>
          <a:prstGeom prst="rect">
            <a:avLst/>
          </a:prstGeom>
          <a:noFill/>
        </p:spPr>
        <p:txBody>
          <a:bodyPr wrap="square" rtlCol="0">
            <a:spAutoFit/>
          </a:bodyPr>
          <a:lstStyle/>
          <a:p>
            <a:pPr algn="ctr">
              <a:lnSpc>
                <a:spcPct val="150000"/>
              </a:lnSpc>
            </a:pPr>
            <a:r>
              <a:rPr lang="zh-CN" altLang="en-US" sz="4800" b="1" dirty="0" smtClean="0">
                <a:solidFill>
                  <a:prstClr val="black"/>
                </a:solidFill>
                <a:latin typeface="微软雅黑" pitchFamily="34" charset="-122"/>
                <a:ea typeface="微软雅黑" pitchFamily="34" charset="-122"/>
              </a:rPr>
              <a:t>二、评估客体</a:t>
            </a:r>
            <a:endParaRPr lang="zh-CN" altLang="en-US" sz="4800" b="1" dirty="0">
              <a:solidFill>
                <a:prstClr val="black"/>
              </a:solidFill>
              <a:latin typeface="微软雅黑" pitchFamily="34" charset="-122"/>
              <a:ea typeface="微软雅黑" pitchFamily="34" charset="-122"/>
            </a:endParaRPr>
          </a:p>
        </p:txBody>
      </p:sp>
      <p:sp>
        <p:nvSpPr>
          <p:cNvPr id="4" name="TextBox 3"/>
          <p:cNvSpPr txBox="1"/>
          <p:nvPr/>
        </p:nvSpPr>
        <p:spPr>
          <a:xfrm>
            <a:off x="699246" y="1776293"/>
            <a:ext cx="7777779" cy="3305520"/>
          </a:xfrm>
          <a:prstGeom prst="rect">
            <a:avLst/>
          </a:prstGeom>
          <a:noFill/>
        </p:spPr>
        <p:txBody>
          <a:bodyPr vert="horz" wrap="square" rtlCol="0">
            <a:spAutoFit/>
          </a:bodyPr>
          <a:lstStyle/>
          <a:p>
            <a:pPr>
              <a:lnSpc>
                <a:spcPct val="120000"/>
              </a:lnSpc>
            </a:pPr>
            <a:r>
              <a:rPr lang="en-US" altLang="zh-CN" sz="3600" b="1" dirty="0" smtClean="0">
                <a:solidFill>
                  <a:prstClr val="black"/>
                </a:solidFill>
                <a:latin typeface="黑体" pitchFamily="49" charset="-122"/>
                <a:ea typeface="黑体" pitchFamily="49" charset="-122"/>
              </a:rPr>
              <a:t>    </a:t>
            </a:r>
            <a:r>
              <a:rPr lang="zh-CN" altLang="zh-CN" sz="3600" b="1" dirty="0" smtClean="0">
                <a:solidFill>
                  <a:prstClr val="black"/>
                </a:solidFill>
                <a:latin typeface="黑体" pitchFamily="49" charset="-122"/>
                <a:ea typeface="黑体" pitchFamily="49" charset="-122"/>
              </a:rPr>
              <a:t>评估应以有效性（有没有价值</a:t>
            </a:r>
            <a:r>
              <a:rPr lang="en-US" altLang="zh-CN" sz="3600" b="1" dirty="0" smtClean="0">
                <a:solidFill>
                  <a:prstClr val="black"/>
                </a:solidFill>
                <a:latin typeface="黑体" pitchFamily="49" charset="-122"/>
                <a:ea typeface="黑体" pitchFamily="49" charset="-122"/>
              </a:rPr>
              <a:t>)</a:t>
            </a:r>
            <a:r>
              <a:rPr lang="zh-CN" altLang="zh-CN" sz="3600" b="1" dirty="0" smtClean="0">
                <a:solidFill>
                  <a:prstClr val="black"/>
                </a:solidFill>
                <a:latin typeface="黑体" pitchFamily="49" charset="-122"/>
                <a:ea typeface="黑体" pitchFamily="49" charset="-122"/>
              </a:rPr>
              <a:t>、必要性（有没有需要）和可行性（有没有条件）为前提，具体问题具体分析，不能一概而论。</a:t>
            </a:r>
          </a:p>
          <a:p>
            <a:endParaRPr lang="en-US" altLang="zh-CN" dirty="0" smtClean="0">
              <a:solidFill>
                <a:prstClr val="black"/>
              </a:solidFill>
            </a:endParaRPr>
          </a:p>
          <a:p>
            <a:endParaRPr lang="zh-CN" altLang="en-US" dirty="0">
              <a:solidFill>
                <a:prstClr val="black"/>
              </a:solidFill>
            </a:endParaRPr>
          </a:p>
        </p:txBody>
      </p:sp>
    </p:spTree>
    <p:extLst>
      <p:ext uri="{BB962C8B-B14F-4D97-AF65-F5344CB8AC3E}">
        <p14:creationId xmlns="" xmlns:p14="http://schemas.microsoft.com/office/powerpoint/2010/main" val="353932559"/>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箭头标注 1"/>
          <p:cNvSpPr/>
          <p:nvPr/>
        </p:nvSpPr>
        <p:spPr>
          <a:xfrm>
            <a:off x="1925619" y="183075"/>
            <a:ext cx="5109882" cy="1624210"/>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4800" b="1" dirty="0" smtClean="0">
                <a:solidFill>
                  <a:schemeClr val="tx1"/>
                </a:solidFill>
                <a:latin typeface="微软雅黑" pitchFamily="34" charset="-122"/>
                <a:ea typeface="微软雅黑" pitchFamily="34" charset="-122"/>
              </a:rPr>
              <a:t>三、</a:t>
            </a:r>
            <a:r>
              <a:rPr lang="zh-CN" altLang="zh-CN" sz="4800" b="1" dirty="0" smtClean="0">
                <a:solidFill>
                  <a:schemeClr val="tx1"/>
                </a:solidFill>
                <a:latin typeface="微软雅黑" pitchFamily="34" charset="-122"/>
                <a:ea typeface="微软雅黑" pitchFamily="34" charset="-122"/>
              </a:rPr>
              <a:t>评估</a:t>
            </a:r>
            <a:r>
              <a:rPr lang="zh-CN" altLang="zh-CN" sz="4800" b="1" dirty="0">
                <a:solidFill>
                  <a:schemeClr val="tx1"/>
                </a:solidFill>
                <a:latin typeface="微软雅黑" pitchFamily="34" charset="-122"/>
                <a:ea typeface="微软雅黑" pitchFamily="34" charset="-122"/>
              </a:rPr>
              <a:t>目标</a:t>
            </a:r>
            <a:endParaRPr lang="zh-CN" altLang="en-US" sz="4800" b="1" dirty="0">
              <a:solidFill>
                <a:schemeClr val="tx1"/>
              </a:solidFill>
              <a:latin typeface="微软雅黑" pitchFamily="34" charset="-122"/>
              <a:ea typeface="微软雅黑" pitchFamily="34" charset="-122"/>
            </a:endParaRPr>
          </a:p>
          <a:p>
            <a:pPr algn="ctr"/>
            <a:endParaRPr lang="zh-CN" altLang="en-US" dirty="0">
              <a:solidFill>
                <a:prstClr val="black"/>
              </a:solidFill>
            </a:endParaRPr>
          </a:p>
        </p:txBody>
      </p:sp>
      <p:sp>
        <p:nvSpPr>
          <p:cNvPr id="4" name="TextBox 3"/>
          <p:cNvSpPr txBox="1"/>
          <p:nvPr/>
        </p:nvSpPr>
        <p:spPr>
          <a:xfrm>
            <a:off x="817581" y="1807285"/>
            <a:ext cx="7637930" cy="3170099"/>
          </a:xfrm>
          <a:prstGeom prst="rect">
            <a:avLst/>
          </a:prstGeom>
          <a:noFill/>
        </p:spPr>
        <p:txBody>
          <a:bodyPr vert="horz" wrap="square" rtlCol="0">
            <a:spAutoFit/>
          </a:bodyPr>
          <a:lstStyle/>
          <a:p>
            <a:pPr algn="just"/>
            <a:r>
              <a:rPr lang="zh-CN" altLang="zh-CN" sz="4000" b="1" dirty="0">
                <a:solidFill>
                  <a:srgbClr val="7030A0"/>
                </a:solidFill>
                <a:latin typeface="黑体" pitchFamily="49" charset="-122"/>
                <a:ea typeface="黑体" pitchFamily="49" charset="-122"/>
              </a:rPr>
              <a:t>政治</a:t>
            </a:r>
            <a:r>
              <a:rPr lang="zh-CN" altLang="zh-CN" sz="4000" b="1" dirty="0" smtClean="0">
                <a:solidFill>
                  <a:srgbClr val="7030A0"/>
                </a:solidFill>
                <a:latin typeface="黑体" pitchFamily="49" charset="-122"/>
                <a:ea typeface="黑体" pitchFamily="49" charset="-122"/>
              </a:rPr>
              <a:t>方面</a:t>
            </a:r>
            <a:r>
              <a:rPr lang="zh-CN" altLang="en-US" sz="4000" b="1" dirty="0" smtClean="0">
                <a:latin typeface="黑体" pitchFamily="49" charset="-122"/>
                <a:ea typeface="黑体" pitchFamily="49" charset="-122"/>
              </a:rPr>
              <a:t>：</a:t>
            </a:r>
            <a:r>
              <a:rPr lang="zh-CN" altLang="zh-CN" sz="4000" b="1" dirty="0">
                <a:latin typeface="黑体" pitchFamily="49" charset="-122"/>
                <a:ea typeface="黑体" pitchFamily="49" charset="-122"/>
              </a:rPr>
              <a:t>评估政策的执行是否会影响现有的分配状态，是否有利于社会的团结与</a:t>
            </a:r>
            <a:r>
              <a:rPr lang="zh-CN" altLang="zh-CN" sz="4000" b="1" dirty="0" smtClean="0">
                <a:latin typeface="黑体" pitchFamily="49" charset="-122"/>
                <a:ea typeface="黑体" pitchFamily="49" charset="-122"/>
              </a:rPr>
              <a:t>稳定</a:t>
            </a:r>
            <a:r>
              <a:rPr lang="zh-CN" altLang="zh-CN" sz="4000" b="1" dirty="0">
                <a:latin typeface="黑体" pitchFamily="49" charset="-122"/>
                <a:ea typeface="黑体" pitchFamily="49" charset="-122"/>
              </a:rPr>
              <a:t>，是否会破坏原有的政治格局，是否有利于政权的巩固与发展</a:t>
            </a:r>
            <a:r>
              <a:rPr lang="zh-CN" altLang="zh-CN" sz="4000" b="1" dirty="0" smtClean="0">
                <a:latin typeface="黑体" pitchFamily="49" charset="-122"/>
                <a:ea typeface="黑体" pitchFamily="49" charset="-122"/>
              </a:rPr>
              <a:t>，</a:t>
            </a:r>
            <a:r>
              <a:rPr lang="zh-CN" altLang="en-US" sz="4000" b="1" dirty="0" smtClean="0">
                <a:latin typeface="黑体" pitchFamily="49" charset="-122"/>
                <a:ea typeface="黑体" pitchFamily="49" charset="-122"/>
              </a:rPr>
              <a:t>等等。</a:t>
            </a:r>
          </a:p>
        </p:txBody>
      </p:sp>
    </p:spTree>
    <p:extLst>
      <p:ext uri="{BB962C8B-B14F-4D97-AF65-F5344CB8AC3E}">
        <p14:creationId xmlns="" xmlns:p14="http://schemas.microsoft.com/office/powerpoint/2010/main" val="431749184"/>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399" y="258184"/>
            <a:ext cx="7874596" cy="5139869"/>
          </a:xfrm>
          <a:prstGeom prst="rect">
            <a:avLst/>
          </a:prstGeom>
          <a:noFill/>
        </p:spPr>
        <p:txBody>
          <a:bodyPr vert="horz" wrap="square" rtlCol="0">
            <a:spAutoFit/>
          </a:bodyPr>
          <a:lstStyle/>
          <a:p>
            <a:pPr algn="just"/>
            <a:r>
              <a:rPr lang="zh-CN" altLang="zh-CN" sz="3600" b="1" dirty="0" smtClean="0">
                <a:solidFill>
                  <a:srgbClr val="7030A0"/>
                </a:solidFill>
                <a:latin typeface="黑体" pitchFamily="49" charset="-122"/>
                <a:ea typeface="黑体" pitchFamily="49" charset="-122"/>
              </a:rPr>
              <a:t>行政方面</a:t>
            </a:r>
            <a:r>
              <a:rPr lang="zh-CN" altLang="en-US" sz="3600" b="1" dirty="0" smtClean="0">
                <a:solidFill>
                  <a:prstClr val="black"/>
                </a:solidFill>
                <a:latin typeface="黑体" pitchFamily="49" charset="-122"/>
                <a:ea typeface="黑体" pitchFamily="49" charset="-122"/>
              </a:rPr>
              <a:t>：</a:t>
            </a:r>
            <a:r>
              <a:rPr lang="zh-CN" altLang="zh-CN" sz="3600" b="1" dirty="0" smtClean="0">
                <a:solidFill>
                  <a:prstClr val="black"/>
                </a:solidFill>
                <a:latin typeface="黑体" pitchFamily="49" charset="-122"/>
                <a:ea typeface="黑体" pitchFamily="49" charset="-122"/>
              </a:rPr>
              <a:t>评估某个或某些政府机构能否在政策执行中发挥其作用，是否具备这方面的 能力，能否通过政策执行获得这样或那样的利益</a:t>
            </a:r>
            <a:r>
              <a:rPr lang="zh-CN" altLang="en-US" sz="3600" b="1" dirty="0" smtClean="0">
                <a:solidFill>
                  <a:prstClr val="black"/>
                </a:solidFill>
                <a:latin typeface="黑体" pitchFamily="49" charset="-122"/>
                <a:ea typeface="黑体" pitchFamily="49" charset="-122"/>
              </a:rPr>
              <a:t>，等等。</a:t>
            </a:r>
            <a:endParaRPr lang="zh-CN" altLang="zh-CN" sz="3600" b="1" dirty="0" smtClean="0">
              <a:solidFill>
                <a:prstClr val="black"/>
              </a:solidFill>
              <a:latin typeface="黑体" pitchFamily="49" charset="-122"/>
              <a:ea typeface="黑体" pitchFamily="49" charset="-122"/>
            </a:endParaRPr>
          </a:p>
          <a:p>
            <a:pPr algn="just"/>
            <a:r>
              <a:rPr lang="zh-CN" altLang="zh-CN" sz="3600" b="1" dirty="0" smtClean="0">
                <a:solidFill>
                  <a:srgbClr val="7030A0"/>
                </a:solidFill>
                <a:latin typeface="黑体" pitchFamily="49" charset="-122"/>
                <a:ea typeface="黑体" pitchFamily="49" charset="-122"/>
              </a:rPr>
              <a:t>方案方面</a:t>
            </a:r>
            <a:r>
              <a:rPr lang="zh-CN" altLang="en-US" sz="3600" b="1" dirty="0" smtClean="0">
                <a:solidFill>
                  <a:prstClr val="black"/>
                </a:solidFill>
                <a:latin typeface="黑体" pitchFamily="49" charset="-122"/>
                <a:ea typeface="黑体" pitchFamily="49" charset="-122"/>
              </a:rPr>
              <a:t>：</a:t>
            </a:r>
            <a:r>
              <a:rPr lang="zh-CN" altLang="zh-CN" sz="3600" b="1" dirty="0" smtClean="0">
                <a:solidFill>
                  <a:prstClr val="black"/>
                </a:solidFill>
                <a:latin typeface="黑体" pitchFamily="49" charset="-122"/>
                <a:ea typeface="黑体" pitchFamily="49" charset="-122"/>
              </a:rPr>
              <a:t>评估政策方案的应用价值，是否达到了预期目标，是完全达到还是部分达 到，政策的产出与投入是否合乎预期的要求</a:t>
            </a:r>
            <a:r>
              <a:rPr lang="zh-CN" altLang="en-US" sz="3600" b="1" dirty="0" smtClean="0">
                <a:solidFill>
                  <a:prstClr val="black"/>
                </a:solidFill>
                <a:latin typeface="黑体" pitchFamily="49" charset="-122"/>
                <a:ea typeface="黑体" pitchFamily="49" charset="-122"/>
              </a:rPr>
              <a:t>，等等。</a:t>
            </a:r>
            <a:endParaRPr lang="zh-CN" altLang="zh-CN" sz="3600" b="1" dirty="0" smtClean="0">
              <a:solidFill>
                <a:prstClr val="black"/>
              </a:solidFill>
              <a:latin typeface="黑体" pitchFamily="49" charset="-122"/>
              <a:ea typeface="黑体" pitchFamily="49" charset="-122"/>
            </a:endParaRPr>
          </a:p>
          <a:p>
            <a:pPr algn="just"/>
            <a:endParaRPr lang="zh-CN" altLang="zh-CN" sz="40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287804152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Grp="1" noChangeArrowheads="1"/>
          </p:cNvSpPr>
          <p:nvPr>
            <p:ph type="title"/>
          </p:nvPr>
        </p:nvSpPr>
        <p:spPr>
          <a:noFill/>
          <a:ln/>
        </p:spPr>
        <p:txBody>
          <a:bodyPr anchor="b"/>
          <a:lstStyle/>
          <a:p>
            <a:r>
              <a:rPr lang="en-US" altLang="zh-CN" sz="4000" dirty="0">
                <a:cs typeface="Arial" pitchFamily="34" charset="0"/>
              </a:rPr>
              <a:t>3.[</a:t>
            </a:r>
            <a:r>
              <a:rPr lang="zh-CN" altLang="en-US" sz="4000" dirty="0">
                <a:cs typeface="Arial" pitchFamily="34" charset="0"/>
              </a:rPr>
              <a:t>美</a:t>
            </a:r>
            <a:r>
              <a:rPr lang="en-US" altLang="zh-CN" sz="4000" dirty="0">
                <a:cs typeface="Arial" pitchFamily="34" charset="0"/>
              </a:rPr>
              <a:t>]</a:t>
            </a:r>
            <a:r>
              <a:rPr lang="zh-CN" altLang="en-US" sz="4000" dirty="0">
                <a:cs typeface="Arial" pitchFamily="34" charset="0"/>
              </a:rPr>
              <a:t>都会研究所</a:t>
            </a:r>
            <a:endParaRPr lang="zh-CN" altLang="en-US" sz="2800" dirty="0">
              <a:cs typeface="Arial" pitchFamily="34" charset="0"/>
            </a:endParaRPr>
          </a:p>
        </p:txBody>
      </p:sp>
      <p:sp>
        <p:nvSpPr>
          <p:cNvPr id="251909" name="Rectangle 5"/>
          <p:cNvSpPr>
            <a:spLocks noGrp="1" noChangeArrowheads="1"/>
          </p:cNvSpPr>
          <p:nvPr>
            <p:ph type="body" idx="1"/>
          </p:nvPr>
        </p:nvSpPr>
        <p:spPr>
          <a:noFill/>
          <a:ln/>
        </p:spPr>
        <p:txBody>
          <a:bodyPr>
            <a:noAutofit/>
          </a:bodyPr>
          <a:lstStyle/>
          <a:p>
            <a:pPr>
              <a:lnSpc>
                <a:spcPct val="100000"/>
              </a:lnSpc>
              <a:spcBef>
                <a:spcPct val="0"/>
              </a:spcBef>
              <a:buFontTx/>
              <a:buNone/>
            </a:pPr>
            <a:r>
              <a:rPr lang="zh-CN" altLang="en-US" sz="3600" dirty="0">
                <a:cs typeface="Arial" pitchFamily="34" charset="0"/>
              </a:rPr>
              <a:t>（</a:t>
            </a:r>
            <a:r>
              <a:rPr lang="en-US" altLang="zh-CN" sz="3600" dirty="0">
                <a:cs typeface="Arial" pitchFamily="34" charset="0"/>
              </a:rPr>
              <a:t>1</a:t>
            </a:r>
            <a:r>
              <a:rPr lang="zh-CN" altLang="en-US" sz="3600" dirty="0">
                <a:cs typeface="Arial" pitchFamily="34" charset="0"/>
              </a:rPr>
              <a:t>）</a:t>
            </a:r>
            <a:r>
              <a:rPr lang="zh-CN" altLang="en-US" sz="3600" dirty="0">
                <a:solidFill>
                  <a:srgbClr val="FF0000"/>
                </a:solidFill>
                <a:cs typeface="Arial" pitchFamily="34" charset="0"/>
              </a:rPr>
              <a:t>衡量</a:t>
            </a:r>
            <a:r>
              <a:rPr lang="zh-CN" altLang="en-US" sz="3600" dirty="0">
                <a:cs typeface="Arial" pitchFamily="34" charset="0"/>
              </a:rPr>
              <a:t>一项进行中的计划所达成预期目标的效果；</a:t>
            </a:r>
          </a:p>
          <a:p>
            <a:pPr>
              <a:lnSpc>
                <a:spcPct val="100000"/>
              </a:lnSpc>
              <a:spcBef>
                <a:spcPct val="0"/>
              </a:spcBef>
              <a:buFontTx/>
              <a:buNone/>
            </a:pPr>
            <a:r>
              <a:rPr lang="zh-CN" altLang="en-US" sz="3600" dirty="0">
                <a:cs typeface="Arial" pitchFamily="34" charset="0"/>
              </a:rPr>
              <a:t>（</a:t>
            </a:r>
            <a:r>
              <a:rPr lang="en-US" altLang="zh-CN" sz="3600" dirty="0">
                <a:cs typeface="Arial" pitchFamily="34" charset="0"/>
              </a:rPr>
              <a:t>2</a:t>
            </a:r>
            <a:r>
              <a:rPr lang="zh-CN" altLang="en-US" sz="3600" dirty="0">
                <a:cs typeface="Arial" pitchFamily="34" charset="0"/>
              </a:rPr>
              <a:t>）根据研究设计的原则</a:t>
            </a:r>
            <a:r>
              <a:rPr lang="zh-CN" altLang="en-US" sz="3600" dirty="0">
                <a:solidFill>
                  <a:srgbClr val="FF0000"/>
                </a:solidFill>
                <a:cs typeface="Arial" pitchFamily="34" charset="0"/>
              </a:rPr>
              <a:t>区分</a:t>
            </a:r>
            <a:r>
              <a:rPr lang="zh-CN" altLang="en-US" sz="3600" dirty="0">
                <a:cs typeface="Arial" pitchFamily="34" charset="0"/>
              </a:rPr>
              <a:t>方案效力与其它环境力量作用的差异；</a:t>
            </a:r>
          </a:p>
          <a:p>
            <a:pPr>
              <a:lnSpc>
                <a:spcPct val="100000"/>
              </a:lnSpc>
              <a:spcBef>
                <a:spcPct val="0"/>
              </a:spcBef>
              <a:buFontTx/>
              <a:buNone/>
            </a:pPr>
            <a:r>
              <a:rPr lang="zh-CN" altLang="en-US" sz="3600" dirty="0">
                <a:cs typeface="Arial" pitchFamily="34" charset="0"/>
              </a:rPr>
              <a:t>（</a:t>
            </a:r>
            <a:r>
              <a:rPr lang="en-US" altLang="zh-CN" sz="3600" dirty="0">
                <a:cs typeface="Arial" pitchFamily="34" charset="0"/>
              </a:rPr>
              <a:t>3</a:t>
            </a:r>
            <a:r>
              <a:rPr lang="zh-CN" altLang="en-US" sz="3600" dirty="0">
                <a:cs typeface="Arial" pitchFamily="34" charset="0"/>
              </a:rPr>
              <a:t>）通过执行过程中对方案的修正，使计划得以</a:t>
            </a:r>
            <a:r>
              <a:rPr lang="zh-CN" altLang="en-US" sz="3600" dirty="0" smtClean="0">
                <a:solidFill>
                  <a:srgbClr val="FF0000"/>
                </a:solidFill>
                <a:cs typeface="Arial" pitchFamily="34" charset="0"/>
              </a:rPr>
              <a:t>完善</a:t>
            </a:r>
            <a:r>
              <a:rPr lang="zh-CN" altLang="en-US" sz="3600" dirty="0" smtClean="0">
                <a:cs typeface="Arial" pitchFamily="34" charset="0"/>
              </a:rPr>
              <a:t>；</a:t>
            </a:r>
            <a:endParaRPr lang="en-US" altLang="zh-CN" sz="3600" dirty="0">
              <a:cs typeface="Arial" pitchFamily="34" charset="0"/>
            </a:endParaRPr>
          </a:p>
          <a:p>
            <a:pPr>
              <a:lnSpc>
                <a:spcPct val="100000"/>
              </a:lnSpc>
              <a:spcBef>
                <a:spcPct val="0"/>
              </a:spcBef>
              <a:buFontTx/>
              <a:buNone/>
            </a:pPr>
            <a:endParaRPr lang="zh-CN" altLang="en-US" sz="3600" dirty="0">
              <a:cs typeface="Arial" pitchFamily="34" charset="0"/>
            </a:endParaRPr>
          </a:p>
          <a:p>
            <a:pPr>
              <a:lnSpc>
                <a:spcPct val="100000"/>
              </a:lnSpc>
              <a:spcBef>
                <a:spcPct val="0"/>
              </a:spcBef>
              <a:buFontTx/>
              <a:buNone/>
            </a:pPr>
            <a:r>
              <a:rPr lang="en-US" altLang="zh-CN" sz="3600" dirty="0">
                <a:cs typeface="Arial" pitchFamily="34" charset="0"/>
              </a:rPr>
              <a:t>   </a:t>
            </a:r>
            <a:r>
              <a:rPr lang="zh-CN" altLang="en-US" sz="3600" dirty="0">
                <a:cs typeface="Arial" pitchFamily="34" charset="0"/>
              </a:rPr>
              <a:t>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箭头标注 1"/>
          <p:cNvSpPr/>
          <p:nvPr/>
        </p:nvSpPr>
        <p:spPr>
          <a:xfrm>
            <a:off x="2259105" y="150607"/>
            <a:ext cx="4593515" cy="1656678"/>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4800" b="1" dirty="0">
                <a:solidFill>
                  <a:prstClr val="black"/>
                </a:solidFill>
                <a:latin typeface="微软雅黑" pitchFamily="34" charset="-122"/>
                <a:ea typeface="微软雅黑" pitchFamily="34" charset="-122"/>
              </a:rPr>
              <a:t>四、 评估标准</a:t>
            </a:r>
          </a:p>
          <a:p>
            <a:pPr algn="ctr"/>
            <a:endParaRPr lang="zh-CN" altLang="en-US" dirty="0">
              <a:solidFill>
                <a:prstClr val="black"/>
              </a:solidFill>
            </a:endParaRPr>
          </a:p>
        </p:txBody>
      </p:sp>
      <p:sp>
        <p:nvSpPr>
          <p:cNvPr id="4" name="TextBox 3"/>
          <p:cNvSpPr txBox="1"/>
          <p:nvPr/>
        </p:nvSpPr>
        <p:spPr>
          <a:xfrm>
            <a:off x="225908" y="2000923"/>
            <a:ext cx="8842787" cy="1624484"/>
          </a:xfrm>
          <a:prstGeom prst="rect">
            <a:avLst/>
          </a:prstGeom>
          <a:noFill/>
        </p:spPr>
        <p:txBody>
          <a:bodyPr wrap="square" rtlCol="0">
            <a:spAutoFit/>
          </a:bodyPr>
          <a:lstStyle/>
          <a:p>
            <a:pPr algn="ctr">
              <a:lnSpc>
                <a:spcPct val="150000"/>
              </a:lnSpc>
            </a:pPr>
            <a:r>
              <a:rPr lang="zh-CN" altLang="en-US" sz="3600" b="1" dirty="0" smtClean="0">
                <a:latin typeface="黑体" pitchFamily="49" charset="-122"/>
                <a:ea typeface="黑体" pitchFamily="49" charset="-122"/>
              </a:rPr>
              <a:t>事实标准、价值标准</a:t>
            </a:r>
            <a:endParaRPr lang="en-US" altLang="zh-CN" sz="3600" b="1" dirty="0" smtClean="0">
              <a:latin typeface="黑体" pitchFamily="49" charset="-122"/>
              <a:ea typeface="黑体" pitchFamily="49" charset="-122"/>
            </a:endParaRPr>
          </a:p>
          <a:p>
            <a:pPr algn="ctr">
              <a:lnSpc>
                <a:spcPct val="150000"/>
              </a:lnSpc>
            </a:pPr>
            <a:r>
              <a:rPr lang="zh-CN" altLang="en-US" sz="3600" b="1" dirty="0" smtClean="0">
                <a:latin typeface="黑体" pitchFamily="49" charset="-122"/>
                <a:ea typeface="黑体" pitchFamily="49" charset="-122"/>
              </a:rPr>
              <a:t>效益、效率、充分性、公平性、回应性</a:t>
            </a:r>
            <a:endParaRPr lang="en-US" altLang="zh-CN" sz="3600" b="1" dirty="0" smtClean="0">
              <a:latin typeface="黑体" pitchFamily="49" charset="-122"/>
              <a:ea typeface="黑体" pitchFamily="49" charset="-122"/>
            </a:endParaRPr>
          </a:p>
        </p:txBody>
      </p:sp>
    </p:spTree>
    <p:extLst>
      <p:ext uri="{BB962C8B-B14F-4D97-AF65-F5344CB8AC3E}">
        <p14:creationId xmlns="" xmlns:p14="http://schemas.microsoft.com/office/powerpoint/2010/main" val="431749184"/>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19252" y="1382354"/>
            <a:ext cx="6325501" cy="3847207"/>
          </a:xfrm>
          <a:prstGeom prst="rect">
            <a:avLst/>
          </a:prstGeom>
          <a:noFill/>
        </p:spPr>
        <p:txBody>
          <a:bodyPr wrap="square" rtlCol="0">
            <a:spAutoFit/>
          </a:bodyPr>
          <a:lstStyle/>
          <a:p>
            <a:r>
              <a:rPr lang="zh-CN" altLang="zh-CN" sz="3600" b="1" dirty="0">
                <a:latin typeface="黑体" pitchFamily="49" charset="-122"/>
                <a:ea typeface="黑体" pitchFamily="49" charset="-122"/>
              </a:rPr>
              <a:t>（</a:t>
            </a:r>
            <a:r>
              <a:rPr lang="en-US" altLang="zh-CN" sz="3600" b="1" dirty="0">
                <a:latin typeface="黑体" pitchFamily="49" charset="-122"/>
                <a:ea typeface="黑体" pitchFamily="49" charset="-122"/>
              </a:rPr>
              <a:t>1</a:t>
            </a:r>
            <a:r>
              <a:rPr lang="zh-CN" altLang="zh-CN" sz="3600" b="1" dirty="0">
                <a:latin typeface="黑体" pitchFamily="49" charset="-122"/>
                <a:ea typeface="黑体" pitchFamily="49" charset="-122"/>
              </a:rPr>
              <a:t>）政策的投人与产出、成本与收益之间的比例关系</a:t>
            </a:r>
            <a:r>
              <a:rPr lang="zh-CN" altLang="zh-CN" sz="3600" b="1" dirty="0" smtClean="0">
                <a:latin typeface="黑体" pitchFamily="49" charset="-122"/>
                <a:ea typeface="黑体" pitchFamily="49" charset="-122"/>
              </a:rPr>
              <a:t>。</a:t>
            </a:r>
            <a:endParaRPr lang="en-US" altLang="zh-CN" sz="3600" b="1" dirty="0" smtClean="0">
              <a:latin typeface="黑体" pitchFamily="49" charset="-122"/>
              <a:ea typeface="黑体" pitchFamily="49" charset="-122"/>
            </a:endParaRPr>
          </a:p>
          <a:p>
            <a:r>
              <a:rPr lang="zh-CN" altLang="zh-CN" sz="3600" b="1" dirty="0">
                <a:latin typeface="黑体" pitchFamily="49" charset="-122"/>
                <a:ea typeface="黑体" pitchFamily="49" charset="-122"/>
              </a:rPr>
              <a:t>（</a:t>
            </a:r>
            <a:r>
              <a:rPr lang="en-US" altLang="zh-CN" sz="3600" b="1" dirty="0">
                <a:latin typeface="黑体" pitchFamily="49" charset="-122"/>
                <a:ea typeface="黑体" pitchFamily="49" charset="-122"/>
              </a:rPr>
              <a:t>2</a:t>
            </a:r>
            <a:r>
              <a:rPr lang="zh-CN" altLang="zh-CN" sz="3600" b="1" dirty="0">
                <a:latin typeface="黑体" pitchFamily="49" charset="-122"/>
                <a:ea typeface="黑体" pitchFamily="49" charset="-122"/>
              </a:rPr>
              <a:t>）政策目标实现的程度</a:t>
            </a:r>
            <a:r>
              <a:rPr lang="zh-CN" altLang="zh-CN" sz="3600" b="1" dirty="0" smtClean="0">
                <a:latin typeface="黑体" pitchFamily="49" charset="-122"/>
                <a:ea typeface="黑体" pitchFamily="49" charset="-122"/>
              </a:rPr>
              <a:t>和</a:t>
            </a:r>
            <a:r>
              <a:rPr lang="en-US" altLang="zh-CN" sz="36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范围</a:t>
            </a:r>
            <a:r>
              <a:rPr lang="zh-CN" altLang="zh-CN" sz="3600" b="1" dirty="0">
                <a:latin typeface="黑体" pitchFamily="49" charset="-122"/>
                <a:ea typeface="黑体" pitchFamily="49" charset="-122"/>
              </a:rPr>
              <a:t>。</a:t>
            </a:r>
          </a:p>
          <a:p>
            <a:r>
              <a:rPr lang="zh-CN" altLang="en-US" sz="3600" b="1" dirty="0" smtClean="0">
                <a:latin typeface="黑体" pitchFamily="49" charset="-122"/>
                <a:ea typeface="黑体" pitchFamily="49" charset="-122"/>
              </a:rPr>
              <a:t>（</a:t>
            </a:r>
            <a:r>
              <a:rPr lang="en-US" altLang="zh-CN" sz="3600" b="1" dirty="0" smtClean="0">
                <a:latin typeface="黑体" pitchFamily="49" charset="-122"/>
                <a:ea typeface="黑体" pitchFamily="49" charset="-122"/>
              </a:rPr>
              <a:t>3</a:t>
            </a:r>
            <a:r>
              <a:rPr lang="zh-CN" altLang="en-US" sz="3600" b="1" dirty="0" smtClean="0">
                <a:latin typeface="黑体" pitchFamily="49" charset="-122"/>
                <a:ea typeface="黑体" pitchFamily="49" charset="-122"/>
              </a:rPr>
              <a:t>）</a:t>
            </a:r>
            <a:r>
              <a:rPr lang="zh-CN" altLang="zh-CN" sz="3600" b="1" dirty="0" smtClean="0">
                <a:latin typeface="黑体" pitchFamily="49" charset="-122"/>
                <a:ea typeface="黑体" pitchFamily="49" charset="-122"/>
              </a:rPr>
              <a:t>政策</a:t>
            </a:r>
            <a:r>
              <a:rPr lang="zh-CN" altLang="zh-CN" sz="3600" b="1" dirty="0">
                <a:latin typeface="黑体" pitchFamily="49" charset="-122"/>
                <a:ea typeface="黑体" pitchFamily="49" charset="-122"/>
              </a:rPr>
              <a:t>对社会的影响程度。</a:t>
            </a:r>
          </a:p>
          <a:p>
            <a:endParaRPr lang="en-US" altLang="zh-CN" sz="3200" dirty="0" smtClean="0"/>
          </a:p>
          <a:p>
            <a:endParaRPr lang="zh-CN" altLang="zh-CN" sz="3200" dirty="0"/>
          </a:p>
        </p:txBody>
      </p:sp>
      <p:sp>
        <p:nvSpPr>
          <p:cNvPr id="5" name="椭圆 4"/>
          <p:cNvSpPr/>
          <p:nvPr/>
        </p:nvSpPr>
        <p:spPr>
          <a:xfrm>
            <a:off x="1194098" y="139849"/>
            <a:ext cx="6562164" cy="1158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4800" b="1" dirty="0">
                <a:latin typeface="微软雅黑" pitchFamily="34" charset="-122"/>
                <a:ea typeface="微软雅黑" pitchFamily="34" charset="-122"/>
              </a:rPr>
              <a:t>（一）</a:t>
            </a:r>
            <a:r>
              <a:rPr lang="zh-CN" altLang="zh-CN" sz="4800" b="1" dirty="0">
                <a:latin typeface="微软雅黑" pitchFamily="34" charset="-122"/>
                <a:ea typeface="微软雅黑" pitchFamily="34" charset="-122"/>
              </a:rPr>
              <a:t>事实标准</a:t>
            </a:r>
          </a:p>
          <a:p>
            <a:pPr algn="ctr"/>
            <a:endParaRPr lang="zh-CN" altLang="en-US" dirty="0"/>
          </a:p>
        </p:txBody>
      </p:sp>
      <p:pic>
        <p:nvPicPr>
          <p:cNvPr id="7" name="Picture 51"/>
          <p:cNvPicPr>
            <a:picLocks noChangeAspect="1"/>
          </p:cNvPicPr>
          <p:nvPr/>
        </p:nvPicPr>
        <p:blipFill>
          <a:blip r:embed="rId2"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570679" y="2054711"/>
            <a:ext cx="1246838" cy="2022437"/>
          </a:xfrm>
          <a:prstGeom prst="rect">
            <a:avLst/>
          </a:prstGeom>
        </p:spPr>
      </p:pic>
    </p:spTree>
    <p:extLst>
      <p:ext uri="{BB962C8B-B14F-4D97-AF65-F5344CB8AC3E}">
        <p14:creationId xmlns="" xmlns:p14="http://schemas.microsoft.com/office/powerpoint/2010/main" val="3672133215"/>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8032" y="1581374"/>
            <a:ext cx="8315662" cy="3416320"/>
          </a:xfrm>
          <a:prstGeom prst="rect">
            <a:avLst/>
          </a:prstGeom>
          <a:noFill/>
        </p:spPr>
        <p:txBody>
          <a:bodyPr wrap="square" rtlCol="0">
            <a:spAutoFit/>
          </a:bodyPr>
          <a:lstStyle/>
          <a:p>
            <a:r>
              <a:rPr lang="zh-CN" altLang="zh-CN" sz="3600" b="1" dirty="0">
                <a:latin typeface="黑体" pitchFamily="49" charset="-122"/>
                <a:ea typeface="黑体" pitchFamily="49" charset="-122"/>
              </a:rPr>
              <a:t>（</a:t>
            </a:r>
            <a:r>
              <a:rPr lang="en-US" altLang="zh-CN" sz="3600" b="1" dirty="0">
                <a:latin typeface="黑体" pitchFamily="49" charset="-122"/>
                <a:ea typeface="黑体" pitchFamily="49" charset="-122"/>
              </a:rPr>
              <a:t>1</a:t>
            </a:r>
            <a:r>
              <a:rPr lang="zh-CN" altLang="zh-CN" sz="3600" b="1" dirty="0">
                <a:latin typeface="黑体" pitchFamily="49" charset="-122"/>
                <a:ea typeface="黑体" pitchFamily="49" charset="-122"/>
              </a:rPr>
              <a:t>）政策是否满足</a:t>
            </a:r>
            <a:r>
              <a:rPr lang="zh-CN" altLang="zh-CN" sz="3600" b="1" dirty="0">
                <a:solidFill>
                  <a:srgbClr val="0070C0"/>
                </a:solidFill>
                <a:latin typeface="黑体" pitchFamily="49" charset="-122"/>
                <a:ea typeface="黑体" pitchFamily="49" charset="-122"/>
              </a:rPr>
              <a:t>大多数人的利益</a:t>
            </a:r>
            <a:r>
              <a:rPr lang="zh-CN" altLang="zh-CN" sz="3600" b="1" dirty="0">
                <a:latin typeface="黑体" pitchFamily="49" charset="-122"/>
                <a:ea typeface="黑体" pitchFamily="49" charset="-122"/>
              </a:rPr>
              <a:t>；</a:t>
            </a:r>
          </a:p>
          <a:p>
            <a:r>
              <a:rPr lang="zh-CN" altLang="zh-CN" sz="3600" b="1" dirty="0">
                <a:latin typeface="黑体" pitchFamily="49" charset="-122"/>
                <a:ea typeface="黑体" pitchFamily="49" charset="-122"/>
              </a:rPr>
              <a:t>（</a:t>
            </a:r>
            <a:r>
              <a:rPr lang="en-US" altLang="zh-CN" sz="3600" b="1" dirty="0">
                <a:latin typeface="黑体" pitchFamily="49" charset="-122"/>
                <a:ea typeface="黑体" pitchFamily="49" charset="-122"/>
              </a:rPr>
              <a:t>2</a:t>
            </a:r>
            <a:r>
              <a:rPr lang="zh-CN" altLang="zh-CN" sz="3600" b="1" dirty="0">
                <a:latin typeface="黑体" pitchFamily="49" charset="-122"/>
                <a:ea typeface="黑体" pitchFamily="49" charset="-122"/>
              </a:rPr>
              <a:t>）政策是否有利于</a:t>
            </a:r>
            <a:r>
              <a:rPr lang="zh-CN" altLang="zh-CN" sz="3600" b="1" dirty="0">
                <a:solidFill>
                  <a:srgbClr val="0070C0"/>
                </a:solidFill>
                <a:latin typeface="黑体" pitchFamily="49" charset="-122"/>
                <a:ea typeface="黑体" pitchFamily="49" charset="-122"/>
              </a:rPr>
              <a:t>社会生产力的发展</a:t>
            </a:r>
            <a:r>
              <a:rPr lang="zh-CN" altLang="zh-CN" sz="3600" b="1" dirty="0">
                <a:latin typeface="黑体" pitchFamily="49" charset="-122"/>
                <a:ea typeface="黑体" pitchFamily="49" charset="-122"/>
              </a:rPr>
              <a:t>；</a:t>
            </a:r>
          </a:p>
          <a:p>
            <a:r>
              <a:rPr lang="zh-CN" altLang="zh-CN" sz="3600" b="1" dirty="0">
                <a:latin typeface="黑体" pitchFamily="49" charset="-122"/>
                <a:ea typeface="黑体" pitchFamily="49" charset="-122"/>
              </a:rPr>
              <a:t>（</a:t>
            </a:r>
            <a:r>
              <a:rPr lang="en-US" altLang="zh-CN" sz="3600" b="1" dirty="0">
                <a:latin typeface="黑体" pitchFamily="49" charset="-122"/>
                <a:ea typeface="黑体" pitchFamily="49" charset="-122"/>
              </a:rPr>
              <a:t>3</a:t>
            </a:r>
            <a:r>
              <a:rPr lang="zh-CN" altLang="zh-CN" sz="3600" b="1" dirty="0">
                <a:latin typeface="黑体" pitchFamily="49" charset="-122"/>
                <a:ea typeface="黑体" pitchFamily="49" charset="-122"/>
              </a:rPr>
              <a:t>）政策是否有利于</a:t>
            </a:r>
            <a:r>
              <a:rPr lang="zh-CN" altLang="zh-CN" sz="3600" b="1" dirty="0">
                <a:solidFill>
                  <a:srgbClr val="7030A0"/>
                </a:solidFill>
                <a:latin typeface="黑体" pitchFamily="49" charset="-122"/>
                <a:ea typeface="黑体" pitchFamily="49" charset="-122"/>
              </a:rPr>
              <a:t>增进人民的团结</a:t>
            </a:r>
            <a:r>
              <a:rPr lang="zh-CN" altLang="zh-CN" sz="3600" b="1" dirty="0">
                <a:latin typeface="黑体" pitchFamily="49" charset="-122"/>
                <a:ea typeface="黑体" pitchFamily="49" charset="-122"/>
              </a:rPr>
              <a:t>；</a:t>
            </a:r>
          </a:p>
          <a:p>
            <a:r>
              <a:rPr lang="zh-CN" altLang="zh-CN" sz="3600" b="1" dirty="0">
                <a:latin typeface="黑体" pitchFamily="49" charset="-122"/>
                <a:ea typeface="黑体" pitchFamily="49" charset="-122"/>
              </a:rPr>
              <a:t>（</a:t>
            </a:r>
            <a:r>
              <a:rPr lang="en-US" altLang="zh-CN" sz="3600" b="1" dirty="0">
                <a:latin typeface="黑体" pitchFamily="49" charset="-122"/>
                <a:ea typeface="黑体" pitchFamily="49" charset="-122"/>
              </a:rPr>
              <a:t>4</a:t>
            </a:r>
            <a:r>
              <a:rPr lang="zh-CN" altLang="zh-CN" sz="3600" b="1" dirty="0">
                <a:latin typeface="黑体" pitchFamily="49" charset="-122"/>
                <a:ea typeface="黑体" pitchFamily="49" charset="-122"/>
              </a:rPr>
              <a:t>）政策是否有利于</a:t>
            </a:r>
            <a:r>
              <a:rPr lang="zh-CN" altLang="zh-CN" sz="3600" b="1" dirty="0">
                <a:solidFill>
                  <a:srgbClr val="7030A0"/>
                </a:solidFill>
                <a:latin typeface="黑体" pitchFamily="49" charset="-122"/>
                <a:ea typeface="黑体" pitchFamily="49" charset="-122"/>
              </a:rPr>
              <a:t>保持政权的巩固和社会的稳定</a:t>
            </a:r>
            <a:r>
              <a:rPr lang="zh-CN" altLang="zh-CN" sz="3600" b="1" dirty="0">
                <a:latin typeface="黑体" pitchFamily="49" charset="-122"/>
                <a:ea typeface="黑体" pitchFamily="49" charset="-122"/>
              </a:rPr>
              <a:t>；</a:t>
            </a:r>
          </a:p>
          <a:p>
            <a:r>
              <a:rPr lang="zh-CN" altLang="zh-CN" sz="3600" b="1" dirty="0">
                <a:latin typeface="黑体" pitchFamily="49" charset="-122"/>
                <a:ea typeface="黑体" pitchFamily="49" charset="-122"/>
              </a:rPr>
              <a:t>（</a:t>
            </a:r>
            <a:r>
              <a:rPr lang="en-US" altLang="zh-CN" sz="3600" b="1" dirty="0">
                <a:latin typeface="黑体" pitchFamily="49" charset="-122"/>
                <a:ea typeface="黑体" pitchFamily="49" charset="-122"/>
              </a:rPr>
              <a:t>5</a:t>
            </a:r>
            <a:r>
              <a:rPr lang="zh-CN" altLang="zh-CN" sz="3600" b="1" dirty="0">
                <a:latin typeface="黑体" pitchFamily="49" charset="-122"/>
                <a:ea typeface="黑体" pitchFamily="49" charset="-122"/>
              </a:rPr>
              <a:t>）政策是否坚持了</a:t>
            </a:r>
            <a:r>
              <a:rPr lang="zh-CN" altLang="zh-CN" sz="3600" b="1" dirty="0">
                <a:solidFill>
                  <a:srgbClr val="7030A0"/>
                </a:solidFill>
                <a:latin typeface="黑体" pitchFamily="49" charset="-122"/>
                <a:ea typeface="黑体" pitchFamily="49" charset="-122"/>
              </a:rPr>
              <a:t>社会公正</a:t>
            </a:r>
            <a:r>
              <a:rPr lang="zh-CN" altLang="zh-CN" sz="3600" b="1" dirty="0">
                <a:latin typeface="黑体" pitchFamily="49" charset="-122"/>
                <a:ea typeface="黑体" pitchFamily="49" charset="-122"/>
              </a:rPr>
              <a:t>的原则。</a:t>
            </a:r>
          </a:p>
        </p:txBody>
      </p:sp>
      <p:sp>
        <p:nvSpPr>
          <p:cNvPr id="4" name="椭圆 3"/>
          <p:cNvSpPr/>
          <p:nvPr/>
        </p:nvSpPr>
        <p:spPr>
          <a:xfrm>
            <a:off x="1172582" y="171062"/>
            <a:ext cx="6626709" cy="123818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sz="4800" b="1" dirty="0">
                <a:latin typeface="微软雅黑" pitchFamily="34" charset="-122"/>
                <a:ea typeface="微软雅黑" pitchFamily="34" charset="-122"/>
              </a:rPr>
              <a:t>（二）价值标准</a:t>
            </a:r>
          </a:p>
          <a:p>
            <a:pPr algn="ctr"/>
            <a:endParaRPr lang="zh-CN" altLang="en-US" dirty="0"/>
          </a:p>
        </p:txBody>
      </p:sp>
    </p:spTree>
    <p:extLst>
      <p:ext uri="{BB962C8B-B14F-4D97-AF65-F5344CB8AC3E}">
        <p14:creationId xmlns="" xmlns:p14="http://schemas.microsoft.com/office/powerpoint/2010/main" val="3672133215"/>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19252" y="1382354"/>
            <a:ext cx="6325501" cy="3908762"/>
          </a:xfrm>
          <a:prstGeom prst="rect">
            <a:avLst/>
          </a:prstGeom>
          <a:noFill/>
        </p:spPr>
        <p:txBody>
          <a:bodyPr wrap="square" rtlCol="0">
            <a:spAutoFit/>
          </a:bodyPr>
          <a:lstStyle/>
          <a:p>
            <a:pPr>
              <a:lnSpc>
                <a:spcPct val="120000"/>
              </a:lnSpc>
            </a:pPr>
            <a:r>
              <a:rPr lang="zh-CN" altLang="en-US" sz="3600" b="1" dirty="0" smtClean="0">
                <a:solidFill>
                  <a:prstClr val="black"/>
                </a:solidFill>
                <a:latin typeface="黑体" pitchFamily="49" charset="-122"/>
                <a:ea typeface="黑体" pitchFamily="49" charset="-122"/>
              </a:rPr>
              <a:t>    针对目标和结果，主要是指某一政策能否实现预期目标和结果，效益常常按照提供公共产品和公共服务的数量及货币价值进行说明。</a:t>
            </a:r>
            <a:endParaRPr lang="en-US" altLang="zh-CN" sz="3600" b="1" dirty="0" smtClean="0">
              <a:solidFill>
                <a:prstClr val="black"/>
              </a:solidFill>
              <a:latin typeface="黑体" pitchFamily="49" charset="-122"/>
              <a:ea typeface="黑体" pitchFamily="49" charset="-122"/>
            </a:endParaRPr>
          </a:p>
          <a:p>
            <a:endParaRPr lang="zh-CN" altLang="zh-CN" sz="3200" dirty="0">
              <a:solidFill>
                <a:prstClr val="black"/>
              </a:solidFill>
            </a:endParaRPr>
          </a:p>
        </p:txBody>
      </p:sp>
      <p:sp>
        <p:nvSpPr>
          <p:cNvPr id="5" name="椭圆 4"/>
          <p:cNvSpPr/>
          <p:nvPr/>
        </p:nvSpPr>
        <p:spPr>
          <a:xfrm>
            <a:off x="1194098" y="139849"/>
            <a:ext cx="6562164" cy="1158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4800" b="1" dirty="0" smtClean="0">
                <a:solidFill>
                  <a:prstClr val="black"/>
                </a:solidFill>
                <a:latin typeface="微软雅黑" pitchFamily="34" charset="-122"/>
                <a:ea typeface="微软雅黑" pitchFamily="34" charset="-122"/>
              </a:rPr>
              <a:t>（三）效益</a:t>
            </a:r>
            <a:endParaRPr lang="zh-CN" altLang="en-US" dirty="0">
              <a:solidFill>
                <a:prstClr val="black"/>
              </a:solidFill>
            </a:endParaRPr>
          </a:p>
        </p:txBody>
      </p:sp>
      <p:pic>
        <p:nvPicPr>
          <p:cNvPr id="7" name="Picture 51"/>
          <p:cNvPicPr>
            <a:picLocks noChangeAspect="1"/>
          </p:cNvPicPr>
          <p:nvPr/>
        </p:nvPicPr>
        <p:blipFill>
          <a:blip r:embed="rId2"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570679" y="2054711"/>
            <a:ext cx="1246838" cy="2022437"/>
          </a:xfrm>
          <a:prstGeom prst="rect">
            <a:avLst/>
          </a:prstGeom>
        </p:spPr>
      </p:pic>
    </p:spTree>
    <p:extLst>
      <p:ext uri="{BB962C8B-B14F-4D97-AF65-F5344CB8AC3E}">
        <p14:creationId xmlns="" xmlns:p14="http://schemas.microsoft.com/office/powerpoint/2010/main" val="1581072989"/>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19252" y="1382354"/>
            <a:ext cx="6325501" cy="3046988"/>
          </a:xfrm>
          <a:prstGeom prst="rect">
            <a:avLst/>
          </a:prstGeom>
          <a:noFill/>
        </p:spPr>
        <p:txBody>
          <a:bodyPr wrap="square" rtlCol="0">
            <a:spAutoFit/>
          </a:bodyPr>
          <a:lstStyle/>
          <a:p>
            <a:r>
              <a:rPr lang="zh-CN" altLang="en-US" sz="3200" b="1" dirty="0" smtClean="0">
                <a:solidFill>
                  <a:prstClr val="black"/>
                </a:solidFill>
                <a:latin typeface="黑体" pitchFamily="49" charset="-122"/>
                <a:ea typeface="黑体" pitchFamily="49" charset="-122"/>
              </a:rPr>
              <a:t>通常是指以尽可能少的投入获得尽可能多的产出，它主要涉及结果与努力之间的关系，同样需要用货币成本计量，效率的计量方法有：单位产品和服务的成本；单位成本能提供的产品和服务的数量。</a:t>
            </a:r>
            <a:endParaRPr lang="zh-CN" altLang="zh-CN" sz="3200" b="1" dirty="0">
              <a:solidFill>
                <a:prstClr val="black"/>
              </a:solidFill>
              <a:latin typeface="黑体" pitchFamily="49" charset="-122"/>
              <a:ea typeface="黑体" pitchFamily="49" charset="-122"/>
            </a:endParaRPr>
          </a:p>
        </p:txBody>
      </p:sp>
      <p:sp>
        <p:nvSpPr>
          <p:cNvPr id="5" name="椭圆 4"/>
          <p:cNvSpPr/>
          <p:nvPr/>
        </p:nvSpPr>
        <p:spPr>
          <a:xfrm>
            <a:off x="1194098" y="139849"/>
            <a:ext cx="6562164" cy="11586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800" b="1" dirty="0" smtClean="0">
                <a:solidFill>
                  <a:prstClr val="black"/>
                </a:solidFill>
                <a:latin typeface="微软雅黑" pitchFamily="34" charset="-122"/>
                <a:ea typeface="微软雅黑" pitchFamily="34" charset="-122"/>
              </a:rPr>
              <a:t>（四）效率</a:t>
            </a:r>
            <a:endParaRPr lang="zh-CN" altLang="en-US" dirty="0">
              <a:solidFill>
                <a:prstClr val="black"/>
              </a:solidFill>
            </a:endParaRPr>
          </a:p>
        </p:txBody>
      </p:sp>
      <p:pic>
        <p:nvPicPr>
          <p:cNvPr id="7" name="Picture 51"/>
          <p:cNvPicPr>
            <a:picLocks noChangeAspect="1"/>
          </p:cNvPicPr>
          <p:nvPr/>
        </p:nvPicPr>
        <p:blipFill>
          <a:blip r:embed="rId2"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a:off x="570679" y="2054711"/>
            <a:ext cx="1246838" cy="2022437"/>
          </a:xfrm>
          <a:prstGeom prst="rect">
            <a:avLst/>
          </a:prstGeom>
        </p:spPr>
      </p:pic>
    </p:spTree>
    <p:extLst>
      <p:ext uri="{BB962C8B-B14F-4D97-AF65-F5344CB8AC3E}">
        <p14:creationId xmlns="" xmlns:p14="http://schemas.microsoft.com/office/powerpoint/2010/main" val="1581072989"/>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46668" y="704623"/>
            <a:ext cx="6831111" cy="3785652"/>
          </a:xfrm>
          <a:prstGeom prst="rect">
            <a:avLst/>
          </a:prstGeom>
          <a:noFill/>
        </p:spPr>
        <p:txBody>
          <a:bodyPr wrap="square" rtlCol="0">
            <a:spAutoFit/>
          </a:bodyPr>
          <a:lstStyle/>
          <a:p>
            <a:pPr>
              <a:lnSpc>
                <a:spcPct val="150000"/>
              </a:lnSpc>
            </a:pPr>
            <a:r>
              <a:rPr lang="zh-CN" altLang="en-US" sz="4000" b="1" dirty="0" smtClean="0">
                <a:solidFill>
                  <a:srgbClr val="FF0000"/>
                </a:solidFill>
                <a:latin typeface="黑体" pitchFamily="49" charset="-122"/>
                <a:ea typeface="黑体" pitchFamily="49" charset="-122"/>
              </a:rPr>
              <a:t>效率：</a:t>
            </a:r>
            <a:r>
              <a:rPr lang="zh-CN" altLang="en-US" sz="4000" b="1" dirty="0" smtClean="0">
                <a:solidFill>
                  <a:prstClr val="black"/>
                </a:solidFill>
                <a:latin typeface="黑体" pitchFamily="49" charset="-122"/>
                <a:ea typeface="黑体" pitchFamily="49" charset="-122"/>
              </a:rPr>
              <a:t>通常指的是正确地做事，强调的是方式和手段</a:t>
            </a:r>
            <a:endParaRPr lang="en-US" altLang="zh-CN" sz="4000" b="1" dirty="0" smtClean="0">
              <a:solidFill>
                <a:prstClr val="black"/>
              </a:solidFill>
              <a:latin typeface="黑体" pitchFamily="49" charset="-122"/>
              <a:ea typeface="黑体" pitchFamily="49" charset="-122"/>
            </a:endParaRPr>
          </a:p>
          <a:p>
            <a:pPr>
              <a:lnSpc>
                <a:spcPct val="150000"/>
              </a:lnSpc>
            </a:pPr>
            <a:r>
              <a:rPr lang="zh-CN" altLang="en-US" sz="4000" b="1" dirty="0" smtClean="0">
                <a:solidFill>
                  <a:srgbClr val="FF0000"/>
                </a:solidFill>
                <a:latin typeface="黑体" pitchFamily="49" charset="-122"/>
                <a:ea typeface="黑体" pitchFamily="49" charset="-122"/>
              </a:rPr>
              <a:t>效益：</a:t>
            </a:r>
            <a:r>
              <a:rPr lang="zh-CN" altLang="en-US" sz="4000" b="1" dirty="0" smtClean="0">
                <a:solidFill>
                  <a:prstClr val="black"/>
                </a:solidFill>
                <a:latin typeface="黑体" pitchFamily="49" charset="-122"/>
                <a:ea typeface="黑体" pitchFamily="49" charset="-122"/>
              </a:rPr>
              <a:t>通常指做正确的事情，强调的是目标和效果</a:t>
            </a:r>
            <a:endParaRPr lang="zh-CN" altLang="zh-CN" sz="40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2798826212"/>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03641" y="1500688"/>
            <a:ext cx="7143078" cy="3416320"/>
          </a:xfrm>
          <a:prstGeom prst="rect">
            <a:avLst/>
          </a:prstGeom>
          <a:noFill/>
        </p:spPr>
        <p:txBody>
          <a:bodyPr wrap="square" rtlCol="0">
            <a:spAutoFit/>
          </a:bodyPr>
          <a:lstStyle/>
          <a:p>
            <a:pPr>
              <a:lnSpc>
                <a:spcPct val="150000"/>
              </a:lnSpc>
            </a:pPr>
            <a:r>
              <a:rPr lang="zh-CN" altLang="en-US" sz="3600" b="1" dirty="0" smtClean="0">
                <a:solidFill>
                  <a:prstClr val="black"/>
                </a:solidFill>
                <a:latin typeface="黑体" pitchFamily="49" charset="-122"/>
                <a:ea typeface="黑体" pitchFamily="49" charset="-122"/>
              </a:rPr>
              <a:t>    指特定效益水平满足政策目标的程度，用来表明对政策与其特有结果之间关系强度的价值期望，即在多大程度上解决了目标问题。</a:t>
            </a:r>
            <a:endParaRPr lang="en-US" altLang="zh-CN" sz="3600" b="1" dirty="0" smtClean="0">
              <a:solidFill>
                <a:prstClr val="black"/>
              </a:solidFill>
              <a:latin typeface="黑体" pitchFamily="49" charset="-122"/>
              <a:ea typeface="黑体" pitchFamily="49" charset="-122"/>
            </a:endParaRPr>
          </a:p>
        </p:txBody>
      </p:sp>
      <p:sp>
        <p:nvSpPr>
          <p:cNvPr id="5" name="椭圆 4"/>
          <p:cNvSpPr/>
          <p:nvPr/>
        </p:nvSpPr>
        <p:spPr>
          <a:xfrm>
            <a:off x="1194098" y="139849"/>
            <a:ext cx="6562164" cy="115864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800" b="1" dirty="0" smtClean="0">
                <a:solidFill>
                  <a:prstClr val="black"/>
                </a:solidFill>
                <a:latin typeface="微软雅黑" pitchFamily="34" charset="-122"/>
                <a:ea typeface="微软雅黑" pitchFamily="34" charset="-122"/>
              </a:rPr>
              <a:t>（五）充分性</a:t>
            </a:r>
            <a:endParaRPr lang="zh-CN" altLang="en-US" dirty="0">
              <a:solidFill>
                <a:prstClr val="black"/>
              </a:solidFill>
            </a:endParaRPr>
          </a:p>
        </p:txBody>
      </p:sp>
    </p:spTree>
    <p:extLst>
      <p:ext uri="{BB962C8B-B14F-4D97-AF65-F5344CB8AC3E}">
        <p14:creationId xmlns="" xmlns:p14="http://schemas.microsoft.com/office/powerpoint/2010/main" val="1581072989"/>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54250" y="1382354"/>
            <a:ext cx="7390504" cy="2862322"/>
          </a:xfrm>
          <a:prstGeom prst="rect">
            <a:avLst/>
          </a:prstGeom>
          <a:noFill/>
        </p:spPr>
        <p:txBody>
          <a:bodyPr wrap="square" rtlCol="0">
            <a:spAutoFit/>
          </a:bodyPr>
          <a:lstStyle/>
          <a:p>
            <a:r>
              <a:rPr lang="zh-CN" altLang="en-US" sz="3600" b="1" dirty="0" smtClean="0">
                <a:solidFill>
                  <a:prstClr val="black"/>
                </a:solidFill>
                <a:latin typeface="黑体" pitchFamily="49" charset="-122"/>
                <a:ea typeface="黑体" pitchFamily="49" charset="-122"/>
              </a:rPr>
              <a:t>公平性的评估多涉及收入分配、教育机会和公共服务方面的政策。</a:t>
            </a:r>
            <a:endParaRPr lang="en-US" altLang="zh-CN" sz="3600" b="1" dirty="0" smtClean="0">
              <a:solidFill>
                <a:prstClr val="black"/>
              </a:solidFill>
              <a:latin typeface="黑体" pitchFamily="49" charset="-122"/>
              <a:ea typeface="黑体" pitchFamily="49" charset="-122"/>
            </a:endParaRPr>
          </a:p>
          <a:p>
            <a:r>
              <a:rPr lang="zh-CN" altLang="en-US" sz="3600" b="1" dirty="0" smtClean="0">
                <a:solidFill>
                  <a:prstClr val="black"/>
                </a:solidFill>
                <a:latin typeface="黑体" pitchFamily="49" charset="-122"/>
                <a:ea typeface="黑体" pitchFamily="49" charset="-122"/>
              </a:rPr>
              <a:t>当一个行动会影响到社会中两个或者两个以上的人时，“公平分配”成为决策者必须面对的问题。</a:t>
            </a:r>
            <a:endParaRPr lang="zh-CN" altLang="zh-CN" sz="3600" b="1" dirty="0">
              <a:solidFill>
                <a:prstClr val="black"/>
              </a:solidFill>
              <a:latin typeface="黑体" pitchFamily="49" charset="-122"/>
              <a:ea typeface="黑体" pitchFamily="49" charset="-122"/>
            </a:endParaRPr>
          </a:p>
        </p:txBody>
      </p:sp>
      <p:sp>
        <p:nvSpPr>
          <p:cNvPr id="5" name="椭圆 4"/>
          <p:cNvSpPr/>
          <p:nvPr/>
        </p:nvSpPr>
        <p:spPr>
          <a:xfrm>
            <a:off x="1194098" y="139849"/>
            <a:ext cx="6562164" cy="1158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4800" b="1" dirty="0" smtClean="0">
                <a:solidFill>
                  <a:prstClr val="black"/>
                </a:solidFill>
                <a:latin typeface="微软雅黑" pitchFamily="34" charset="-122"/>
                <a:ea typeface="微软雅黑" pitchFamily="34" charset="-122"/>
              </a:rPr>
              <a:t>（六）公平性</a:t>
            </a:r>
            <a:endParaRPr lang="zh-CN" altLang="en-US" dirty="0">
              <a:solidFill>
                <a:prstClr val="black"/>
              </a:solidFill>
            </a:endParaRPr>
          </a:p>
        </p:txBody>
      </p:sp>
    </p:spTree>
    <p:extLst>
      <p:ext uri="{BB962C8B-B14F-4D97-AF65-F5344CB8AC3E}">
        <p14:creationId xmlns="" xmlns:p14="http://schemas.microsoft.com/office/powerpoint/2010/main" val="1581072989"/>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03641" y="1500688"/>
            <a:ext cx="7143078" cy="2862322"/>
          </a:xfrm>
          <a:prstGeom prst="rect">
            <a:avLst/>
          </a:prstGeom>
          <a:noFill/>
        </p:spPr>
        <p:txBody>
          <a:bodyPr wrap="square" rtlCol="0">
            <a:spAutoFit/>
          </a:bodyPr>
          <a:lstStyle/>
          <a:p>
            <a:r>
              <a:rPr lang="zh-CN" altLang="en-US" sz="3600" b="1" dirty="0" smtClean="0">
                <a:solidFill>
                  <a:prstClr val="black"/>
                </a:solidFill>
                <a:latin typeface="黑体" pitchFamily="49" charset="-122"/>
                <a:ea typeface="黑体" pitchFamily="49" charset="-122"/>
              </a:rPr>
              <a:t>    指政策满足特定群体的需要、偏好和价值的程度。某一项政策也许符合其他所有标准，但因未能很好回应受此政策影响的目标群体的需求，那这项政策仍然是失败的。</a:t>
            </a:r>
            <a:endParaRPr lang="en-US" altLang="zh-CN" sz="3600" b="1" dirty="0" smtClean="0">
              <a:solidFill>
                <a:prstClr val="black"/>
              </a:solidFill>
              <a:latin typeface="黑体" pitchFamily="49" charset="-122"/>
              <a:ea typeface="黑体" pitchFamily="49" charset="-122"/>
            </a:endParaRPr>
          </a:p>
        </p:txBody>
      </p:sp>
      <p:sp>
        <p:nvSpPr>
          <p:cNvPr id="5" name="椭圆 4"/>
          <p:cNvSpPr/>
          <p:nvPr/>
        </p:nvSpPr>
        <p:spPr>
          <a:xfrm>
            <a:off x="1194098" y="139849"/>
            <a:ext cx="6562164" cy="115864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800" b="1" dirty="0" smtClean="0">
                <a:solidFill>
                  <a:prstClr val="black"/>
                </a:solidFill>
                <a:latin typeface="微软雅黑" pitchFamily="34" charset="-122"/>
                <a:ea typeface="微软雅黑" pitchFamily="34" charset="-122"/>
              </a:rPr>
              <a:t>（七）回应性</a:t>
            </a:r>
            <a:endParaRPr lang="zh-CN" altLang="en-US" dirty="0">
              <a:solidFill>
                <a:prstClr val="black"/>
              </a:solidFill>
            </a:endParaRPr>
          </a:p>
        </p:txBody>
      </p:sp>
    </p:spTree>
    <p:extLst>
      <p:ext uri="{BB962C8B-B14F-4D97-AF65-F5344CB8AC3E}">
        <p14:creationId xmlns="" xmlns:p14="http://schemas.microsoft.com/office/powerpoint/2010/main" val="1719522049"/>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 xmlns:p14="http://schemas.microsoft.com/office/powerpoint/2010/main" val="2333196366"/>
              </p:ext>
            </p:extLst>
          </p:nvPr>
        </p:nvGraphicFramePr>
        <p:xfrm>
          <a:off x="860613" y="1290918"/>
          <a:ext cx="7422776" cy="3582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979406" y="106620"/>
            <a:ext cx="4507455" cy="1569660"/>
          </a:xfrm>
          <a:prstGeom prst="rect">
            <a:avLst/>
          </a:prstGeom>
          <a:noFill/>
        </p:spPr>
        <p:txBody>
          <a:bodyPr wrap="square" rtlCol="0">
            <a:spAutoFit/>
          </a:bodyPr>
          <a:lstStyle/>
          <a:p>
            <a:pPr algn="ctr"/>
            <a:r>
              <a:rPr lang="zh-CN" altLang="en-US" sz="4800" b="1" dirty="0">
                <a:solidFill>
                  <a:prstClr val="black"/>
                </a:solidFill>
                <a:latin typeface="微软雅黑" pitchFamily="34" charset="-122"/>
                <a:ea typeface="微软雅黑" pitchFamily="34" charset="-122"/>
              </a:rPr>
              <a:t>五、 评估方法</a:t>
            </a:r>
          </a:p>
          <a:p>
            <a:pPr algn="ctr"/>
            <a:endParaRPr lang="zh-CN" altLang="en-US" sz="4800" dirty="0"/>
          </a:p>
        </p:txBody>
      </p:sp>
    </p:spTree>
    <p:extLst>
      <p:ext uri="{BB962C8B-B14F-4D97-AF65-F5344CB8AC3E}">
        <p14:creationId xmlns="" xmlns:p14="http://schemas.microsoft.com/office/powerpoint/2010/main" val="43174918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zh-CN" sz="4000" dirty="0" smtClean="0">
                <a:solidFill>
                  <a:srgbClr val="0000FF"/>
                </a:solidFill>
                <a:latin typeface="黑体" pitchFamily="49" charset="-122"/>
                <a:ea typeface="黑体" pitchFamily="49" charset="-122"/>
                <a:cs typeface="Arial" pitchFamily="34" charset="0"/>
              </a:rPr>
              <a:t>4.</a:t>
            </a:r>
            <a:r>
              <a:rPr lang="zh-CN" altLang="en-US" sz="4000" dirty="0" smtClean="0">
                <a:solidFill>
                  <a:srgbClr val="0000FF"/>
                </a:solidFill>
                <a:latin typeface="黑体" pitchFamily="49" charset="-122"/>
                <a:ea typeface="黑体" pitchFamily="49" charset="-122"/>
                <a:cs typeface="Arial" pitchFamily="34" charset="0"/>
              </a:rPr>
              <a:t>托马斯</a:t>
            </a:r>
            <a:r>
              <a:rPr lang="en-US" altLang="zh-CN" sz="4000" dirty="0" smtClean="0">
                <a:solidFill>
                  <a:srgbClr val="0000FF"/>
                </a:solidFill>
                <a:latin typeface="微软雅黑"/>
                <a:ea typeface="微软雅黑"/>
                <a:cs typeface="Arial" pitchFamily="34" charset="0"/>
              </a:rPr>
              <a:t>•</a:t>
            </a:r>
            <a:r>
              <a:rPr lang="zh-CN" altLang="en-US" sz="4000" dirty="0" smtClean="0">
                <a:solidFill>
                  <a:srgbClr val="0000FF"/>
                </a:solidFill>
                <a:latin typeface="微软雅黑"/>
                <a:ea typeface="微软雅黑"/>
                <a:cs typeface="Arial" pitchFamily="34" charset="0"/>
              </a:rPr>
              <a:t>戴伊</a:t>
            </a:r>
            <a:endParaRPr lang="zh-CN" altLang="en-US" sz="4000" dirty="0">
              <a:solidFill>
                <a:srgbClr val="0000FF"/>
              </a:solidFill>
              <a:latin typeface="黑体" pitchFamily="49" charset="-122"/>
              <a:ea typeface="黑体" pitchFamily="49" charset="-122"/>
              <a:cs typeface="Arial" pitchFamily="34" charset="0"/>
            </a:endParaRPr>
          </a:p>
        </p:txBody>
      </p:sp>
      <p:sp>
        <p:nvSpPr>
          <p:cNvPr id="126979" name="Rectangle 3"/>
          <p:cNvSpPr>
            <a:spLocks noGrp="1" noChangeArrowheads="1"/>
          </p:cNvSpPr>
          <p:nvPr>
            <p:ph type="body" idx="1"/>
          </p:nvPr>
        </p:nvSpPr>
        <p:spPr>
          <a:xfrm>
            <a:off x="503238" y="1216819"/>
            <a:ext cx="8108950" cy="3355181"/>
          </a:xfrm>
          <a:solidFill>
            <a:schemeClr val="bg1"/>
          </a:solidFill>
        </p:spPr>
        <p:txBody>
          <a:bodyPr>
            <a:normAutofit/>
          </a:bodyPr>
          <a:lstStyle/>
          <a:p>
            <a:pPr>
              <a:spcBef>
                <a:spcPct val="0"/>
              </a:spcBef>
              <a:buFontTx/>
              <a:buNone/>
            </a:pPr>
            <a:endParaRPr lang="en-US" altLang="zh-CN" dirty="0" smtClean="0">
              <a:solidFill>
                <a:srgbClr val="FF0000"/>
              </a:solidFill>
              <a:latin typeface="黑体" pitchFamily="49" charset="-122"/>
              <a:ea typeface="黑体" pitchFamily="49" charset="-122"/>
              <a:cs typeface="Arial" pitchFamily="34" charset="0"/>
            </a:endParaRPr>
          </a:p>
          <a:p>
            <a:pPr>
              <a:spcBef>
                <a:spcPct val="0"/>
              </a:spcBef>
              <a:buFontTx/>
              <a:buNone/>
            </a:pPr>
            <a:r>
              <a:rPr lang="en-US" altLang="zh-CN" dirty="0" smtClean="0">
                <a:solidFill>
                  <a:srgbClr val="FF0000"/>
                </a:solidFill>
                <a:latin typeface="黑体" pitchFamily="49" charset="-122"/>
                <a:ea typeface="黑体" pitchFamily="49" charset="-122"/>
                <a:cs typeface="Arial" pitchFamily="34" charset="0"/>
              </a:rPr>
              <a:t> </a:t>
            </a:r>
            <a:r>
              <a:rPr lang="zh-CN" altLang="en-US" dirty="0" smtClean="0">
                <a:solidFill>
                  <a:srgbClr val="FF0000"/>
                </a:solidFill>
                <a:latin typeface="黑体" pitchFamily="49" charset="-122"/>
                <a:ea typeface="黑体" pitchFamily="49" charset="-122"/>
                <a:cs typeface="Arial" pitchFamily="34" charset="0"/>
              </a:rPr>
              <a:t>政策评估是研究公共政策因果关系的过程</a:t>
            </a:r>
            <a:endParaRPr lang="en-US" altLang="zh-CN" dirty="0" smtClean="0">
              <a:solidFill>
                <a:srgbClr val="FF0000"/>
              </a:solidFill>
              <a:latin typeface="黑体" pitchFamily="49" charset="-122"/>
              <a:ea typeface="黑体" pitchFamily="49" charset="-122"/>
              <a:cs typeface="Arial" pitchFamily="34" charset="0"/>
            </a:endParaRPr>
          </a:p>
          <a:p>
            <a:pPr>
              <a:spcBef>
                <a:spcPct val="0"/>
              </a:spcBef>
              <a:buFontTx/>
              <a:buNone/>
            </a:pPr>
            <a:r>
              <a:rPr lang="en-US" altLang="zh-CN" dirty="0" smtClean="0">
                <a:latin typeface="Arial"/>
                <a:ea typeface="黑体" pitchFamily="49" charset="-122"/>
                <a:cs typeface="Arial" pitchFamily="34" charset="0"/>
              </a:rPr>
              <a:t>          ——《</a:t>
            </a:r>
            <a:r>
              <a:rPr lang="zh-CN" altLang="en-US" dirty="0" smtClean="0">
                <a:latin typeface="Arial"/>
                <a:ea typeface="黑体" pitchFamily="49" charset="-122"/>
                <a:cs typeface="Arial" pitchFamily="34" charset="0"/>
              </a:rPr>
              <a:t>理解公共政策</a:t>
            </a:r>
            <a:r>
              <a:rPr lang="en-US" altLang="zh-CN" dirty="0" smtClean="0">
                <a:latin typeface="Arial"/>
                <a:ea typeface="黑体" pitchFamily="49" charset="-122"/>
                <a:cs typeface="Arial" pitchFamily="34" charset="0"/>
              </a:rPr>
              <a:t>》</a:t>
            </a:r>
            <a:endParaRPr lang="zh-CN" altLang="en-US" dirty="0">
              <a:latin typeface="黑体" pitchFamily="49" charset="-122"/>
              <a:ea typeface="黑体" pitchFamily="49" charset="-122"/>
              <a:cs typeface="Arial" pitchFamily="34" charset="0"/>
            </a:endParaRPr>
          </a:p>
        </p:txBody>
      </p:sp>
      <p:pic>
        <p:nvPicPr>
          <p:cNvPr id="204807" name="Picture 7" descr="Understanding Public Policy">
            <a:hlinkClick r:id="rId2"/>
          </p:cNvPr>
          <p:cNvPicPr>
            <a:picLocks noChangeAspect="1" noChangeArrowheads="1"/>
          </p:cNvPicPr>
          <p:nvPr/>
        </p:nvPicPr>
        <p:blipFill>
          <a:blip r:embed="rId3" cstate="print"/>
          <a:srcRect l="13403" r="14166"/>
          <a:stretch>
            <a:fillRect/>
          </a:stretch>
        </p:blipFill>
        <p:spPr bwMode="auto">
          <a:xfrm>
            <a:off x="7020485" y="3112294"/>
            <a:ext cx="1962150" cy="2031206"/>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8373" y="1622139"/>
            <a:ext cx="8127403" cy="1200329"/>
          </a:xfrm>
          <a:prstGeom prst="rect">
            <a:avLst/>
          </a:prstGeom>
          <a:noFill/>
        </p:spPr>
        <p:txBody>
          <a:bodyPr wrap="square" rtlCol="0">
            <a:spAutoFit/>
          </a:bodyPr>
          <a:lstStyle/>
          <a:p>
            <a:pPr algn="just"/>
            <a:r>
              <a:rPr lang="en-US" altLang="zh-CN" sz="3600" b="1" dirty="0" smtClean="0">
                <a:solidFill>
                  <a:prstClr val="black"/>
                </a:solidFill>
                <a:latin typeface="黑体" pitchFamily="49" charset="-122"/>
                <a:ea typeface="黑体" pitchFamily="49" charset="-122"/>
              </a:rPr>
              <a:t>  </a:t>
            </a:r>
            <a:r>
              <a:rPr lang="zh-CN" altLang="en-US" sz="3600" b="1" dirty="0" smtClean="0">
                <a:solidFill>
                  <a:prstClr val="black"/>
                </a:solidFill>
                <a:latin typeface="黑体" pitchFamily="49" charset="-122"/>
                <a:ea typeface="黑体" pitchFamily="49" charset="-122"/>
              </a:rPr>
              <a:t>评估者在政策执行过程中对不同阶段的政策效果进行对比检测的一种方法。</a:t>
            </a:r>
            <a:endParaRPr lang="zh-CN" altLang="zh-CN" sz="3600" b="1" dirty="0">
              <a:solidFill>
                <a:prstClr val="black"/>
              </a:solidFill>
              <a:latin typeface="黑体" pitchFamily="49" charset="-122"/>
              <a:ea typeface="黑体" pitchFamily="49" charset="-122"/>
            </a:endParaRPr>
          </a:p>
        </p:txBody>
      </p:sp>
      <p:sp>
        <p:nvSpPr>
          <p:cNvPr id="2" name="TextBox 1"/>
          <p:cNvSpPr txBox="1"/>
          <p:nvPr/>
        </p:nvSpPr>
        <p:spPr>
          <a:xfrm>
            <a:off x="578223" y="2834319"/>
            <a:ext cx="7847703" cy="2062103"/>
          </a:xfrm>
          <a:prstGeom prst="rect">
            <a:avLst/>
          </a:prstGeom>
          <a:noFill/>
        </p:spPr>
        <p:txBody>
          <a:bodyPr wrap="square" rtlCol="0">
            <a:spAutoFit/>
          </a:bodyPr>
          <a:lstStyle/>
          <a:p>
            <a:r>
              <a:rPr lang="en-US" altLang="zh-CN" sz="3200" b="1" dirty="0" smtClean="0">
                <a:solidFill>
                  <a:prstClr val="black"/>
                </a:solidFill>
                <a:latin typeface="黑体" pitchFamily="49" charset="-122"/>
                <a:ea typeface="黑体" pitchFamily="49" charset="-122"/>
              </a:rPr>
              <a:t>1.</a:t>
            </a:r>
            <a:r>
              <a:rPr lang="zh-CN" altLang="en-US" sz="3200" b="1" dirty="0" smtClean="0">
                <a:solidFill>
                  <a:prstClr val="black"/>
                </a:solidFill>
                <a:latin typeface="黑体" pitchFamily="49" charset="-122"/>
                <a:ea typeface="黑体" pitchFamily="49" charset="-122"/>
              </a:rPr>
              <a:t>“始</a:t>
            </a:r>
            <a:r>
              <a:rPr lang="en-US" altLang="zh-CN" sz="3200" b="1" dirty="0" smtClean="0">
                <a:solidFill>
                  <a:prstClr val="black"/>
                </a:solidFill>
                <a:latin typeface="黑体" pitchFamily="49" charset="-122"/>
                <a:ea typeface="黑体" pitchFamily="49" charset="-122"/>
              </a:rPr>
              <a:t>—</a:t>
            </a:r>
            <a:r>
              <a:rPr lang="zh-CN" altLang="en-US" sz="3200" b="1" dirty="0" smtClean="0">
                <a:solidFill>
                  <a:prstClr val="black"/>
                </a:solidFill>
                <a:latin typeface="黑体" pitchFamily="49" charset="-122"/>
                <a:ea typeface="黑体" pitchFamily="49" charset="-122"/>
              </a:rPr>
              <a:t>终”对比分析</a:t>
            </a:r>
            <a:endParaRPr lang="en-US" altLang="zh-CN" sz="3200" b="1" dirty="0" smtClean="0">
              <a:solidFill>
                <a:prstClr val="black"/>
              </a:solidFill>
              <a:latin typeface="黑体" pitchFamily="49" charset="-122"/>
              <a:ea typeface="黑体" pitchFamily="49" charset="-122"/>
            </a:endParaRPr>
          </a:p>
          <a:p>
            <a:r>
              <a:rPr lang="zh-CN" altLang="en-US" sz="3200" b="1" dirty="0" smtClean="0">
                <a:solidFill>
                  <a:prstClr val="black"/>
                </a:solidFill>
                <a:latin typeface="黑体" pitchFamily="49" charset="-122"/>
                <a:ea typeface="黑体" pitchFamily="49" charset="-122"/>
              </a:rPr>
              <a:t>   政策评估者为了考察某项政策的效果，对政策执行前和执行后的各种情况进行对比，以此来确定评估某项政策效果的方法。</a:t>
            </a:r>
            <a:endParaRPr lang="en-US" altLang="zh-CN" sz="3200" b="1" dirty="0" smtClean="0">
              <a:solidFill>
                <a:prstClr val="black"/>
              </a:solidFill>
              <a:latin typeface="黑体" pitchFamily="49" charset="-122"/>
              <a:ea typeface="黑体" pitchFamily="49" charset="-122"/>
            </a:endParaRPr>
          </a:p>
        </p:txBody>
      </p:sp>
      <p:sp>
        <p:nvSpPr>
          <p:cNvPr id="4" name="双波形 3"/>
          <p:cNvSpPr/>
          <p:nvPr/>
        </p:nvSpPr>
        <p:spPr>
          <a:xfrm>
            <a:off x="1764255" y="166743"/>
            <a:ext cx="5475641" cy="1280160"/>
          </a:xfrm>
          <a:prstGeom prst="double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zh-CN" sz="4800" b="1" dirty="0">
                <a:solidFill>
                  <a:prstClr val="black"/>
                </a:solidFill>
                <a:latin typeface="微软雅黑" pitchFamily="34" charset="-122"/>
                <a:ea typeface="微软雅黑" pitchFamily="34" charset="-122"/>
              </a:rPr>
              <a:t>（一</a:t>
            </a:r>
            <a:r>
              <a:rPr lang="zh-CN" altLang="zh-CN" sz="4800" b="1" dirty="0" smtClean="0">
                <a:solidFill>
                  <a:prstClr val="black"/>
                </a:solidFill>
                <a:latin typeface="微软雅黑" pitchFamily="34" charset="-122"/>
                <a:ea typeface="微软雅黑" pitchFamily="34" charset="-122"/>
              </a:rPr>
              <a:t>）</a:t>
            </a:r>
            <a:r>
              <a:rPr lang="zh-CN" altLang="en-US" sz="4800" b="1" dirty="0" smtClean="0">
                <a:solidFill>
                  <a:prstClr val="black"/>
                </a:solidFill>
                <a:latin typeface="微软雅黑" pitchFamily="34" charset="-122"/>
                <a:ea typeface="微软雅黑" pitchFamily="34" charset="-122"/>
              </a:rPr>
              <a:t>过程对比法</a:t>
            </a:r>
            <a:endParaRPr lang="zh-CN" altLang="zh-CN" sz="4800" b="1" dirty="0">
              <a:solidFill>
                <a:prstClr val="black"/>
              </a:solidFill>
              <a:latin typeface="微软雅黑" pitchFamily="34" charset="-122"/>
              <a:ea typeface="微软雅黑" pitchFamily="34" charset="-122"/>
            </a:endParaRPr>
          </a:p>
          <a:p>
            <a:pPr algn="ctr"/>
            <a:endParaRPr lang="zh-CN" altLang="en-US" dirty="0">
              <a:solidFill>
                <a:prstClr val="white"/>
              </a:solidFill>
            </a:endParaRPr>
          </a:p>
        </p:txBody>
      </p:sp>
    </p:spTree>
    <p:extLst>
      <p:ext uri="{BB962C8B-B14F-4D97-AF65-F5344CB8AC3E}">
        <p14:creationId xmlns="" xmlns:p14="http://schemas.microsoft.com/office/powerpoint/2010/main" val="2779645888"/>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603" y="524253"/>
            <a:ext cx="7717269" cy="4278094"/>
          </a:xfrm>
          <a:prstGeom prst="rect">
            <a:avLst/>
          </a:prstGeom>
          <a:noFill/>
        </p:spPr>
        <p:txBody>
          <a:bodyPr wrap="square" rtlCol="0">
            <a:spAutoFit/>
          </a:bodyPr>
          <a:lstStyle/>
          <a:p>
            <a:pPr>
              <a:lnSpc>
                <a:spcPct val="120000"/>
              </a:lnSpc>
            </a:pPr>
            <a:r>
              <a:rPr lang="en-US" altLang="zh-CN" sz="4000" b="1" dirty="0" smtClean="0">
                <a:latin typeface="黑体" pitchFamily="49" charset="-122"/>
                <a:ea typeface="黑体" pitchFamily="49" charset="-122"/>
              </a:rPr>
              <a:t>(1)</a:t>
            </a:r>
            <a:r>
              <a:rPr lang="zh-CN" altLang="en-US" sz="4000" b="1" dirty="0" smtClean="0">
                <a:latin typeface="黑体" pitchFamily="49" charset="-122"/>
                <a:ea typeface="黑体" pitchFamily="49" charset="-122"/>
              </a:rPr>
              <a:t>“前</a:t>
            </a:r>
            <a:r>
              <a:rPr lang="en-US" altLang="zh-CN" sz="4000" b="1" dirty="0" smtClean="0">
                <a:latin typeface="黑体" pitchFamily="49" charset="-122"/>
                <a:ea typeface="黑体" pitchFamily="49" charset="-122"/>
              </a:rPr>
              <a:t>—</a:t>
            </a:r>
            <a:r>
              <a:rPr lang="zh-CN" altLang="en-US" sz="4000" b="1" dirty="0" smtClean="0">
                <a:latin typeface="黑体" pitchFamily="49" charset="-122"/>
                <a:ea typeface="黑体" pitchFamily="49" charset="-122"/>
              </a:rPr>
              <a:t>后”</a:t>
            </a:r>
            <a:r>
              <a:rPr lang="zh-CN" altLang="zh-CN" sz="4000" b="1" dirty="0" smtClean="0">
                <a:latin typeface="黑体" pitchFamily="49" charset="-122"/>
                <a:ea typeface="黑体" pitchFamily="49" charset="-122"/>
              </a:rPr>
              <a:t>对比分析</a:t>
            </a:r>
            <a:r>
              <a:rPr lang="zh-CN" altLang="zh-CN" sz="4000" b="1" dirty="0" smtClean="0">
                <a:solidFill>
                  <a:prstClr val="black"/>
                </a:solidFill>
                <a:latin typeface="黑体" pitchFamily="49" charset="-122"/>
                <a:ea typeface="黑体" pitchFamily="49" charset="-122"/>
              </a:rPr>
              <a:t> </a:t>
            </a:r>
            <a:r>
              <a:rPr lang="en-US" altLang="zh-CN" sz="4000" b="1" dirty="0" smtClean="0">
                <a:solidFill>
                  <a:prstClr val="black"/>
                </a:solidFill>
                <a:latin typeface="黑体" pitchFamily="49" charset="-122"/>
                <a:ea typeface="黑体" pitchFamily="49" charset="-122"/>
              </a:rPr>
              <a:t> </a:t>
            </a:r>
          </a:p>
          <a:p>
            <a:pPr>
              <a:lnSpc>
                <a:spcPct val="120000"/>
              </a:lnSpc>
            </a:pPr>
            <a:r>
              <a:rPr lang="zh-CN" altLang="en-US" sz="4000" b="1" dirty="0" smtClean="0">
                <a:solidFill>
                  <a:prstClr val="black"/>
                </a:solidFill>
                <a:latin typeface="黑体" pitchFamily="49" charset="-122"/>
                <a:ea typeface="黑体" pitchFamily="49" charset="-122"/>
              </a:rPr>
              <a:t>    将政策对象在政策实施前可以衡量出的状态与它接受政策作用后可以衡量出的新状态进行对比，从中检测出政策效果。</a:t>
            </a:r>
            <a:endParaRPr lang="en-US" altLang="zh-CN" sz="4000" b="1" dirty="0">
              <a:solidFill>
                <a:prstClr val="black"/>
              </a:solidFill>
              <a:latin typeface="黑体" pitchFamily="49" charset="-122"/>
              <a:ea typeface="黑体" pitchFamily="49" charset="-122"/>
            </a:endParaRPr>
          </a:p>
          <a:p>
            <a:endParaRPr lang="zh-CN" altLang="en-US" sz="3200" b="1" dirty="0">
              <a:latin typeface="黑体" pitchFamily="49" charset="-122"/>
              <a:ea typeface="黑体" pitchFamily="49" charset="-122"/>
            </a:endParaRPr>
          </a:p>
        </p:txBody>
      </p:sp>
    </p:spTree>
    <p:extLst>
      <p:ext uri="{BB962C8B-B14F-4D97-AF65-F5344CB8AC3E}">
        <p14:creationId xmlns="" xmlns:p14="http://schemas.microsoft.com/office/powerpoint/2010/main" val="1419460268"/>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zh-CN" altLang="en-US">
                <a:solidFill>
                  <a:srgbClr val="3333FF"/>
                </a:solidFill>
                <a:ea typeface="黑体" pitchFamily="49" charset="-122"/>
              </a:rPr>
              <a:t>（</a:t>
            </a:r>
            <a:r>
              <a:rPr lang="en-US" altLang="zh-CN">
                <a:solidFill>
                  <a:srgbClr val="3333FF"/>
                </a:solidFill>
                <a:ea typeface="黑体" pitchFamily="49" charset="-122"/>
              </a:rPr>
              <a:t>1</a:t>
            </a:r>
            <a:r>
              <a:rPr lang="zh-CN" altLang="en-US">
                <a:solidFill>
                  <a:srgbClr val="3333FF"/>
                </a:solidFill>
                <a:ea typeface="黑体" pitchFamily="49" charset="-122"/>
              </a:rPr>
              <a:t>）简单“前</a:t>
            </a:r>
            <a:r>
              <a:rPr lang="en-US" altLang="zh-CN">
                <a:solidFill>
                  <a:srgbClr val="3333FF"/>
                </a:solidFill>
                <a:ea typeface="黑体" pitchFamily="49" charset="-122"/>
              </a:rPr>
              <a:t>-</a:t>
            </a:r>
            <a:r>
              <a:rPr lang="zh-CN" altLang="en-US">
                <a:solidFill>
                  <a:srgbClr val="3333FF"/>
                </a:solidFill>
                <a:ea typeface="黑体" pitchFamily="49" charset="-122"/>
              </a:rPr>
              <a:t>后”对比分析</a:t>
            </a:r>
          </a:p>
        </p:txBody>
      </p:sp>
      <p:grpSp>
        <p:nvGrpSpPr>
          <p:cNvPr id="2" name="Group 4"/>
          <p:cNvGrpSpPr>
            <a:grpSpLocks/>
          </p:cNvGrpSpPr>
          <p:nvPr/>
        </p:nvGrpSpPr>
        <p:grpSpPr bwMode="auto">
          <a:xfrm>
            <a:off x="565879" y="1583028"/>
            <a:ext cx="5111750" cy="2558666"/>
            <a:chOff x="295" y="2070"/>
            <a:chExt cx="3220" cy="1930"/>
          </a:xfrm>
        </p:grpSpPr>
        <p:grpSp>
          <p:nvGrpSpPr>
            <p:cNvPr id="3" name="Group 5"/>
            <p:cNvGrpSpPr>
              <a:grpSpLocks/>
            </p:cNvGrpSpPr>
            <p:nvPr/>
          </p:nvGrpSpPr>
          <p:grpSpPr bwMode="auto">
            <a:xfrm>
              <a:off x="295" y="2070"/>
              <a:ext cx="2676" cy="1179"/>
              <a:chOff x="431" y="2478"/>
              <a:chExt cx="2676" cy="861"/>
            </a:xfrm>
          </p:grpSpPr>
          <p:sp>
            <p:nvSpPr>
              <p:cNvPr id="411654" name="Line 6"/>
              <p:cNvSpPr>
                <a:spLocks noChangeShapeType="1"/>
              </p:cNvSpPr>
              <p:nvPr/>
            </p:nvSpPr>
            <p:spPr bwMode="auto">
              <a:xfrm>
                <a:off x="431" y="3339"/>
                <a:ext cx="2676" cy="0"/>
              </a:xfrm>
              <a:prstGeom prst="line">
                <a:avLst/>
              </a:prstGeom>
              <a:noFill/>
              <a:ln w="9525">
                <a:solidFill>
                  <a:schemeClr val="tx1"/>
                </a:solidFill>
                <a:round/>
                <a:headEnd/>
                <a:tailEnd/>
              </a:ln>
              <a:effectLst/>
            </p:spPr>
            <p:txBody>
              <a:bodyPr/>
              <a:lstStyle/>
              <a:p>
                <a:endParaRPr lang="zh-CN" altLang="en-US"/>
              </a:p>
            </p:txBody>
          </p:sp>
          <p:sp>
            <p:nvSpPr>
              <p:cNvPr id="411655" name="Line 7"/>
              <p:cNvSpPr>
                <a:spLocks noChangeShapeType="1"/>
              </p:cNvSpPr>
              <p:nvPr/>
            </p:nvSpPr>
            <p:spPr bwMode="auto">
              <a:xfrm>
                <a:off x="1746" y="2478"/>
                <a:ext cx="0" cy="861"/>
              </a:xfrm>
              <a:prstGeom prst="line">
                <a:avLst/>
              </a:prstGeom>
              <a:noFill/>
              <a:ln w="9525">
                <a:solidFill>
                  <a:schemeClr val="tx1"/>
                </a:solidFill>
                <a:round/>
                <a:headEnd/>
                <a:tailEnd/>
              </a:ln>
              <a:effectLst/>
            </p:spPr>
            <p:txBody>
              <a:bodyPr/>
              <a:lstStyle/>
              <a:p>
                <a:endParaRPr lang="zh-CN" altLang="en-US"/>
              </a:p>
            </p:txBody>
          </p:sp>
        </p:grpSp>
        <p:sp>
          <p:nvSpPr>
            <p:cNvPr id="411656" name="Text Box 8"/>
            <p:cNvSpPr txBox="1">
              <a:spLocks noChangeArrowheads="1"/>
            </p:cNvSpPr>
            <p:nvPr/>
          </p:nvSpPr>
          <p:spPr bwMode="auto">
            <a:xfrm>
              <a:off x="884" y="3612"/>
              <a:ext cx="1406" cy="388"/>
            </a:xfrm>
            <a:prstGeom prst="rect">
              <a:avLst/>
            </a:prstGeom>
            <a:noFill/>
            <a:ln w="9525">
              <a:noFill/>
              <a:miter lim="800000"/>
              <a:headEnd/>
              <a:tailEnd/>
            </a:ln>
            <a:effectLst/>
          </p:spPr>
          <p:txBody>
            <a:bodyPr>
              <a:spAutoFit/>
            </a:bodyPr>
            <a:lstStyle/>
            <a:p>
              <a:pPr>
                <a:spcBef>
                  <a:spcPct val="50000"/>
                </a:spcBef>
              </a:pPr>
              <a:r>
                <a:rPr lang="zh-CN" altLang="en-US" sz="2400">
                  <a:solidFill>
                    <a:srgbClr val="660033"/>
                  </a:solidFill>
                  <a:latin typeface="黑体" pitchFamily="49" charset="-122"/>
                  <a:ea typeface="黑体" pitchFamily="49" charset="-122"/>
                </a:rPr>
                <a:t>前后对比分析</a:t>
              </a:r>
            </a:p>
          </p:txBody>
        </p:sp>
        <p:sp>
          <p:nvSpPr>
            <p:cNvPr id="411657" name="Text Box 9"/>
            <p:cNvSpPr txBox="1">
              <a:spLocks noChangeArrowheads="1"/>
            </p:cNvSpPr>
            <p:nvPr/>
          </p:nvSpPr>
          <p:spPr bwMode="auto">
            <a:xfrm>
              <a:off x="476" y="2160"/>
              <a:ext cx="1089" cy="388"/>
            </a:xfrm>
            <a:prstGeom prst="rect">
              <a:avLst/>
            </a:prstGeom>
            <a:noFill/>
            <a:ln w="9525">
              <a:noFill/>
              <a:miter lim="800000"/>
              <a:headEnd/>
              <a:tailEnd/>
            </a:ln>
            <a:effectLst/>
          </p:spPr>
          <p:txBody>
            <a:bodyPr>
              <a:spAutoFit/>
            </a:bodyPr>
            <a:lstStyle/>
            <a:p>
              <a:pPr>
                <a:spcBef>
                  <a:spcPct val="50000"/>
                </a:spcBef>
              </a:pPr>
              <a:r>
                <a:rPr lang="zh-CN" altLang="en-US" sz="2400" dirty="0">
                  <a:latin typeface="黑体" pitchFamily="49" charset="-122"/>
                  <a:ea typeface="黑体" pitchFamily="49" charset="-122"/>
                </a:rPr>
                <a:t>政策执行前</a:t>
              </a:r>
            </a:p>
          </p:txBody>
        </p:sp>
        <p:sp>
          <p:nvSpPr>
            <p:cNvPr id="411658" name="Text Box 10"/>
            <p:cNvSpPr txBox="1">
              <a:spLocks noChangeArrowheads="1"/>
            </p:cNvSpPr>
            <p:nvPr/>
          </p:nvSpPr>
          <p:spPr bwMode="auto">
            <a:xfrm>
              <a:off x="1701" y="2160"/>
              <a:ext cx="1179" cy="388"/>
            </a:xfrm>
            <a:prstGeom prst="rect">
              <a:avLst/>
            </a:prstGeom>
            <a:noFill/>
            <a:ln w="9525">
              <a:noFill/>
              <a:miter lim="800000"/>
              <a:headEnd/>
              <a:tailEnd/>
            </a:ln>
            <a:effectLst/>
          </p:spPr>
          <p:txBody>
            <a:bodyPr>
              <a:spAutoFit/>
            </a:bodyPr>
            <a:lstStyle/>
            <a:p>
              <a:pPr>
                <a:spcBef>
                  <a:spcPct val="50000"/>
                </a:spcBef>
              </a:pPr>
              <a:r>
                <a:rPr lang="zh-CN" altLang="en-US" sz="2400">
                  <a:latin typeface="黑体" pitchFamily="49" charset="-122"/>
                  <a:ea typeface="黑体" pitchFamily="49" charset="-122"/>
                </a:rPr>
                <a:t>政策执行后</a:t>
              </a:r>
            </a:p>
          </p:txBody>
        </p:sp>
        <p:sp>
          <p:nvSpPr>
            <p:cNvPr id="411659" name="Text Box 11"/>
            <p:cNvSpPr txBox="1">
              <a:spLocks noChangeArrowheads="1"/>
            </p:cNvSpPr>
            <p:nvPr/>
          </p:nvSpPr>
          <p:spPr bwMode="auto">
            <a:xfrm>
              <a:off x="703" y="2795"/>
              <a:ext cx="453" cy="388"/>
            </a:xfrm>
            <a:prstGeom prst="rect">
              <a:avLst/>
            </a:prstGeom>
            <a:noFill/>
            <a:ln w="9525">
              <a:noFill/>
              <a:miter lim="800000"/>
              <a:headEnd/>
              <a:tailEnd/>
            </a:ln>
            <a:effectLst/>
          </p:spPr>
          <p:txBody>
            <a:bodyPr>
              <a:spAutoFit/>
            </a:bodyPr>
            <a:lstStyle/>
            <a:p>
              <a:pPr>
                <a:spcBef>
                  <a:spcPct val="50000"/>
                </a:spcBef>
              </a:pPr>
              <a:r>
                <a:rPr lang="zh-CN" altLang="en-US"/>
                <a:t>●</a:t>
              </a:r>
              <a:r>
                <a:rPr lang="en-US" altLang="zh-CN" sz="2400">
                  <a:latin typeface="黑体" pitchFamily="49" charset="-122"/>
                  <a:ea typeface="黑体" pitchFamily="49" charset="-122"/>
                </a:rPr>
                <a:t>A1</a:t>
              </a:r>
            </a:p>
          </p:txBody>
        </p:sp>
        <p:sp>
          <p:nvSpPr>
            <p:cNvPr id="411660" name="Text Box 12"/>
            <p:cNvSpPr txBox="1">
              <a:spLocks noChangeArrowheads="1"/>
            </p:cNvSpPr>
            <p:nvPr/>
          </p:nvSpPr>
          <p:spPr bwMode="auto">
            <a:xfrm>
              <a:off x="2109" y="2478"/>
              <a:ext cx="453" cy="388"/>
            </a:xfrm>
            <a:prstGeom prst="rect">
              <a:avLst/>
            </a:prstGeom>
            <a:noFill/>
            <a:ln w="9525">
              <a:noFill/>
              <a:miter lim="800000"/>
              <a:headEnd/>
              <a:tailEnd/>
            </a:ln>
            <a:effectLst/>
          </p:spPr>
          <p:txBody>
            <a:bodyPr>
              <a:spAutoFit/>
            </a:bodyPr>
            <a:lstStyle/>
            <a:p>
              <a:pPr>
                <a:spcBef>
                  <a:spcPct val="50000"/>
                </a:spcBef>
              </a:pPr>
              <a:r>
                <a:rPr lang="zh-CN" altLang="en-US"/>
                <a:t>●</a:t>
              </a:r>
              <a:r>
                <a:rPr lang="en-US" altLang="zh-CN" sz="2400">
                  <a:latin typeface="黑体" pitchFamily="49" charset="-122"/>
                  <a:ea typeface="黑体" pitchFamily="49" charset="-122"/>
                </a:rPr>
                <a:t>A2</a:t>
              </a:r>
            </a:p>
          </p:txBody>
        </p:sp>
        <p:sp>
          <p:nvSpPr>
            <p:cNvPr id="411661" name="Text Box 13"/>
            <p:cNvSpPr txBox="1">
              <a:spLocks noChangeArrowheads="1"/>
            </p:cNvSpPr>
            <p:nvPr/>
          </p:nvSpPr>
          <p:spPr bwMode="auto">
            <a:xfrm>
              <a:off x="1882" y="2795"/>
              <a:ext cx="1633" cy="388"/>
            </a:xfrm>
            <a:prstGeom prst="rect">
              <a:avLst/>
            </a:prstGeom>
            <a:noFill/>
            <a:ln w="9525">
              <a:solidFill>
                <a:schemeClr val="tx1"/>
              </a:solidFill>
              <a:miter lim="800000"/>
              <a:headEnd/>
              <a:tailEnd/>
            </a:ln>
            <a:effectLst/>
          </p:spPr>
          <p:txBody>
            <a:bodyPr>
              <a:spAutoFit/>
            </a:bodyPr>
            <a:lstStyle/>
            <a:p>
              <a:pPr>
                <a:spcBef>
                  <a:spcPct val="50000"/>
                </a:spcBef>
              </a:pPr>
              <a:r>
                <a:rPr lang="en-US" altLang="zh-CN" sz="2400">
                  <a:latin typeface="黑体" pitchFamily="49" charset="-122"/>
                  <a:ea typeface="黑体" pitchFamily="49" charset="-122"/>
                </a:rPr>
                <a:t>A2</a:t>
              </a:r>
              <a:r>
                <a:rPr lang="en-US" altLang="zh-CN" sz="2400">
                  <a:latin typeface="Arial"/>
                  <a:ea typeface="黑体" pitchFamily="49" charset="-122"/>
                </a:rPr>
                <a:t>—</a:t>
              </a:r>
              <a:r>
                <a:rPr lang="en-US" altLang="zh-CN" sz="2400">
                  <a:latin typeface="黑体" pitchFamily="49" charset="-122"/>
                  <a:ea typeface="黑体" pitchFamily="49" charset="-122"/>
                </a:rPr>
                <a:t>A1=</a:t>
              </a:r>
              <a:r>
                <a:rPr lang="zh-CN" altLang="en-US" sz="2400">
                  <a:latin typeface="黑体" pitchFamily="49" charset="-122"/>
                  <a:ea typeface="黑体" pitchFamily="49" charset="-122"/>
                </a:rPr>
                <a:t>政策效果</a:t>
              </a:r>
            </a:p>
          </p:txBody>
        </p:sp>
        <p:sp>
          <p:nvSpPr>
            <p:cNvPr id="411662" name="Text Box 14"/>
            <p:cNvSpPr txBox="1">
              <a:spLocks noChangeArrowheads="1"/>
            </p:cNvSpPr>
            <p:nvPr/>
          </p:nvSpPr>
          <p:spPr bwMode="auto">
            <a:xfrm>
              <a:off x="1338" y="3339"/>
              <a:ext cx="589" cy="388"/>
            </a:xfrm>
            <a:prstGeom prst="rect">
              <a:avLst/>
            </a:prstGeom>
            <a:noFill/>
            <a:ln w="9525">
              <a:noFill/>
              <a:miter lim="800000"/>
              <a:headEnd/>
              <a:tailEnd/>
            </a:ln>
            <a:effectLst/>
          </p:spPr>
          <p:txBody>
            <a:bodyPr>
              <a:spAutoFit/>
            </a:bodyPr>
            <a:lstStyle/>
            <a:p>
              <a:pPr>
                <a:spcBef>
                  <a:spcPct val="50000"/>
                </a:spcBef>
              </a:pPr>
              <a:r>
                <a:rPr lang="zh-CN" altLang="en-US" sz="2400">
                  <a:ea typeface="黑体" pitchFamily="49" charset="-122"/>
                </a:rPr>
                <a:t>时间</a:t>
              </a:r>
              <a:endParaRPr lang="zh-CN" altLang="en-US" sz="2400">
                <a:latin typeface="黑体" pitchFamily="49" charset="-122"/>
                <a:ea typeface="黑体" pitchFamily="49" charset="-122"/>
              </a:endParaRPr>
            </a:p>
          </p:txBody>
        </p:sp>
      </p:grpSp>
      <p:sp>
        <p:nvSpPr>
          <p:cNvPr id="411663" name="AutoShape 15"/>
          <p:cNvSpPr>
            <a:spLocks noChangeArrowheads="1"/>
          </p:cNvSpPr>
          <p:nvPr/>
        </p:nvSpPr>
        <p:spPr bwMode="auto">
          <a:xfrm>
            <a:off x="5614988" y="2484569"/>
            <a:ext cx="3529012" cy="1241822"/>
          </a:xfrm>
          <a:prstGeom prst="cloudCallout">
            <a:avLst>
              <a:gd name="adj1" fmla="val -787"/>
              <a:gd name="adj2" fmla="val 123060"/>
            </a:avLst>
          </a:prstGeom>
          <a:solidFill>
            <a:srgbClr val="FFFF99"/>
          </a:solidFill>
          <a:ln w="9525">
            <a:solidFill>
              <a:schemeClr val="tx1"/>
            </a:solidFill>
            <a:round/>
            <a:headEnd/>
            <a:tailEnd/>
          </a:ln>
          <a:effectLst/>
        </p:spPr>
        <p:txBody>
          <a:bodyPr/>
          <a:lstStyle/>
          <a:p>
            <a:pPr algn="ctr"/>
            <a:r>
              <a:rPr lang="zh-CN" altLang="en-US" sz="2400" dirty="0">
                <a:solidFill>
                  <a:srgbClr val="800000"/>
                </a:solidFill>
                <a:latin typeface="黑体" pitchFamily="49" charset="-122"/>
                <a:ea typeface="黑体" pitchFamily="49" charset="-122"/>
              </a:rPr>
              <a:t>缺点：无法确定效果是外来的还是政策本身的。</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096" y="535011"/>
            <a:ext cx="7110805" cy="3992824"/>
          </a:xfrm>
          <a:prstGeom prst="rect">
            <a:avLst/>
          </a:prstGeom>
          <a:noFill/>
        </p:spPr>
        <p:txBody>
          <a:bodyPr wrap="square" rtlCol="0">
            <a:spAutoFit/>
          </a:bodyPr>
          <a:lstStyle/>
          <a:p>
            <a:pPr>
              <a:lnSpc>
                <a:spcPct val="120000"/>
              </a:lnSpc>
            </a:pPr>
            <a:r>
              <a:rPr lang="en-US" altLang="zh-CN" sz="3600" b="1" dirty="0" smtClean="0">
                <a:solidFill>
                  <a:prstClr val="black"/>
                </a:solidFill>
                <a:latin typeface="黑体" pitchFamily="49" charset="-122"/>
                <a:ea typeface="黑体" pitchFamily="49" charset="-122"/>
              </a:rPr>
              <a:t>(2)</a:t>
            </a:r>
            <a:r>
              <a:rPr lang="zh-CN" altLang="en-US" sz="3600" b="1" dirty="0" smtClean="0">
                <a:solidFill>
                  <a:prstClr val="black"/>
                </a:solidFill>
                <a:latin typeface="黑体" pitchFamily="49" charset="-122"/>
                <a:ea typeface="黑体" pitchFamily="49" charset="-122"/>
              </a:rPr>
              <a:t>“投射</a:t>
            </a:r>
            <a:r>
              <a:rPr lang="en-US" altLang="zh-CN" sz="3600" b="1" dirty="0" smtClean="0">
                <a:solidFill>
                  <a:prstClr val="black"/>
                </a:solidFill>
                <a:latin typeface="黑体" pitchFamily="49" charset="-122"/>
                <a:ea typeface="黑体" pitchFamily="49" charset="-122"/>
              </a:rPr>
              <a:t>—</a:t>
            </a:r>
            <a:r>
              <a:rPr lang="zh-CN" altLang="en-US" sz="3600" b="1" dirty="0" smtClean="0">
                <a:solidFill>
                  <a:prstClr val="black"/>
                </a:solidFill>
                <a:latin typeface="黑体" pitchFamily="49" charset="-122"/>
                <a:ea typeface="黑体" pitchFamily="49" charset="-122"/>
              </a:rPr>
              <a:t>实施后”</a:t>
            </a:r>
            <a:r>
              <a:rPr lang="zh-CN" altLang="zh-CN" sz="3600" b="1" dirty="0" smtClean="0">
                <a:solidFill>
                  <a:prstClr val="black"/>
                </a:solidFill>
                <a:latin typeface="黑体" pitchFamily="49" charset="-122"/>
                <a:ea typeface="黑体" pitchFamily="49" charset="-122"/>
              </a:rPr>
              <a:t>对比分析</a:t>
            </a:r>
            <a:r>
              <a:rPr lang="en-US" altLang="zh-CN" sz="3600" b="1" dirty="0" smtClean="0">
                <a:solidFill>
                  <a:prstClr val="black"/>
                </a:solidFill>
                <a:latin typeface="黑体" pitchFamily="49" charset="-122"/>
                <a:ea typeface="黑体" pitchFamily="49" charset="-122"/>
              </a:rPr>
              <a:t> </a:t>
            </a:r>
          </a:p>
          <a:p>
            <a:pPr algn="just">
              <a:lnSpc>
                <a:spcPct val="120000"/>
              </a:lnSpc>
            </a:pPr>
            <a:r>
              <a:rPr lang="en-US" altLang="zh-CN" sz="3600" b="1" dirty="0" smtClean="0">
                <a:solidFill>
                  <a:prstClr val="black"/>
                </a:solidFill>
                <a:latin typeface="黑体" pitchFamily="49" charset="-122"/>
                <a:ea typeface="黑体" pitchFamily="49" charset="-122"/>
              </a:rPr>
              <a:t>    </a:t>
            </a:r>
            <a:r>
              <a:rPr lang="zh-CN" altLang="zh-CN" sz="3600" b="1" dirty="0" smtClean="0">
                <a:solidFill>
                  <a:prstClr val="black"/>
                </a:solidFill>
                <a:latin typeface="黑体" pitchFamily="49" charset="-122"/>
                <a:ea typeface="黑体" pitchFamily="49" charset="-122"/>
              </a:rPr>
              <a:t>将</a:t>
            </a:r>
            <a:r>
              <a:rPr lang="zh-CN" altLang="zh-CN" sz="3600" b="1" dirty="0">
                <a:solidFill>
                  <a:prstClr val="black"/>
                </a:solidFill>
                <a:latin typeface="黑体" pitchFamily="49" charset="-122"/>
                <a:ea typeface="黑体" pitchFamily="49" charset="-122"/>
              </a:rPr>
              <a:t>政策执行前的倾向线投射到政策执行后的某一时</a:t>
            </a:r>
            <a:r>
              <a:rPr lang="zh-CN" altLang="zh-CN" sz="3600" b="1" dirty="0" smtClean="0">
                <a:solidFill>
                  <a:prstClr val="black"/>
                </a:solidFill>
                <a:latin typeface="黑体" pitchFamily="49" charset="-122"/>
                <a:ea typeface="黑体" pitchFamily="49" charset="-122"/>
              </a:rPr>
              <a:t>点上</a:t>
            </a:r>
            <a:r>
              <a:rPr lang="zh-CN" altLang="zh-CN" sz="3600" b="1" dirty="0">
                <a:solidFill>
                  <a:prstClr val="black"/>
                </a:solidFill>
                <a:latin typeface="黑体" pitchFamily="49" charset="-122"/>
                <a:ea typeface="黑体" pitchFamily="49" charset="-122"/>
              </a:rPr>
              <a:t>，代表若无该政策的实施此点会发生的情况，然后与政策执行后的实际情况</a:t>
            </a:r>
            <a:r>
              <a:rPr lang="zh-CN" altLang="zh-CN" sz="3600" b="1" dirty="0" smtClean="0">
                <a:solidFill>
                  <a:prstClr val="black"/>
                </a:solidFill>
                <a:latin typeface="黑体" pitchFamily="49" charset="-122"/>
                <a:ea typeface="黑体" pitchFamily="49" charset="-122"/>
              </a:rPr>
              <a:t>进行</a:t>
            </a:r>
            <a:r>
              <a:rPr lang="zh-CN" altLang="zh-CN" sz="3600" b="1" dirty="0">
                <a:solidFill>
                  <a:prstClr val="black"/>
                </a:solidFill>
                <a:latin typeface="黑体" pitchFamily="49" charset="-122"/>
                <a:ea typeface="黑体" pitchFamily="49" charset="-122"/>
              </a:rPr>
              <a:t>对比，以确定政策的实际效果</a:t>
            </a:r>
            <a:r>
              <a:rPr lang="zh-CN" altLang="zh-CN" sz="3600" b="1" dirty="0" smtClean="0">
                <a:solidFill>
                  <a:prstClr val="black"/>
                </a:solidFill>
                <a:latin typeface="黑体" pitchFamily="49" charset="-122"/>
                <a:ea typeface="黑体" pitchFamily="49" charset="-122"/>
              </a:rPr>
              <a:t>。</a:t>
            </a:r>
            <a:endParaRPr lang="zh-CN" altLang="en-US" sz="36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1369070929"/>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zh-CN" altLang="en-US" sz="4000">
                <a:solidFill>
                  <a:srgbClr val="3333FF"/>
                </a:solidFill>
                <a:ea typeface="黑体" pitchFamily="49" charset="-122"/>
              </a:rPr>
              <a:t>（</a:t>
            </a:r>
            <a:r>
              <a:rPr lang="en-US" altLang="zh-CN" sz="4000">
                <a:solidFill>
                  <a:srgbClr val="3333FF"/>
                </a:solidFill>
                <a:ea typeface="黑体" pitchFamily="49" charset="-122"/>
              </a:rPr>
              <a:t>2</a:t>
            </a:r>
            <a:r>
              <a:rPr lang="zh-CN" altLang="en-US" sz="4000">
                <a:solidFill>
                  <a:srgbClr val="3333FF"/>
                </a:solidFill>
                <a:ea typeface="黑体" pitchFamily="49" charset="-122"/>
              </a:rPr>
              <a:t>）“投射</a:t>
            </a:r>
            <a:r>
              <a:rPr lang="en-US" altLang="zh-CN" sz="4000">
                <a:solidFill>
                  <a:srgbClr val="3333FF"/>
                </a:solidFill>
                <a:ea typeface="黑体" pitchFamily="49" charset="-122"/>
              </a:rPr>
              <a:t>-</a:t>
            </a:r>
            <a:r>
              <a:rPr lang="zh-CN" altLang="en-US" sz="4000">
                <a:solidFill>
                  <a:srgbClr val="3333FF"/>
                </a:solidFill>
                <a:ea typeface="黑体" pitchFamily="49" charset="-122"/>
              </a:rPr>
              <a:t>实施后”对比分析</a:t>
            </a:r>
          </a:p>
        </p:txBody>
      </p:sp>
      <p:sp>
        <p:nvSpPr>
          <p:cNvPr id="412675" name="Rectangle 3"/>
          <p:cNvSpPr>
            <a:spLocks noGrp="1" noChangeArrowheads="1"/>
          </p:cNvSpPr>
          <p:nvPr>
            <p:ph type="body" idx="1"/>
          </p:nvPr>
        </p:nvSpPr>
        <p:spPr>
          <a:xfrm>
            <a:off x="628650" y="1068004"/>
            <a:ext cx="7886700" cy="3263504"/>
          </a:xfrm>
        </p:spPr>
        <p:txBody>
          <a:bodyPr/>
          <a:lstStyle/>
          <a:p>
            <a:pPr>
              <a:buFontTx/>
              <a:buNone/>
            </a:pPr>
            <a:r>
              <a:rPr lang="zh-CN" altLang="en-US" dirty="0">
                <a:solidFill>
                  <a:srgbClr val="FF0000"/>
                </a:solidFill>
                <a:latin typeface="Arial"/>
                <a:ea typeface="黑体" pitchFamily="49" charset="-122"/>
              </a:rPr>
              <a:t>“</a:t>
            </a:r>
            <a:r>
              <a:rPr lang="zh-CN" altLang="en-US" dirty="0">
                <a:solidFill>
                  <a:srgbClr val="FF0000"/>
                </a:solidFill>
                <a:latin typeface="黑体" pitchFamily="49" charset="-122"/>
                <a:ea typeface="黑体" pitchFamily="49" charset="-122"/>
              </a:rPr>
              <a:t>投射</a:t>
            </a:r>
            <a:r>
              <a:rPr lang="en-US" altLang="zh-CN" dirty="0">
                <a:solidFill>
                  <a:srgbClr val="FF0000"/>
                </a:solidFill>
                <a:latin typeface="Arial"/>
                <a:ea typeface="黑体" pitchFamily="49" charset="-122"/>
              </a:rPr>
              <a:t>—</a:t>
            </a:r>
            <a:r>
              <a:rPr lang="zh-CN" altLang="en-US" dirty="0">
                <a:solidFill>
                  <a:srgbClr val="FF0000"/>
                </a:solidFill>
                <a:latin typeface="黑体" pitchFamily="49" charset="-122"/>
                <a:ea typeface="黑体" pitchFamily="49" charset="-122"/>
              </a:rPr>
              <a:t>实施后</a:t>
            </a:r>
            <a:r>
              <a:rPr lang="zh-CN" altLang="en-US" dirty="0">
                <a:solidFill>
                  <a:srgbClr val="FF0000"/>
                </a:solidFill>
                <a:latin typeface="Arial"/>
                <a:ea typeface="黑体" pitchFamily="49" charset="-122"/>
              </a:rPr>
              <a:t>”</a:t>
            </a:r>
            <a:r>
              <a:rPr lang="zh-CN" altLang="en-US" dirty="0">
                <a:solidFill>
                  <a:srgbClr val="FF0000"/>
                </a:solidFill>
                <a:latin typeface="黑体" pitchFamily="49" charset="-122"/>
                <a:ea typeface="黑体" pitchFamily="49" charset="-122"/>
              </a:rPr>
              <a:t>对比</a:t>
            </a:r>
            <a:r>
              <a:rPr lang="zh-CN" altLang="en-US" sz="2600" dirty="0">
                <a:latin typeface="黑体" pitchFamily="49" charset="-122"/>
                <a:ea typeface="黑体" pitchFamily="49" charset="-122"/>
                <a:cs typeface="Arial" pitchFamily="34" charset="0"/>
              </a:rPr>
              <a:t>是将政策执行前的趋向线</a:t>
            </a:r>
            <a:r>
              <a:rPr lang="en-US" altLang="zh-CN" sz="2600" dirty="0">
                <a:latin typeface="黑体" pitchFamily="49" charset="-122"/>
                <a:ea typeface="黑体" pitchFamily="49" charset="-122"/>
                <a:cs typeface="Arial" pitchFamily="34" charset="0"/>
              </a:rPr>
              <a:t>O</a:t>
            </a:r>
            <a:r>
              <a:rPr lang="en-US" altLang="zh-CN" sz="2600" baseline="-25000" dirty="0">
                <a:latin typeface="黑体" pitchFamily="49" charset="-122"/>
                <a:ea typeface="黑体" pitchFamily="49" charset="-122"/>
                <a:cs typeface="Arial" pitchFamily="34" charset="0"/>
              </a:rPr>
              <a:t>1</a:t>
            </a:r>
            <a:r>
              <a:rPr lang="en-US" altLang="zh-CN" sz="2600" dirty="0">
                <a:latin typeface="黑体" pitchFamily="49" charset="-122"/>
                <a:ea typeface="黑体" pitchFamily="49" charset="-122"/>
                <a:cs typeface="Arial" pitchFamily="34" charset="0"/>
              </a:rPr>
              <a:t>O</a:t>
            </a:r>
            <a:r>
              <a:rPr lang="en-US" altLang="zh-CN" sz="2600" baseline="-25000" dirty="0">
                <a:latin typeface="黑体" pitchFamily="49" charset="-122"/>
                <a:ea typeface="黑体" pitchFamily="49" charset="-122"/>
                <a:cs typeface="Arial" pitchFamily="34" charset="0"/>
              </a:rPr>
              <a:t>2</a:t>
            </a:r>
            <a:r>
              <a:rPr lang="zh-CN" altLang="en-US" sz="2600" dirty="0">
                <a:latin typeface="黑体" pitchFamily="49" charset="-122"/>
                <a:ea typeface="黑体" pitchFamily="49" charset="-122"/>
                <a:cs typeface="Arial" pitchFamily="34" charset="0"/>
              </a:rPr>
              <a:t>投射到执行后的某一个时间点</a:t>
            </a:r>
            <a:r>
              <a:rPr lang="en-US" altLang="zh-CN" sz="2600" dirty="0">
                <a:latin typeface="黑体" pitchFamily="49" charset="-122"/>
                <a:ea typeface="黑体" pitchFamily="49" charset="-122"/>
                <a:cs typeface="Arial" pitchFamily="34" charset="0"/>
              </a:rPr>
              <a:t>A1</a:t>
            </a:r>
            <a:r>
              <a:rPr lang="zh-CN" altLang="en-US" sz="2600" dirty="0">
                <a:latin typeface="黑体" pitchFamily="49" charset="-122"/>
                <a:ea typeface="黑体" pitchFamily="49" charset="-122"/>
                <a:cs typeface="Arial" pitchFamily="34" charset="0"/>
              </a:rPr>
              <a:t>上，并将</a:t>
            </a:r>
            <a:r>
              <a:rPr lang="en-US" altLang="zh-CN" sz="2600" dirty="0">
                <a:latin typeface="黑体" pitchFamily="49" charset="-122"/>
                <a:ea typeface="黑体" pitchFamily="49" charset="-122"/>
                <a:cs typeface="Arial" pitchFamily="34" charset="0"/>
              </a:rPr>
              <a:t>A1</a:t>
            </a:r>
            <a:r>
              <a:rPr lang="zh-CN" altLang="en-US" sz="2600" dirty="0">
                <a:latin typeface="黑体" pitchFamily="49" charset="-122"/>
                <a:ea typeface="黑体" pitchFamily="49" charset="-122"/>
                <a:cs typeface="Arial" pitchFamily="34" charset="0"/>
              </a:rPr>
              <a:t>与政策执行后的实际情况</a:t>
            </a:r>
            <a:r>
              <a:rPr lang="en-US" altLang="zh-CN" sz="2600" dirty="0">
                <a:latin typeface="黑体" pitchFamily="49" charset="-122"/>
                <a:ea typeface="黑体" pitchFamily="49" charset="-122"/>
                <a:cs typeface="Arial" pitchFamily="34" charset="0"/>
              </a:rPr>
              <a:t>A2</a:t>
            </a:r>
            <a:r>
              <a:rPr lang="zh-CN" altLang="en-US" sz="2600" dirty="0">
                <a:latin typeface="黑体" pitchFamily="49" charset="-122"/>
                <a:ea typeface="黑体" pitchFamily="49" charset="-122"/>
                <a:cs typeface="Arial" pitchFamily="34" charset="0"/>
              </a:rPr>
              <a:t>进行对比，以确定政策的效果 （</a:t>
            </a:r>
            <a:r>
              <a:rPr lang="en-US" altLang="zh-CN" sz="2600" dirty="0">
                <a:latin typeface="黑体" pitchFamily="49" charset="-122"/>
                <a:ea typeface="黑体" pitchFamily="49" charset="-122"/>
                <a:cs typeface="Arial" pitchFamily="34" charset="0"/>
              </a:rPr>
              <a:t>A2</a:t>
            </a:r>
            <a:r>
              <a:rPr lang="en-US" altLang="zh-CN" sz="2600" dirty="0">
                <a:latin typeface="Arial"/>
                <a:ea typeface="黑体" pitchFamily="49" charset="-122"/>
                <a:cs typeface="Arial" pitchFamily="34" charset="0"/>
              </a:rPr>
              <a:t>—</a:t>
            </a:r>
            <a:r>
              <a:rPr lang="en-US" altLang="zh-CN" sz="2600" dirty="0">
                <a:latin typeface="黑体" pitchFamily="49" charset="-122"/>
                <a:ea typeface="黑体" pitchFamily="49" charset="-122"/>
                <a:cs typeface="Arial" pitchFamily="34" charset="0"/>
              </a:rPr>
              <a:t> A1</a:t>
            </a:r>
            <a:r>
              <a:rPr lang="zh-CN" altLang="en-US" sz="2600" dirty="0">
                <a:latin typeface="黑体" pitchFamily="49" charset="-122"/>
                <a:ea typeface="黑体" pitchFamily="49" charset="-122"/>
                <a:cs typeface="Arial" pitchFamily="34" charset="0"/>
              </a:rPr>
              <a:t>）。</a:t>
            </a:r>
          </a:p>
          <a:p>
            <a:endParaRPr lang="zh-CN" altLang="en-US" dirty="0"/>
          </a:p>
        </p:txBody>
      </p:sp>
      <p:grpSp>
        <p:nvGrpSpPr>
          <p:cNvPr id="2" name="Group 4"/>
          <p:cNvGrpSpPr>
            <a:grpSpLocks/>
          </p:cNvGrpSpPr>
          <p:nvPr/>
        </p:nvGrpSpPr>
        <p:grpSpPr bwMode="auto">
          <a:xfrm>
            <a:off x="755650" y="2452686"/>
            <a:ext cx="4429125" cy="2513408"/>
            <a:chOff x="431" y="2151"/>
            <a:chExt cx="2790" cy="2111"/>
          </a:xfrm>
        </p:grpSpPr>
        <p:grpSp>
          <p:nvGrpSpPr>
            <p:cNvPr id="3" name="Group 5"/>
            <p:cNvGrpSpPr>
              <a:grpSpLocks/>
            </p:cNvGrpSpPr>
            <p:nvPr/>
          </p:nvGrpSpPr>
          <p:grpSpPr bwMode="auto">
            <a:xfrm>
              <a:off x="431" y="2206"/>
              <a:ext cx="2676" cy="1179"/>
              <a:chOff x="431" y="2478"/>
              <a:chExt cx="2676" cy="861"/>
            </a:xfrm>
          </p:grpSpPr>
          <p:sp>
            <p:nvSpPr>
              <p:cNvPr id="412678" name="Line 6"/>
              <p:cNvSpPr>
                <a:spLocks noChangeShapeType="1"/>
              </p:cNvSpPr>
              <p:nvPr/>
            </p:nvSpPr>
            <p:spPr bwMode="auto">
              <a:xfrm>
                <a:off x="431" y="3339"/>
                <a:ext cx="2676" cy="0"/>
              </a:xfrm>
              <a:prstGeom prst="line">
                <a:avLst/>
              </a:prstGeom>
              <a:noFill/>
              <a:ln w="9525">
                <a:solidFill>
                  <a:schemeClr val="tx1"/>
                </a:solidFill>
                <a:round/>
                <a:headEnd/>
                <a:tailEnd/>
              </a:ln>
              <a:effectLst/>
            </p:spPr>
            <p:txBody>
              <a:bodyPr/>
              <a:lstStyle/>
              <a:p>
                <a:endParaRPr lang="zh-CN" altLang="en-US"/>
              </a:p>
            </p:txBody>
          </p:sp>
          <p:sp>
            <p:nvSpPr>
              <p:cNvPr id="412679" name="Line 7"/>
              <p:cNvSpPr>
                <a:spLocks noChangeShapeType="1"/>
              </p:cNvSpPr>
              <p:nvPr/>
            </p:nvSpPr>
            <p:spPr bwMode="auto">
              <a:xfrm>
                <a:off x="1746" y="2478"/>
                <a:ext cx="0" cy="861"/>
              </a:xfrm>
              <a:prstGeom prst="line">
                <a:avLst/>
              </a:prstGeom>
              <a:noFill/>
              <a:ln w="9525">
                <a:solidFill>
                  <a:schemeClr val="tx1"/>
                </a:solidFill>
                <a:round/>
                <a:headEnd/>
                <a:tailEnd/>
              </a:ln>
              <a:effectLst/>
            </p:spPr>
            <p:txBody>
              <a:bodyPr/>
              <a:lstStyle/>
              <a:p>
                <a:endParaRPr lang="zh-CN" altLang="en-US"/>
              </a:p>
            </p:txBody>
          </p:sp>
        </p:grpSp>
        <p:sp>
          <p:nvSpPr>
            <p:cNvPr id="412680" name="Text Box 8"/>
            <p:cNvSpPr txBox="1">
              <a:spLocks noChangeArrowheads="1"/>
            </p:cNvSpPr>
            <p:nvPr/>
          </p:nvSpPr>
          <p:spPr bwMode="auto">
            <a:xfrm>
              <a:off x="582" y="3874"/>
              <a:ext cx="2639" cy="388"/>
            </a:xfrm>
            <a:prstGeom prst="rect">
              <a:avLst/>
            </a:prstGeom>
            <a:noFill/>
            <a:ln w="9525">
              <a:noFill/>
              <a:miter lim="800000"/>
              <a:headEnd/>
              <a:tailEnd/>
            </a:ln>
            <a:effectLst/>
          </p:spPr>
          <p:txBody>
            <a:bodyPr wrap="square">
              <a:spAutoFit/>
            </a:bodyPr>
            <a:lstStyle/>
            <a:p>
              <a:pPr>
                <a:spcBef>
                  <a:spcPct val="50000"/>
                </a:spcBef>
              </a:pPr>
              <a:r>
                <a:rPr lang="zh-CN" altLang="en-US" sz="2400" dirty="0">
                  <a:solidFill>
                    <a:srgbClr val="660033"/>
                  </a:solidFill>
                  <a:latin typeface="Arial"/>
                  <a:ea typeface="黑体" pitchFamily="49" charset="-122"/>
                </a:rPr>
                <a:t>“</a:t>
              </a:r>
              <a:r>
                <a:rPr lang="zh-CN" altLang="en-US" sz="2400" dirty="0">
                  <a:solidFill>
                    <a:srgbClr val="660033"/>
                  </a:solidFill>
                  <a:latin typeface="黑体" pitchFamily="49" charset="-122"/>
                  <a:ea typeface="黑体" pitchFamily="49" charset="-122"/>
                </a:rPr>
                <a:t>投射</a:t>
              </a:r>
              <a:r>
                <a:rPr lang="en-US" altLang="zh-CN" sz="2400" dirty="0">
                  <a:solidFill>
                    <a:srgbClr val="660033"/>
                  </a:solidFill>
                  <a:latin typeface="Arial"/>
                  <a:ea typeface="黑体" pitchFamily="49" charset="-122"/>
                </a:rPr>
                <a:t>—</a:t>
              </a:r>
              <a:r>
                <a:rPr lang="zh-CN" altLang="en-US" sz="2400" dirty="0">
                  <a:solidFill>
                    <a:srgbClr val="660033"/>
                  </a:solidFill>
                  <a:latin typeface="黑体" pitchFamily="49" charset="-122"/>
                  <a:ea typeface="黑体" pitchFamily="49" charset="-122"/>
                </a:rPr>
                <a:t>实施后</a:t>
              </a:r>
              <a:r>
                <a:rPr lang="zh-CN" altLang="en-US" sz="2400" dirty="0">
                  <a:solidFill>
                    <a:srgbClr val="660033"/>
                  </a:solidFill>
                  <a:latin typeface="Arial"/>
                  <a:ea typeface="黑体" pitchFamily="49" charset="-122"/>
                </a:rPr>
                <a:t>“</a:t>
              </a:r>
              <a:r>
                <a:rPr lang="zh-CN" altLang="en-US" sz="2400" dirty="0">
                  <a:solidFill>
                    <a:srgbClr val="660033"/>
                  </a:solidFill>
                  <a:latin typeface="黑体" pitchFamily="49" charset="-122"/>
                  <a:ea typeface="黑体" pitchFamily="49" charset="-122"/>
                </a:rPr>
                <a:t>对比分析</a:t>
              </a:r>
            </a:p>
          </p:txBody>
        </p:sp>
        <p:sp>
          <p:nvSpPr>
            <p:cNvPr id="412681" name="Text Box 9"/>
            <p:cNvSpPr txBox="1">
              <a:spLocks noChangeArrowheads="1"/>
            </p:cNvSpPr>
            <p:nvPr/>
          </p:nvSpPr>
          <p:spPr bwMode="auto">
            <a:xfrm>
              <a:off x="612" y="2296"/>
              <a:ext cx="1089" cy="388"/>
            </a:xfrm>
            <a:prstGeom prst="rect">
              <a:avLst/>
            </a:prstGeom>
            <a:noFill/>
            <a:ln w="9525">
              <a:noFill/>
              <a:miter lim="800000"/>
              <a:headEnd/>
              <a:tailEnd/>
            </a:ln>
            <a:effectLst/>
          </p:spPr>
          <p:txBody>
            <a:bodyPr>
              <a:spAutoFit/>
            </a:bodyPr>
            <a:lstStyle/>
            <a:p>
              <a:pPr>
                <a:spcBef>
                  <a:spcPct val="50000"/>
                </a:spcBef>
              </a:pPr>
              <a:r>
                <a:rPr lang="zh-CN" altLang="en-US" sz="2400">
                  <a:latin typeface="黑体" pitchFamily="49" charset="-122"/>
                  <a:ea typeface="黑体" pitchFamily="49" charset="-122"/>
                </a:rPr>
                <a:t>政策执行前</a:t>
              </a:r>
            </a:p>
          </p:txBody>
        </p:sp>
        <p:sp>
          <p:nvSpPr>
            <p:cNvPr id="412682" name="Text Box 10"/>
            <p:cNvSpPr txBox="1">
              <a:spLocks noChangeArrowheads="1"/>
            </p:cNvSpPr>
            <p:nvPr/>
          </p:nvSpPr>
          <p:spPr bwMode="auto">
            <a:xfrm>
              <a:off x="1945" y="2151"/>
              <a:ext cx="1179" cy="388"/>
            </a:xfrm>
            <a:prstGeom prst="rect">
              <a:avLst/>
            </a:prstGeom>
            <a:noFill/>
            <a:ln w="9525">
              <a:noFill/>
              <a:miter lim="800000"/>
              <a:headEnd/>
              <a:tailEnd/>
            </a:ln>
            <a:effectLst/>
          </p:spPr>
          <p:txBody>
            <a:bodyPr>
              <a:spAutoFit/>
            </a:bodyPr>
            <a:lstStyle/>
            <a:p>
              <a:pPr>
                <a:spcBef>
                  <a:spcPct val="50000"/>
                </a:spcBef>
              </a:pPr>
              <a:r>
                <a:rPr lang="zh-CN" altLang="en-US" sz="2400" dirty="0">
                  <a:latin typeface="黑体" pitchFamily="49" charset="-122"/>
                  <a:ea typeface="黑体" pitchFamily="49" charset="-122"/>
                </a:rPr>
                <a:t>政策执行后</a:t>
              </a:r>
            </a:p>
          </p:txBody>
        </p:sp>
        <p:sp>
          <p:nvSpPr>
            <p:cNvPr id="412683" name="Text Box 11"/>
            <p:cNvSpPr txBox="1">
              <a:spLocks noChangeArrowheads="1"/>
            </p:cNvSpPr>
            <p:nvPr/>
          </p:nvSpPr>
          <p:spPr bwMode="auto">
            <a:xfrm>
              <a:off x="2245" y="2704"/>
              <a:ext cx="454" cy="388"/>
            </a:xfrm>
            <a:prstGeom prst="rect">
              <a:avLst/>
            </a:prstGeom>
            <a:noFill/>
            <a:ln w="9525">
              <a:noFill/>
              <a:miter lim="800000"/>
              <a:headEnd/>
              <a:tailEnd/>
            </a:ln>
            <a:effectLst/>
          </p:spPr>
          <p:txBody>
            <a:bodyPr>
              <a:spAutoFit/>
            </a:bodyPr>
            <a:lstStyle/>
            <a:p>
              <a:pPr>
                <a:spcBef>
                  <a:spcPct val="50000"/>
                </a:spcBef>
              </a:pPr>
              <a:r>
                <a:rPr lang="zh-CN" altLang="en-US"/>
                <a:t>●</a:t>
              </a:r>
              <a:r>
                <a:rPr lang="en-US" altLang="zh-CN" sz="2400">
                  <a:latin typeface="黑体" pitchFamily="49" charset="-122"/>
                  <a:ea typeface="黑体" pitchFamily="49" charset="-122"/>
                </a:rPr>
                <a:t>A</a:t>
              </a:r>
              <a:r>
                <a:rPr lang="en-US" altLang="zh-CN" sz="2400" baseline="-25000">
                  <a:latin typeface="黑体" pitchFamily="49" charset="-122"/>
                  <a:ea typeface="黑体" pitchFamily="49" charset="-122"/>
                </a:rPr>
                <a:t>1</a:t>
              </a:r>
            </a:p>
          </p:txBody>
        </p:sp>
        <p:sp>
          <p:nvSpPr>
            <p:cNvPr id="412684" name="Text Box 12"/>
            <p:cNvSpPr txBox="1">
              <a:spLocks noChangeArrowheads="1"/>
            </p:cNvSpPr>
            <p:nvPr/>
          </p:nvSpPr>
          <p:spPr bwMode="auto">
            <a:xfrm>
              <a:off x="2259" y="2378"/>
              <a:ext cx="453" cy="388"/>
            </a:xfrm>
            <a:prstGeom prst="rect">
              <a:avLst/>
            </a:prstGeom>
            <a:noFill/>
            <a:ln w="9525">
              <a:noFill/>
              <a:miter lim="800000"/>
              <a:headEnd/>
              <a:tailEnd/>
            </a:ln>
            <a:effectLst/>
          </p:spPr>
          <p:txBody>
            <a:bodyPr>
              <a:spAutoFit/>
            </a:bodyPr>
            <a:lstStyle/>
            <a:p>
              <a:pPr>
                <a:spcBef>
                  <a:spcPct val="50000"/>
                </a:spcBef>
              </a:pPr>
              <a:r>
                <a:rPr lang="zh-CN" altLang="en-US" dirty="0"/>
                <a:t>●</a:t>
              </a:r>
              <a:r>
                <a:rPr lang="en-US" altLang="zh-CN" sz="2400" dirty="0">
                  <a:latin typeface="黑体" pitchFamily="49" charset="-122"/>
                  <a:ea typeface="黑体" pitchFamily="49" charset="-122"/>
                </a:rPr>
                <a:t>A</a:t>
              </a:r>
              <a:r>
                <a:rPr lang="en-US" altLang="zh-CN" sz="2400" baseline="-25000" dirty="0">
                  <a:latin typeface="黑体" pitchFamily="49" charset="-122"/>
                  <a:ea typeface="黑体" pitchFamily="49" charset="-122"/>
                </a:rPr>
                <a:t>2</a:t>
              </a:r>
            </a:p>
          </p:txBody>
        </p:sp>
        <p:sp>
          <p:nvSpPr>
            <p:cNvPr id="412685" name="Text Box 13"/>
            <p:cNvSpPr txBox="1">
              <a:spLocks noChangeArrowheads="1"/>
            </p:cNvSpPr>
            <p:nvPr/>
          </p:nvSpPr>
          <p:spPr bwMode="auto">
            <a:xfrm>
              <a:off x="1474" y="3475"/>
              <a:ext cx="589" cy="388"/>
            </a:xfrm>
            <a:prstGeom prst="rect">
              <a:avLst/>
            </a:prstGeom>
            <a:noFill/>
            <a:ln w="9525">
              <a:noFill/>
              <a:miter lim="800000"/>
              <a:headEnd/>
              <a:tailEnd/>
            </a:ln>
            <a:effectLst/>
          </p:spPr>
          <p:txBody>
            <a:bodyPr>
              <a:spAutoFit/>
            </a:bodyPr>
            <a:lstStyle/>
            <a:p>
              <a:pPr>
                <a:spcBef>
                  <a:spcPct val="50000"/>
                </a:spcBef>
              </a:pPr>
              <a:r>
                <a:rPr lang="zh-CN" altLang="en-US" sz="2400">
                  <a:ea typeface="黑体" pitchFamily="49" charset="-122"/>
                </a:rPr>
                <a:t>时间</a:t>
              </a:r>
              <a:endParaRPr lang="zh-CN" altLang="en-US" sz="2400">
                <a:latin typeface="黑体" pitchFamily="49" charset="-122"/>
                <a:ea typeface="黑体" pitchFamily="49" charset="-122"/>
              </a:endParaRPr>
            </a:p>
          </p:txBody>
        </p:sp>
        <p:sp>
          <p:nvSpPr>
            <p:cNvPr id="412686" name="Line 14"/>
            <p:cNvSpPr>
              <a:spLocks noChangeShapeType="1"/>
            </p:cNvSpPr>
            <p:nvPr/>
          </p:nvSpPr>
          <p:spPr bwMode="auto">
            <a:xfrm flipH="1">
              <a:off x="1383" y="2886"/>
              <a:ext cx="998" cy="181"/>
            </a:xfrm>
            <a:prstGeom prst="line">
              <a:avLst/>
            </a:prstGeom>
            <a:noFill/>
            <a:ln w="9525">
              <a:solidFill>
                <a:schemeClr val="tx1"/>
              </a:solidFill>
              <a:prstDash val="dash"/>
              <a:round/>
              <a:headEnd/>
              <a:tailEnd/>
            </a:ln>
            <a:effectLst/>
          </p:spPr>
          <p:txBody>
            <a:bodyPr/>
            <a:lstStyle/>
            <a:p>
              <a:endParaRPr lang="zh-CN" altLang="en-US"/>
            </a:p>
          </p:txBody>
        </p:sp>
        <p:sp>
          <p:nvSpPr>
            <p:cNvPr id="412687" name="Line 15"/>
            <p:cNvSpPr>
              <a:spLocks noChangeShapeType="1"/>
            </p:cNvSpPr>
            <p:nvPr/>
          </p:nvSpPr>
          <p:spPr bwMode="auto">
            <a:xfrm flipH="1">
              <a:off x="884" y="3067"/>
              <a:ext cx="499" cy="91"/>
            </a:xfrm>
            <a:prstGeom prst="line">
              <a:avLst/>
            </a:prstGeom>
            <a:noFill/>
            <a:ln w="9525">
              <a:solidFill>
                <a:schemeClr val="tx1"/>
              </a:solidFill>
              <a:round/>
              <a:headEnd/>
              <a:tailEnd/>
            </a:ln>
            <a:effectLst/>
          </p:spPr>
          <p:txBody>
            <a:bodyPr/>
            <a:lstStyle/>
            <a:p>
              <a:endParaRPr lang="zh-CN" altLang="en-US"/>
            </a:p>
          </p:txBody>
        </p:sp>
        <p:sp>
          <p:nvSpPr>
            <p:cNvPr id="412688" name="Text Box 16"/>
            <p:cNvSpPr txBox="1">
              <a:spLocks noChangeArrowheads="1"/>
            </p:cNvSpPr>
            <p:nvPr/>
          </p:nvSpPr>
          <p:spPr bwMode="auto">
            <a:xfrm>
              <a:off x="703" y="3022"/>
              <a:ext cx="453" cy="388"/>
            </a:xfrm>
            <a:prstGeom prst="rect">
              <a:avLst/>
            </a:prstGeom>
            <a:noFill/>
            <a:ln w="9525">
              <a:noFill/>
              <a:miter lim="800000"/>
              <a:headEnd/>
              <a:tailEnd/>
            </a:ln>
            <a:effectLst/>
          </p:spPr>
          <p:txBody>
            <a:bodyPr>
              <a:spAutoFit/>
            </a:bodyPr>
            <a:lstStyle/>
            <a:p>
              <a:pPr>
                <a:spcBef>
                  <a:spcPct val="50000"/>
                </a:spcBef>
              </a:pPr>
              <a:r>
                <a:rPr lang="zh-CN" altLang="en-US"/>
                <a:t>●</a:t>
              </a:r>
              <a:r>
                <a:rPr lang="en-US" altLang="zh-CN" sz="2400">
                  <a:latin typeface="黑体" pitchFamily="49" charset="-122"/>
                  <a:ea typeface="黑体" pitchFamily="49" charset="-122"/>
                </a:rPr>
                <a:t>O</a:t>
              </a:r>
              <a:r>
                <a:rPr lang="en-US" altLang="zh-CN" sz="2400" baseline="-25000">
                  <a:latin typeface="黑体" pitchFamily="49" charset="-122"/>
                  <a:ea typeface="黑体" pitchFamily="49" charset="-122"/>
                </a:rPr>
                <a:t>1</a:t>
              </a:r>
            </a:p>
          </p:txBody>
        </p:sp>
        <p:sp>
          <p:nvSpPr>
            <p:cNvPr id="412689" name="Text Box 17"/>
            <p:cNvSpPr txBox="1">
              <a:spLocks noChangeArrowheads="1"/>
            </p:cNvSpPr>
            <p:nvPr/>
          </p:nvSpPr>
          <p:spPr bwMode="auto">
            <a:xfrm>
              <a:off x="1247" y="2886"/>
              <a:ext cx="453" cy="388"/>
            </a:xfrm>
            <a:prstGeom prst="rect">
              <a:avLst/>
            </a:prstGeom>
            <a:noFill/>
            <a:ln w="9525">
              <a:noFill/>
              <a:miter lim="800000"/>
              <a:headEnd/>
              <a:tailEnd/>
            </a:ln>
            <a:effectLst/>
          </p:spPr>
          <p:txBody>
            <a:bodyPr>
              <a:spAutoFit/>
            </a:bodyPr>
            <a:lstStyle/>
            <a:p>
              <a:pPr>
                <a:spcBef>
                  <a:spcPct val="50000"/>
                </a:spcBef>
              </a:pPr>
              <a:r>
                <a:rPr lang="zh-CN" altLang="en-US"/>
                <a:t>●</a:t>
              </a:r>
              <a:r>
                <a:rPr lang="en-US" altLang="zh-CN" sz="2400">
                  <a:latin typeface="黑体" pitchFamily="49" charset="-122"/>
                  <a:ea typeface="黑体" pitchFamily="49" charset="-122"/>
                </a:rPr>
                <a:t>O</a:t>
              </a:r>
              <a:r>
                <a:rPr lang="en-US" altLang="zh-CN" sz="2400" baseline="-25000">
                  <a:latin typeface="黑体" pitchFamily="49" charset="-122"/>
                  <a:ea typeface="黑体" pitchFamily="49" charset="-122"/>
                </a:rPr>
                <a:t>2</a:t>
              </a:r>
            </a:p>
          </p:txBody>
        </p:sp>
        <p:sp>
          <p:nvSpPr>
            <p:cNvPr id="412690" name="Line 18"/>
            <p:cNvSpPr>
              <a:spLocks noChangeShapeType="1"/>
            </p:cNvSpPr>
            <p:nvPr/>
          </p:nvSpPr>
          <p:spPr bwMode="auto">
            <a:xfrm>
              <a:off x="2381" y="2704"/>
              <a:ext cx="0" cy="681"/>
            </a:xfrm>
            <a:prstGeom prst="line">
              <a:avLst/>
            </a:prstGeom>
            <a:noFill/>
            <a:ln w="9525">
              <a:solidFill>
                <a:schemeClr val="tx1"/>
              </a:solidFill>
              <a:prstDash val="dash"/>
              <a:round/>
              <a:headEnd/>
              <a:tailEnd/>
            </a:ln>
            <a:effectLst/>
          </p:spPr>
          <p:txBody>
            <a:bodyPr/>
            <a:lstStyle/>
            <a:p>
              <a:endParaRPr lang="zh-CN" altLang="en-US"/>
            </a:p>
          </p:txBody>
        </p:sp>
      </p:gr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005" y="448950"/>
            <a:ext cx="7954393" cy="4445832"/>
          </a:xfrm>
          <a:prstGeom prst="rect">
            <a:avLst/>
          </a:prstGeom>
          <a:noFill/>
        </p:spPr>
        <p:txBody>
          <a:bodyPr wrap="square" rtlCol="0">
            <a:spAutoFit/>
          </a:bodyPr>
          <a:lstStyle/>
          <a:p>
            <a:pPr>
              <a:lnSpc>
                <a:spcPct val="120000"/>
              </a:lnSpc>
            </a:pPr>
            <a:r>
              <a:rPr lang="zh-CN" altLang="en-US" sz="4000" b="1" dirty="0" smtClean="0">
                <a:solidFill>
                  <a:prstClr val="black"/>
                </a:solidFill>
                <a:latin typeface="黑体" pitchFamily="49" charset="-122"/>
                <a:ea typeface="黑体" pitchFamily="49" charset="-122"/>
              </a:rPr>
              <a:t>（</a:t>
            </a:r>
            <a:r>
              <a:rPr lang="en-US" altLang="zh-CN" sz="4000" b="1" dirty="0" smtClean="0">
                <a:solidFill>
                  <a:prstClr val="black"/>
                </a:solidFill>
                <a:latin typeface="黑体" pitchFamily="49" charset="-122"/>
                <a:ea typeface="黑体" pitchFamily="49" charset="-122"/>
              </a:rPr>
              <a:t>3</a:t>
            </a:r>
            <a:r>
              <a:rPr lang="zh-CN" altLang="en-US" sz="4000" b="1" dirty="0" smtClean="0">
                <a:solidFill>
                  <a:prstClr val="black"/>
                </a:solidFill>
                <a:latin typeface="黑体" pitchFamily="49" charset="-122"/>
                <a:ea typeface="黑体" pitchFamily="49" charset="-122"/>
              </a:rPr>
              <a:t>）“控制对象</a:t>
            </a:r>
            <a:r>
              <a:rPr lang="en-US" altLang="zh-CN" sz="4000" b="1" dirty="0" smtClean="0">
                <a:solidFill>
                  <a:prstClr val="black"/>
                </a:solidFill>
                <a:latin typeface="黑体" pitchFamily="49" charset="-122"/>
                <a:ea typeface="黑体" pitchFamily="49" charset="-122"/>
              </a:rPr>
              <a:t>—</a:t>
            </a:r>
            <a:r>
              <a:rPr lang="zh-CN" altLang="en-US" sz="4000" b="1" dirty="0" smtClean="0">
                <a:solidFill>
                  <a:prstClr val="black"/>
                </a:solidFill>
                <a:latin typeface="黑体" pitchFamily="49" charset="-122"/>
                <a:ea typeface="黑体" pitchFamily="49" charset="-122"/>
              </a:rPr>
              <a:t>实验对象”对比分析</a:t>
            </a:r>
            <a:endParaRPr lang="en-US" altLang="zh-CN" sz="4000" b="1" dirty="0" smtClean="0">
              <a:solidFill>
                <a:prstClr val="black"/>
              </a:solidFill>
              <a:latin typeface="黑体" pitchFamily="49" charset="-122"/>
              <a:ea typeface="黑体" pitchFamily="49" charset="-122"/>
            </a:endParaRPr>
          </a:p>
          <a:p>
            <a:pPr>
              <a:lnSpc>
                <a:spcPct val="120000"/>
              </a:lnSpc>
            </a:pPr>
            <a:r>
              <a:rPr lang="en-US" altLang="zh-CN" sz="3200" b="1" dirty="0" smtClean="0">
                <a:latin typeface="黑体" pitchFamily="49" charset="-122"/>
                <a:ea typeface="黑体" pitchFamily="49" charset="-122"/>
              </a:rPr>
              <a:t>    </a:t>
            </a:r>
            <a:r>
              <a:rPr lang="zh-CN" altLang="zh-CN" sz="3200" b="1" dirty="0" smtClean="0">
                <a:latin typeface="黑体" pitchFamily="49" charset="-122"/>
                <a:ea typeface="黑体" pitchFamily="49" charset="-122"/>
              </a:rPr>
              <a:t>在</a:t>
            </a:r>
            <a:r>
              <a:rPr lang="zh-CN" altLang="zh-CN" sz="3200" b="1" dirty="0">
                <a:latin typeface="黑体" pitchFamily="49" charset="-122"/>
                <a:ea typeface="黑体" pitchFamily="49" charset="-122"/>
              </a:rPr>
              <a:t>政策执行之前就将评估对象分为两组，一组为实验组，另一组为控制组。前者被施加政策影响，后者不施加政策影响，然后比较这两组在政策执行后的情况，并对政策效果做出评估</a:t>
            </a:r>
            <a:r>
              <a:rPr lang="zh-CN" altLang="zh-CN" sz="3200" b="1" dirty="0" smtClean="0">
                <a:latin typeface="黑体" pitchFamily="49" charset="-122"/>
                <a:ea typeface="黑体" pitchFamily="49" charset="-122"/>
              </a:rPr>
              <a:t>。</a:t>
            </a:r>
            <a:endParaRPr lang="zh-CN" altLang="en-US" sz="36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2151741687"/>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005" y="448950"/>
            <a:ext cx="7954393" cy="5041380"/>
          </a:xfrm>
          <a:prstGeom prst="rect">
            <a:avLst/>
          </a:prstGeom>
          <a:noFill/>
        </p:spPr>
        <p:txBody>
          <a:bodyPr wrap="square" rtlCol="0">
            <a:spAutoFit/>
          </a:bodyPr>
          <a:lstStyle/>
          <a:p>
            <a:pPr>
              <a:lnSpc>
                <a:spcPct val="120000"/>
              </a:lnSpc>
            </a:pPr>
            <a:r>
              <a:rPr lang="zh-CN" altLang="en-US" sz="4000" b="1" dirty="0" smtClean="0">
                <a:solidFill>
                  <a:prstClr val="black"/>
                </a:solidFill>
                <a:latin typeface="黑体" pitchFamily="49" charset="-122"/>
                <a:ea typeface="黑体" pitchFamily="49" charset="-122"/>
              </a:rPr>
              <a:t>（</a:t>
            </a:r>
            <a:r>
              <a:rPr lang="en-US" altLang="zh-CN" sz="4000" b="1" dirty="0" smtClean="0">
                <a:solidFill>
                  <a:prstClr val="black"/>
                </a:solidFill>
                <a:latin typeface="黑体" pitchFamily="49" charset="-122"/>
                <a:ea typeface="黑体" pitchFamily="49" charset="-122"/>
              </a:rPr>
              <a:t>4</a:t>
            </a:r>
            <a:r>
              <a:rPr lang="zh-CN" altLang="en-US" sz="4000" b="1" dirty="0" smtClean="0">
                <a:solidFill>
                  <a:prstClr val="black"/>
                </a:solidFill>
                <a:latin typeface="黑体" pitchFamily="49" charset="-122"/>
                <a:ea typeface="黑体" pitchFamily="49" charset="-122"/>
              </a:rPr>
              <a:t>）“有</a:t>
            </a:r>
            <a:r>
              <a:rPr lang="en-US" altLang="zh-CN" sz="4000" b="1" dirty="0" smtClean="0">
                <a:solidFill>
                  <a:prstClr val="black"/>
                </a:solidFill>
                <a:latin typeface="黑体" pitchFamily="49" charset="-122"/>
                <a:ea typeface="黑体" pitchFamily="49" charset="-122"/>
              </a:rPr>
              <a:t>—</a:t>
            </a:r>
            <a:r>
              <a:rPr lang="zh-CN" altLang="en-US" sz="4000" b="1" dirty="0" smtClean="0">
                <a:solidFill>
                  <a:prstClr val="black"/>
                </a:solidFill>
                <a:latin typeface="黑体" pitchFamily="49" charset="-122"/>
                <a:ea typeface="黑体" pitchFamily="49" charset="-122"/>
              </a:rPr>
              <a:t>无政策”对比分析</a:t>
            </a:r>
            <a:endParaRPr lang="en-US" altLang="zh-CN" sz="4000" b="1" dirty="0" smtClean="0">
              <a:solidFill>
                <a:prstClr val="black"/>
              </a:solidFill>
              <a:latin typeface="黑体" pitchFamily="49" charset="-122"/>
              <a:ea typeface="黑体" pitchFamily="49" charset="-122"/>
            </a:endParaRPr>
          </a:p>
          <a:p>
            <a:pPr>
              <a:lnSpc>
                <a:spcPct val="120000"/>
              </a:lnSpc>
            </a:pPr>
            <a:r>
              <a:rPr lang="en-US" altLang="zh-CN" sz="3200" dirty="0" smtClean="0"/>
              <a:t>        </a:t>
            </a:r>
            <a:r>
              <a:rPr lang="zh-CN" altLang="zh-CN" sz="3200" b="1" dirty="0" smtClean="0">
                <a:latin typeface="黑体" pitchFamily="49" charset="-122"/>
                <a:ea typeface="黑体" pitchFamily="49" charset="-122"/>
              </a:rPr>
              <a:t>在</a:t>
            </a:r>
            <a:r>
              <a:rPr lang="zh-CN" altLang="zh-CN" sz="3200" b="1" dirty="0">
                <a:latin typeface="黑体" pitchFamily="49" charset="-122"/>
                <a:ea typeface="黑体" pitchFamily="49" charset="-122"/>
              </a:rPr>
              <a:t>政策执行前和政策执行后两个时点上，分别</a:t>
            </a:r>
            <a:r>
              <a:rPr lang="zh-CN" altLang="zh-CN" sz="3200" b="1" dirty="0" smtClean="0">
                <a:latin typeface="黑体" pitchFamily="49" charset="-122"/>
                <a:ea typeface="黑体" pitchFamily="49" charset="-122"/>
              </a:rPr>
              <a:t>就有</a:t>
            </a:r>
            <a:r>
              <a:rPr lang="zh-CN" altLang="zh-CN" sz="3200" b="1" dirty="0">
                <a:latin typeface="黑体" pitchFamily="49" charset="-122"/>
                <a:ea typeface="黑体" pitchFamily="49" charset="-122"/>
              </a:rPr>
              <a:t>政策和无政策两种情况进行对比，然后再比较两次对比的结果。这种方式实际 上是投射对比分析的拓展，包栝政策执行前的倾向线投射和政策执行后的倾向</a:t>
            </a:r>
            <a:r>
              <a:rPr lang="zh-CN" altLang="zh-CN" sz="3200" b="1" dirty="0" smtClean="0">
                <a:latin typeface="黑体" pitchFamily="49" charset="-122"/>
                <a:ea typeface="黑体" pitchFamily="49" charset="-122"/>
              </a:rPr>
              <a:t>线投射</a:t>
            </a:r>
            <a:r>
              <a:rPr lang="zh-CN" altLang="zh-CN" sz="3200" b="1" dirty="0">
                <a:latin typeface="黑体" pitchFamily="49" charset="-122"/>
                <a:ea typeface="黑体" pitchFamily="49" charset="-122"/>
              </a:rPr>
              <a:t>两个方面。</a:t>
            </a:r>
          </a:p>
          <a:p>
            <a:pPr>
              <a:lnSpc>
                <a:spcPct val="120000"/>
              </a:lnSpc>
            </a:pPr>
            <a:endParaRPr lang="zh-CN" altLang="en-US" sz="36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2495389236"/>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zh-CN" altLang="en-US" dirty="0" smtClean="0">
                <a:solidFill>
                  <a:srgbClr val="3333FF"/>
                </a:solidFill>
                <a:ea typeface="黑体" pitchFamily="49" charset="-122"/>
              </a:rPr>
              <a:t>（</a:t>
            </a:r>
            <a:r>
              <a:rPr lang="en-US" altLang="zh-CN" dirty="0" smtClean="0">
                <a:solidFill>
                  <a:srgbClr val="3333FF"/>
                </a:solidFill>
                <a:ea typeface="黑体" pitchFamily="49" charset="-122"/>
              </a:rPr>
              <a:t>4</a:t>
            </a:r>
            <a:r>
              <a:rPr lang="zh-CN" altLang="en-US" dirty="0" smtClean="0">
                <a:solidFill>
                  <a:srgbClr val="3333FF"/>
                </a:solidFill>
                <a:ea typeface="黑体" pitchFamily="49" charset="-122"/>
              </a:rPr>
              <a:t>）</a:t>
            </a:r>
            <a:r>
              <a:rPr lang="zh-CN" altLang="en-US" dirty="0">
                <a:solidFill>
                  <a:srgbClr val="3333FF"/>
                </a:solidFill>
                <a:ea typeface="黑体" pitchFamily="49" charset="-122"/>
              </a:rPr>
              <a:t>“有</a:t>
            </a:r>
            <a:r>
              <a:rPr lang="en-US" altLang="zh-CN" dirty="0">
                <a:solidFill>
                  <a:srgbClr val="3333FF"/>
                </a:solidFill>
                <a:ea typeface="黑体" pitchFamily="49" charset="-122"/>
              </a:rPr>
              <a:t>-</a:t>
            </a:r>
            <a:r>
              <a:rPr lang="zh-CN" altLang="en-US" dirty="0">
                <a:solidFill>
                  <a:srgbClr val="3333FF"/>
                </a:solidFill>
                <a:ea typeface="黑体" pitchFamily="49" charset="-122"/>
              </a:rPr>
              <a:t>无”对比分析</a:t>
            </a:r>
          </a:p>
        </p:txBody>
      </p:sp>
      <p:sp>
        <p:nvSpPr>
          <p:cNvPr id="413699" name="Rectangle 3"/>
          <p:cNvSpPr>
            <a:spLocks noGrp="1" noChangeArrowheads="1"/>
          </p:cNvSpPr>
          <p:nvPr>
            <p:ph type="body" idx="1"/>
          </p:nvPr>
        </p:nvSpPr>
        <p:spPr>
          <a:xfrm>
            <a:off x="468313" y="1221582"/>
            <a:ext cx="8229600" cy="3394472"/>
          </a:xfrm>
        </p:spPr>
        <p:txBody>
          <a:bodyPr/>
          <a:lstStyle/>
          <a:p>
            <a:pPr>
              <a:buFontTx/>
              <a:buNone/>
            </a:pPr>
            <a:r>
              <a:rPr lang="zh-CN" altLang="en-US" dirty="0">
                <a:solidFill>
                  <a:srgbClr val="FF0000"/>
                </a:solidFill>
                <a:ea typeface="黑体" pitchFamily="49" charset="-122"/>
              </a:rPr>
              <a:t>“有</a:t>
            </a:r>
            <a:r>
              <a:rPr lang="en-US" altLang="zh-CN" dirty="0">
                <a:solidFill>
                  <a:srgbClr val="FF0000"/>
                </a:solidFill>
                <a:ea typeface="黑体" pitchFamily="49" charset="-122"/>
              </a:rPr>
              <a:t>-</a:t>
            </a:r>
            <a:r>
              <a:rPr lang="zh-CN" altLang="en-US" dirty="0">
                <a:solidFill>
                  <a:srgbClr val="FF0000"/>
                </a:solidFill>
                <a:ea typeface="黑体" pitchFamily="49" charset="-122"/>
              </a:rPr>
              <a:t>无”对比分析</a:t>
            </a:r>
            <a:r>
              <a:rPr lang="zh-CN" altLang="en-US" sz="2600" dirty="0">
                <a:latin typeface="黑体" pitchFamily="49" charset="-122"/>
                <a:ea typeface="黑体" pitchFamily="49" charset="-122"/>
                <a:cs typeface="Arial" pitchFamily="34" charset="0"/>
              </a:rPr>
              <a:t>是分别就有政策和无政策两种情况下对问题的状态进行前后比较。</a:t>
            </a:r>
          </a:p>
          <a:p>
            <a:endParaRPr lang="zh-CN" altLang="en-US" sz="2800" dirty="0"/>
          </a:p>
        </p:txBody>
      </p:sp>
      <p:grpSp>
        <p:nvGrpSpPr>
          <p:cNvPr id="2" name="Group 5"/>
          <p:cNvGrpSpPr>
            <a:grpSpLocks/>
          </p:cNvGrpSpPr>
          <p:nvPr/>
        </p:nvGrpSpPr>
        <p:grpSpPr bwMode="auto">
          <a:xfrm>
            <a:off x="755650" y="2301478"/>
            <a:ext cx="4248150" cy="1403747"/>
            <a:chOff x="431" y="2478"/>
            <a:chExt cx="2676" cy="861"/>
          </a:xfrm>
        </p:grpSpPr>
        <p:sp>
          <p:nvSpPr>
            <p:cNvPr id="413702" name="Line 6"/>
            <p:cNvSpPr>
              <a:spLocks noChangeShapeType="1"/>
            </p:cNvSpPr>
            <p:nvPr/>
          </p:nvSpPr>
          <p:spPr bwMode="auto">
            <a:xfrm>
              <a:off x="431" y="3339"/>
              <a:ext cx="2676" cy="0"/>
            </a:xfrm>
            <a:prstGeom prst="line">
              <a:avLst/>
            </a:prstGeom>
            <a:noFill/>
            <a:ln w="9525">
              <a:solidFill>
                <a:schemeClr val="tx1"/>
              </a:solidFill>
              <a:round/>
              <a:headEnd/>
              <a:tailEnd/>
            </a:ln>
            <a:effectLst/>
          </p:spPr>
          <p:txBody>
            <a:bodyPr/>
            <a:lstStyle/>
            <a:p>
              <a:endParaRPr lang="zh-CN" altLang="en-US"/>
            </a:p>
          </p:txBody>
        </p:sp>
        <p:sp>
          <p:nvSpPr>
            <p:cNvPr id="413703" name="Line 7"/>
            <p:cNvSpPr>
              <a:spLocks noChangeShapeType="1"/>
            </p:cNvSpPr>
            <p:nvPr/>
          </p:nvSpPr>
          <p:spPr bwMode="auto">
            <a:xfrm>
              <a:off x="1746" y="2478"/>
              <a:ext cx="0" cy="861"/>
            </a:xfrm>
            <a:prstGeom prst="line">
              <a:avLst/>
            </a:prstGeom>
            <a:noFill/>
            <a:ln w="9525">
              <a:solidFill>
                <a:schemeClr val="tx1"/>
              </a:solidFill>
              <a:round/>
              <a:headEnd/>
              <a:tailEnd/>
            </a:ln>
            <a:effectLst/>
          </p:spPr>
          <p:txBody>
            <a:bodyPr/>
            <a:lstStyle/>
            <a:p>
              <a:endParaRPr lang="zh-CN" altLang="en-US"/>
            </a:p>
          </p:txBody>
        </p:sp>
      </p:grpSp>
      <p:sp>
        <p:nvSpPr>
          <p:cNvPr id="413704" name="Text Box 8"/>
          <p:cNvSpPr txBox="1">
            <a:spLocks noChangeArrowheads="1"/>
          </p:cNvSpPr>
          <p:nvPr/>
        </p:nvSpPr>
        <p:spPr bwMode="auto">
          <a:xfrm>
            <a:off x="1326515" y="4330849"/>
            <a:ext cx="2976544" cy="461665"/>
          </a:xfrm>
          <a:prstGeom prst="rect">
            <a:avLst/>
          </a:prstGeom>
          <a:noFill/>
          <a:ln w="9525">
            <a:noFill/>
            <a:miter lim="800000"/>
            <a:headEnd/>
            <a:tailEnd/>
          </a:ln>
          <a:effectLst/>
        </p:spPr>
        <p:txBody>
          <a:bodyPr wrap="square">
            <a:spAutoFit/>
          </a:bodyPr>
          <a:lstStyle/>
          <a:p>
            <a:pPr>
              <a:spcBef>
                <a:spcPct val="50000"/>
              </a:spcBef>
            </a:pPr>
            <a:r>
              <a:rPr lang="zh-CN" altLang="en-US" sz="2400" dirty="0">
                <a:latin typeface="Arial"/>
                <a:ea typeface="黑体" pitchFamily="49" charset="-122"/>
              </a:rPr>
              <a:t>“</a:t>
            </a:r>
            <a:r>
              <a:rPr lang="zh-CN" altLang="en-US" sz="2400" dirty="0">
                <a:latin typeface="黑体" pitchFamily="49" charset="-122"/>
                <a:ea typeface="黑体" pitchFamily="49" charset="-122"/>
              </a:rPr>
              <a:t>有</a:t>
            </a:r>
            <a:r>
              <a:rPr lang="en-US" altLang="zh-CN" sz="2400" dirty="0">
                <a:latin typeface="黑体" pitchFamily="49" charset="-122"/>
                <a:ea typeface="黑体" pitchFamily="49" charset="-122"/>
              </a:rPr>
              <a:t>-</a:t>
            </a:r>
            <a:r>
              <a:rPr lang="zh-CN" altLang="en-US" sz="2400" dirty="0">
                <a:latin typeface="黑体" pitchFamily="49" charset="-122"/>
                <a:ea typeface="黑体" pitchFamily="49" charset="-122"/>
              </a:rPr>
              <a:t>无</a:t>
            </a:r>
            <a:r>
              <a:rPr lang="zh-CN" altLang="en-US" sz="2400" dirty="0">
                <a:latin typeface="Arial"/>
                <a:ea typeface="黑体" pitchFamily="49" charset="-122"/>
              </a:rPr>
              <a:t>“</a:t>
            </a:r>
            <a:r>
              <a:rPr lang="zh-CN" altLang="en-US" sz="2400" dirty="0">
                <a:latin typeface="黑体" pitchFamily="49" charset="-122"/>
                <a:ea typeface="黑体" pitchFamily="49" charset="-122"/>
              </a:rPr>
              <a:t>对比分析</a:t>
            </a:r>
          </a:p>
        </p:txBody>
      </p:sp>
      <p:sp>
        <p:nvSpPr>
          <p:cNvPr id="413707" name="Text Box 11"/>
          <p:cNvSpPr txBox="1">
            <a:spLocks noChangeArrowheads="1"/>
          </p:cNvSpPr>
          <p:nvPr/>
        </p:nvSpPr>
        <p:spPr bwMode="auto">
          <a:xfrm>
            <a:off x="1476375" y="3326607"/>
            <a:ext cx="863600" cy="461665"/>
          </a:xfrm>
          <a:prstGeom prst="rect">
            <a:avLst/>
          </a:prstGeom>
          <a:noFill/>
          <a:ln w="9525">
            <a:noFill/>
            <a:miter lim="800000"/>
            <a:headEnd/>
            <a:tailEnd/>
          </a:ln>
          <a:effectLst/>
        </p:spPr>
        <p:txBody>
          <a:bodyPr>
            <a:spAutoFit/>
          </a:bodyPr>
          <a:lstStyle/>
          <a:p>
            <a:pPr>
              <a:spcBef>
                <a:spcPct val="50000"/>
              </a:spcBef>
            </a:pPr>
            <a:r>
              <a:rPr lang="zh-CN" altLang="en-US" sz="2400">
                <a:latin typeface="黑体" pitchFamily="49" charset="-122"/>
                <a:ea typeface="黑体" pitchFamily="49" charset="-122"/>
              </a:rPr>
              <a:t>（</a:t>
            </a:r>
            <a:r>
              <a:rPr lang="en-US" altLang="zh-CN" sz="2400">
                <a:latin typeface="黑体" pitchFamily="49" charset="-122"/>
                <a:ea typeface="黑体" pitchFamily="49" charset="-122"/>
              </a:rPr>
              <a:t>A</a:t>
            </a:r>
            <a:r>
              <a:rPr lang="en-US" altLang="zh-CN" sz="2400" baseline="-25000">
                <a:latin typeface="黑体" pitchFamily="49" charset="-122"/>
                <a:ea typeface="黑体" pitchFamily="49" charset="-122"/>
              </a:rPr>
              <a:t>1</a:t>
            </a:r>
            <a:r>
              <a:rPr lang="zh-CN" altLang="en-US" sz="2400">
                <a:latin typeface="黑体" pitchFamily="49" charset="-122"/>
                <a:ea typeface="黑体" pitchFamily="49" charset="-122"/>
              </a:rPr>
              <a:t>）</a:t>
            </a:r>
          </a:p>
        </p:txBody>
      </p:sp>
      <p:sp>
        <p:nvSpPr>
          <p:cNvPr id="413708" name="Text Box 12"/>
          <p:cNvSpPr txBox="1">
            <a:spLocks noChangeArrowheads="1"/>
          </p:cNvSpPr>
          <p:nvPr/>
        </p:nvSpPr>
        <p:spPr bwMode="auto">
          <a:xfrm>
            <a:off x="3563939" y="2355056"/>
            <a:ext cx="719137" cy="461665"/>
          </a:xfrm>
          <a:prstGeom prst="rect">
            <a:avLst/>
          </a:prstGeom>
          <a:noFill/>
          <a:ln w="9525">
            <a:noFill/>
            <a:miter lim="800000"/>
            <a:headEnd/>
            <a:tailEnd/>
          </a:ln>
          <a:effectLst/>
        </p:spPr>
        <p:txBody>
          <a:bodyPr>
            <a:spAutoFit/>
          </a:bodyPr>
          <a:lstStyle/>
          <a:p>
            <a:pPr>
              <a:spcBef>
                <a:spcPct val="50000"/>
              </a:spcBef>
            </a:pPr>
            <a:r>
              <a:rPr lang="zh-CN" altLang="en-US"/>
              <a:t>●</a:t>
            </a:r>
            <a:r>
              <a:rPr lang="en-US" altLang="zh-CN" sz="2400">
                <a:latin typeface="黑体" pitchFamily="49" charset="-122"/>
                <a:ea typeface="黑体" pitchFamily="49" charset="-122"/>
              </a:rPr>
              <a:t>A</a:t>
            </a:r>
            <a:r>
              <a:rPr lang="en-US" altLang="zh-CN" sz="2400" baseline="-25000">
                <a:latin typeface="黑体" pitchFamily="49" charset="-122"/>
                <a:ea typeface="黑体" pitchFamily="49" charset="-122"/>
              </a:rPr>
              <a:t>2</a:t>
            </a:r>
          </a:p>
        </p:txBody>
      </p:sp>
      <p:sp>
        <p:nvSpPr>
          <p:cNvPr id="413709" name="Text Box 13"/>
          <p:cNvSpPr txBox="1">
            <a:spLocks noChangeArrowheads="1"/>
          </p:cNvSpPr>
          <p:nvPr/>
        </p:nvSpPr>
        <p:spPr bwMode="auto">
          <a:xfrm>
            <a:off x="2411414" y="3812381"/>
            <a:ext cx="935037" cy="461665"/>
          </a:xfrm>
          <a:prstGeom prst="rect">
            <a:avLst/>
          </a:prstGeom>
          <a:noFill/>
          <a:ln w="9525">
            <a:noFill/>
            <a:miter lim="800000"/>
            <a:headEnd/>
            <a:tailEnd/>
          </a:ln>
          <a:effectLst/>
        </p:spPr>
        <p:txBody>
          <a:bodyPr>
            <a:spAutoFit/>
          </a:bodyPr>
          <a:lstStyle/>
          <a:p>
            <a:pPr>
              <a:spcBef>
                <a:spcPct val="50000"/>
              </a:spcBef>
            </a:pPr>
            <a:r>
              <a:rPr lang="zh-CN" altLang="en-US" sz="2400">
                <a:ea typeface="黑体" pitchFamily="49" charset="-122"/>
              </a:rPr>
              <a:t>时间</a:t>
            </a:r>
            <a:endParaRPr lang="zh-CN" altLang="en-US" sz="2400">
              <a:latin typeface="黑体" pitchFamily="49" charset="-122"/>
              <a:ea typeface="黑体" pitchFamily="49" charset="-122"/>
            </a:endParaRPr>
          </a:p>
        </p:txBody>
      </p:sp>
      <p:sp>
        <p:nvSpPr>
          <p:cNvPr id="413710" name="Line 14"/>
          <p:cNvSpPr>
            <a:spLocks noChangeShapeType="1"/>
          </p:cNvSpPr>
          <p:nvPr/>
        </p:nvSpPr>
        <p:spPr bwMode="auto">
          <a:xfrm flipH="1">
            <a:off x="2266950" y="3111104"/>
            <a:ext cx="1584325" cy="215503"/>
          </a:xfrm>
          <a:prstGeom prst="line">
            <a:avLst/>
          </a:prstGeom>
          <a:noFill/>
          <a:ln w="9525">
            <a:solidFill>
              <a:schemeClr val="tx1"/>
            </a:solidFill>
            <a:round/>
            <a:headEnd/>
            <a:tailEnd/>
          </a:ln>
          <a:effectLst/>
        </p:spPr>
        <p:txBody>
          <a:bodyPr/>
          <a:lstStyle/>
          <a:p>
            <a:endParaRPr lang="zh-CN" altLang="en-US"/>
          </a:p>
        </p:txBody>
      </p:sp>
      <p:sp>
        <p:nvSpPr>
          <p:cNvPr id="413711" name="Line 15"/>
          <p:cNvSpPr>
            <a:spLocks noChangeShapeType="1"/>
          </p:cNvSpPr>
          <p:nvPr/>
        </p:nvSpPr>
        <p:spPr bwMode="auto">
          <a:xfrm flipH="1">
            <a:off x="1474788" y="3326607"/>
            <a:ext cx="792162" cy="108347"/>
          </a:xfrm>
          <a:prstGeom prst="line">
            <a:avLst/>
          </a:prstGeom>
          <a:noFill/>
          <a:ln w="9525">
            <a:solidFill>
              <a:schemeClr val="tx1"/>
            </a:solidFill>
            <a:round/>
            <a:headEnd/>
            <a:tailEnd/>
          </a:ln>
          <a:effectLst/>
        </p:spPr>
        <p:txBody>
          <a:bodyPr/>
          <a:lstStyle/>
          <a:p>
            <a:endParaRPr lang="zh-CN" altLang="en-US"/>
          </a:p>
        </p:txBody>
      </p:sp>
      <p:sp>
        <p:nvSpPr>
          <p:cNvPr id="413712" name="Text Box 16"/>
          <p:cNvSpPr txBox="1">
            <a:spLocks noChangeArrowheads="1"/>
          </p:cNvSpPr>
          <p:nvPr/>
        </p:nvSpPr>
        <p:spPr bwMode="auto">
          <a:xfrm>
            <a:off x="1187451" y="3273029"/>
            <a:ext cx="936625" cy="461665"/>
          </a:xfrm>
          <a:prstGeom prst="rect">
            <a:avLst/>
          </a:prstGeom>
          <a:noFill/>
          <a:ln w="9525">
            <a:noFill/>
            <a:miter lim="800000"/>
            <a:headEnd/>
            <a:tailEnd/>
          </a:ln>
          <a:effectLst/>
        </p:spPr>
        <p:txBody>
          <a:bodyPr>
            <a:spAutoFit/>
          </a:bodyPr>
          <a:lstStyle/>
          <a:p>
            <a:pPr>
              <a:spcBef>
                <a:spcPct val="50000"/>
              </a:spcBef>
            </a:pPr>
            <a:r>
              <a:rPr lang="zh-CN" altLang="en-US"/>
              <a:t>●</a:t>
            </a:r>
            <a:r>
              <a:rPr lang="en-US" altLang="zh-CN" sz="2400">
                <a:latin typeface="黑体" pitchFamily="49" charset="-122"/>
                <a:ea typeface="黑体" pitchFamily="49" charset="-122"/>
              </a:rPr>
              <a:t>B</a:t>
            </a:r>
            <a:r>
              <a:rPr lang="en-US" altLang="zh-CN" sz="2400" baseline="-25000">
                <a:latin typeface="黑体" pitchFamily="49" charset="-122"/>
                <a:ea typeface="黑体" pitchFamily="49" charset="-122"/>
              </a:rPr>
              <a:t>1</a:t>
            </a:r>
            <a:endParaRPr lang="zh-CN" altLang="en-US" sz="2400" baseline="-25000">
              <a:latin typeface="黑体" pitchFamily="49" charset="-122"/>
              <a:ea typeface="黑体" pitchFamily="49" charset="-122"/>
            </a:endParaRPr>
          </a:p>
        </p:txBody>
      </p:sp>
      <p:sp>
        <p:nvSpPr>
          <p:cNvPr id="413713" name="Text Box 17"/>
          <p:cNvSpPr txBox="1">
            <a:spLocks noChangeArrowheads="1"/>
          </p:cNvSpPr>
          <p:nvPr/>
        </p:nvSpPr>
        <p:spPr bwMode="auto">
          <a:xfrm>
            <a:off x="3563939" y="2894410"/>
            <a:ext cx="719137" cy="461665"/>
          </a:xfrm>
          <a:prstGeom prst="rect">
            <a:avLst/>
          </a:prstGeom>
          <a:noFill/>
          <a:ln w="9525">
            <a:noFill/>
            <a:miter lim="800000"/>
            <a:headEnd/>
            <a:tailEnd/>
          </a:ln>
          <a:effectLst/>
        </p:spPr>
        <p:txBody>
          <a:bodyPr>
            <a:spAutoFit/>
          </a:bodyPr>
          <a:lstStyle/>
          <a:p>
            <a:pPr>
              <a:spcBef>
                <a:spcPct val="50000"/>
              </a:spcBef>
            </a:pPr>
            <a:r>
              <a:rPr lang="zh-CN" altLang="en-US"/>
              <a:t>●</a:t>
            </a:r>
            <a:r>
              <a:rPr lang="en-US" altLang="zh-CN" sz="2400">
                <a:latin typeface="黑体" pitchFamily="49" charset="-122"/>
                <a:ea typeface="黑体" pitchFamily="49" charset="-122"/>
              </a:rPr>
              <a:t>B</a:t>
            </a:r>
            <a:r>
              <a:rPr lang="en-US" altLang="zh-CN" sz="2400" baseline="-25000">
                <a:latin typeface="黑体" pitchFamily="49" charset="-122"/>
                <a:ea typeface="黑体" pitchFamily="49" charset="-122"/>
              </a:rPr>
              <a:t>2</a:t>
            </a:r>
          </a:p>
        </p:txBody>
      </p:sp>
      <p:sp>
        <p:nvSpPr>
          <p:cNvPr id="413714" name="Line 18"/>
          <p:cNvSpPr>
            <a:spLocks noChangeShapeType="1"/>
          </p:cNvSpPr>
          <p:nvPr/>
        </p:nvSpPr>
        <p:spPr bwMode="auto">
          <a:xfrm flipV="1">
            <a:off x="1404938" y="2516981"/>
            <a:ext cx="2374900" cy="971550"/>
          </a:xfrm>
          <a:prstGeom prst="line">
            <a:avLst/>
          </a:prstGeom>
          <a:noFill/>
          <a:ln w="9525">
            <a:solidFill>
              <a:schemeClr val="tx1"/>
            </a:solidFill>
            <a:round/>
            <a:headEnd/>
            <a:tailEnd/>
          </a:ln>
          <a:effectLst/>
        </p:spPr>
        <p:txBody>
          <a:bodyPr/>
          <a:lstStyle/>
          <a:p>
            <a:endParaRPr lang="zh-CN" altLang="en-US"/>
          </a:p>
        </p:txBody>
      </p:sp>
      <p:sp>
        <p:nvSpPr>
          <p:cNvPr id="413715" name="Line 19"/>
          <p:cNvSpPr>
            <a:spLocks noChangeShapeType="1"/>
          </p:cNvSpPr>
          <p:nvPr/>
        </p:nvSpPr>
        <p:spPr bwMode="auto">
          <a:xfrm flipH="1">
            <a:off x="1403350" y="3488531"/>
            <a:ext cx="1588" cy="216694"/>
          </a:xfrm>
          <a:prstGeom prst="line">
            <a:avLst/>
          </a:prstGeom>
          <a:noFill/>
          <a:ln w="9525">
            <a:solidFill>
              <a:schemeClr val="tx1"/>
            </a:solidFill>
            <a:prstDash val="dash"/>
            <a:round/>
            <a:headEnd/>
            <a:tailEnd/>
          </a:ln>
          <a:effectLst/>
        </p:spPr>
        <p:txBody>
          <a:bodyPr/>
          <a:lstStyle/>
          <a:p>
            <a:endParaRPr lang="zh-CN" altLang="en-US"/>
          </a:p>
        </p:txBody>
      </p:sp>
      <p:sp>
        <p:nvSpPr>
          <p:cNvPr id="413716" name="Line 20"/>
          <p:cNvSpPr>
            <a:spLocks noChangeShapeType="1"/>
          </p:cNvSpPr>
          <p:nvPr/>
        </p:nvSpPr>
        <p:spPr bwMode="auto">
          <a:xfrm>
            <a:off x="3779838" y="2570560"/>
            <a:ext cx="0" cy="1134665"/>
          </a:xfrm>
          <a:prstGeom prst="line">
            <a:avLst/>
          </a:prstGeom>
          <a:noFill/>
          <a:ln w="9525">
            <a:solidFill>
              <a:schemeClr val="tx1"/>
            </a:solidFill>
            <a:prstDash val="dash"/>
            <a:round/>
            <a:headEnd/>
            <a:tailEnd/>
          </a:ln>
          <a:effectLst/>
        </p:spPr>
        <p:txBody>
          <a:bodyPr/>
          <a:lstStyle/>
          <a:p>
            <a:endParaRPr lang="zh-CN" altLang="en-US"/>
          </a:p>
        </p:txBody>
      </p:sp>
      <p:sp>
        <p:nvSpPr>
          <p:cNvPr id="413718" name="Rectangle 22"/>
          <p:cNvSpPr>
            <a:spLocks noChangeArrowheads="1"/>
          </p:cNvSpPr>
          <p:nvPr/>
        </p:nvSpPr>
        <p:spPr bwMode="auto">
          <a:xfrm>
            <a:off x="4140200" y="2355056"/>
            <a:ext cx="1107996" cy="461665"/>
          </a:xfrm>
          <a:prstGeom prst="rect">
            <a:avLst/>
          </a:prstGeom>
          <a:noFill/>
          <a:ln w="9525" algn="ctr">
            <a:noFill/>
            <a:miter lim="800000"/>
            <a:headEnd/>
            <a:tailEnd/>
          </a:ln>
          <a:effectLst/>
        </p:spPr>
        <p:txBody>
          <a:bodyPr wrap="none">
            <a:spAutoFit/>
          </a:bodyPr>
          <a:lstStyle/>
          <a:p>
            <a:r>
              <a:rPr lang="zh-CN" altLang="en-US" sz="2400">
                <a:latin typeface="黑体" pitchFamily="49" charset="-122"/>
                <a:ea typeface="黑体" pitchFamily="49" charset="-122"/>
              </a:rPr>
              <a:t>有政策</a:t>
            </a:r>
          </a:p>
        </p:txBody>
      </p:sp>
      <p:sp>
        <p:nvSpPr>
          <p:cNvPr id="413719" name="Rectangle 23"/>
          <p:cNvSpPr>
            <a:spLocks noChangeArrowheads="1"/>
          </p:cNvSpPr>
          <p:nvPr/>
        </p:nvSpPr>
        <p:spPr bwMode="auto">
          <a:xfrm>
            <a:off x="4213225" y="2949179"/>
            <a:ext cx="1107996" cy="461665"/>
          </a:xfrm>
          <a:prstGeom prst="rect">
            <a:avLst/>
          </a:prstGeom>
          <a:noFill/>
          <a:ln w="9525" algn="ctr">
            <a:noFill/>
            <a:miter lim="800000"/>
            <a:headEnd/>
            <a:tailEnd/>
          </a:ln>
          <a:effectLst/>
        </p:spPr>
        <p:txBody>
          <a:bodyPr wrap="none">
            <a:spAutoFit/>
          </a:bodyPr>
          <a:lstStyle/>
          <a:p>
            <a:r>
              <a:rPr lang="zh-CN" altLang="en-US" sz="2400">
                <a:latin typeface="黑体" pitchFamily="49" charset="-122"/>
                <a:ea typeface="黑体" pitchFamily="49" charset="-122"/>
              </a:rPr>
              <a:t>无政策</a:t>
            </a:r>
          </a:p>
        </p:txBody>
      </p:sp>
      <p:sp>
        <p:nvSpPr>
          <p:cNvPr id="413720" name="Text Box 24"/>
          <p:cNvSpPr txBox="1">
            <a:spLocks noChangeArrowheads="1"/>
          </p:cNvSpPr>
          <p:nvPr/>
        </p:nvSpPr>
        <p:spPr bwMode="auto">
          <a:xfrm>
            <a:off x="5435601" y="2625329"/>
            <a:ext cx="3457575" cy="1384995"/>
          </a:xfrm>
          <a:prstGeom prst="rect">
            <a:avLst/>
          </a:prstGeom>
          <a:noFill/>
          <a:ln w="9525">
            <a:solidFill>
              <a:schemeClr val="tx1"/>
            </a:solidFill>
            <a:miter lim="800000"/>
            <a:headEnd/>
            <a:tailEnd/>
          </a:ln>
          <a:effectLst/>
        </p:spPr>
        <p:txBody>
          <a:bodyPr>
            <a:spAutoFit/>
          </a:bodyPr>
          <a:lstStyle/>
          <a:p>
            <a:pPr>
              <a:spcBef>
                <a:spcPct val="50000"/>
              </a:spcBef>
            </a:pPr>
            <a:r>
              <a:rPr lang="en-US" altLang="zh-CN" sz="2400">
                <a:latin typeface="黑体" pitchFamily="49" charset="-122"/>
                <a:ea typeface="黑体" pitchFamily="49" charset="-122"/>
              </a:rPr>
              <a:t>A</a:t>
            </a:r>
            <a:r>
              <a:rPr lang="zh-CN" altLang="en-US" sz="2400">
                <a:latin typeface="黑体" pitchFamily="49" charset="-122"/>
                <a:ea typeface="黑体" pitchFamily="49" charset="-122"/>
              </a:rPr>
              <a:t>：有政策；</a:t>
            </a:r>
            <a:r>
              <a:rPr lang="en-US" altLang="zh-CN" sz="2400">
                <a:latin typeface="黑体" pitchFamily="49" charset="-122"/>
                <a:ea typeface="黑体" pitchFamily="49" charset="-122"/>
              </a:rPr>
              <a:t>B</a:t>
            </a:r>
            <a:r>
              <a:rPr lang="zh-CN" altLang="en-US" sz="2400">
                <a:latin typeface="黑体" pitchFamily="49" charset="-122"/>
                <a:ea typeface="黑体" pitchFamily="49" charset="-122"/>
              </a:rPr>
              <a:t>无政策</a:t>
            </a:r>
          </a:p>
          <a:p>
            <a:pPr>
              <a:spcBef>
                <a:spcPct val="50000"/>
              </a:spcBef>
            </a:pPr>
            <a:r>
              <a:rPr lang="zh-CN" altLang="en-US" sz="2400">
                <a:latin typeface="黑体" pitchFamily="49" charset="-122"/>
                <a:ea typeface="黑体" pitchFamily="49" charset="-122"/>
              </a:rPr>
              <a:t>（</a:t>
            </a:r>
            <a:r>
              <a:rPr lang="en-US" altLang="zh-CN" sz="2400">
                <a:latin typeface="黑体" pitchFamily="49" charset="-122"/>
                <a:ea typeface="黑体" pitchFamily="49" charset="-122"/>
              </a:rPr>
              <a:t>A</a:t>
            </a:r>
            <a:r>
              <a:rPr lang="en-US" altLang="zh-CN" sz="2400" baseline="-25000">
                <a:latin typeface="黑体" pitchFamily="49" charset="-122"/>
                <a:ea typeface="黑体" pitchFamily="49" charset="-122"/>
              </a:rPr>
              <a:t>2</a:t>
            </a:r>
            <a:r>
              <a:rPr lang="en-US" altLang="zh-CN" sz="2400">
                <a:latin typeface="Arial"/>
                <a:ea typeface="黑体" pitchFamily="49" charset="-122"/>
              </a:rPr>
              <a:t>—</a:t>
            </a:r>
            <a:r>
              <a:rPr lang="en-US" altLang="zh-CN" sz="2400">
                <a:latin typeface="黑体" pitchFamily="49" charset="-122"/>
                <a:ea typeface="黑体" pitchFamily="49" charset="-122"/>
              </a:rPr>
              <a:t>A</a:t>
            </a:r>
            <a:r>
              <a:rPr lang="en-US" altLang="zh-CN" sz="2400" baseline="-25000">
                <a:latin typeface="黑体" pitchFamily="49" charset="-122"/>
                <a:ea typeface="黑体" pitchFamily="49" charset="-122"/>
              </a:rPr>
              <a:t>1</a:t>
            </a:r>
            <a:r>
              <a:rPr lang="zh-CN" altLang="en-US" sz="2400">
                <a:latin typeface="黑体" pitchFamily="49" charset="-122"/>
                <a:ea typeface="黑体" pitchFamily="49" charset="-122"/>
              </a:rPr>
              <a:t>）</a:t>
            </a:r>
            <a:r>
              <a:rPr lang="en-US" altLang="zh-CN" sz="2400">
                <a:latin typeface="Arial"/>
                <a:ea typeface="黑体" pitchFamily="49" charset="-122"/>
              </a:rPr>
              <a:t>—</a:t>
            </a:r>
            <a:r>
              <a:rPr lang="zh-CN" altLang="en-US" sz="2400">
                <a:latin typeface="黑体" pitchFamily="49" charset="-122"/>
                <a:ea typeface="黑体" pitchFamily="49" charset="-122"/>
              </a:rPr>
              <a:t>（</a:t>
            </a:r>
            <a:r>
              <a:rPr lang="en-US" altLang="zh-CN" sz="2400">
                <a:latin typeface="黑体" pitchFamily="49" charset="-122"/>
                <a:ea typeface="黑体" pitchFamily="49" charset="-122"/>
              </a:rPr>
              <a:t>B</a:t>
            </a:r>
            <a:r>
              <a:rPr lang="en-US" altLang="zh-CN" sz="2400" baseline="-25000">
                <a:latin typeface="黑体" pitchFamily="49" charset="-122"/>
                <a:ea typeface="黑体" pitchFamily="49" charset="-122"/>
              </a:rPr>
              <a:t>2</a:t>
            </a:r>
            <a:r>
              <a:rPr lang="en-US" altLang="zh-CN" sz="2400">
                <a:latin typeface="Arial"/>
                <a:ea typeface="黑体" pitchFamily="49" charset="-122"/>
              </a:rPr>
              <a:t>—</a:t>
            </a:r>
            <a:r>
              <a:rPr lang="en-US" altLang="zh-CN" sz="2400">
                <a:latin typeface="黑体" pitchFamily="49" charset="-122"/>
                <a:ea typeface="黑体" pitchFamily="49" charset="-122"/>
              </a:rPr>
              <a:t>B</a:t>
            </a:r>
            <a:r>
              <a:rPr lang="en-US" altLang="zh-CN" sz="2400" baseline="-25000">
                <a:latin typeface="黑体" pitchFamily="49" charset="-122"/>
                <a:ea typeface="黑体" pitchFamily="49" charset="-122"/>
              </a:rPr>
              <a:t>1</a:t>
            </a:r>
            <a:r>
              <a:rPr lang="zh-CN" altLang="en-US" sz="2400">
                <a:latin typeface="黑体" pitchFamily="49" charset="-122"/>
                <a:ea typeface="黑体" pitchFamily="49" charset="-122"/>
              </a:rPr>
              <a:t>）</a:t>
            </a:r>
            <a:r>
              <a:rPr lang="en-US" altLang="zh-CN" sz="2400">
                <a:latin typeface="黑体" pitchFamily="49" charset="-122"/>
                <a:ea typeface="黑体" pitchFamily="49" charset="-122"/>
              </a:rPr>
              <a:t>=</a:t>
            </a:r>
            <a:r>
              <a:rPr lang="zh-CN" altLang="en-US" sz="2400">
                <a:latin typeface="黑体" pitchFamily="49" charset="-122"/>
                <a:ea typeface="黑体" pitchFamily="49" charset="-122"/>
              </a:rPr>
              <a:t>政策效果</a:t>
            </a:r>
          </a:p>
        </p:txBody>
      </p:sp>
      <p:sp>
        <p:nvSpPr>
          <p:cNvPr id="413722" name="AutoShape 26">
            <a:hlinkClick r:id="rId2" action="ppaction://hlinksldjump" highlightClick="1"/>
          </p:cNvPr>
          <p:cNvSpPr>
            <a:spLocks noChangeArrowheads="1"/>
          </p:cNvSpPr>
          <p:nvPr/>
        </p:nvSpPr>
        <p:spPr bwMode="auto">
          <a:xfrm>
            <a:off x="6877050" y="3921919"/>
            <a:ext cx="2266950" cy="1221581"/>
          </a:xfrm>
          <a:prstGeom prst="actionButtonBackPrevious">
            <a:avLst/>
          </a:prstGeom>
          <a:solidFill>
            <a:srgbClr val="00FF00"/>
          </a:solidFill>
          <a:ln w="9525">
            <a:noFill/>
            <a:miter lim="800000"/>
            <a:headEnd/>
            <a:tailEnd/>
          </a:ln>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7882" y="1828802"/>
            <a:ext cx="7799295" cy="2663230"/>
          </a:xfrm>
          <a:prstGeom prst="rect">
            <a:avLst/>
          </a:prstGeom>
          <a:noFill/>
        </p:spPr>
        <p:txBody>
          <a:bodyPr wrap="square" rtlCol="0">
            <a:spAutoFit/>
          </a:bodyPr>
          <a:lstStyle/>
          <a:p>
            <a:pPr>
              <a:lnSpc>
                <a:spcPct val="120000"/>
              </a:lnSpc>
            </a:pPr>
            <a:r>
              <a:rPr lang="en-US" altLang="zh-CN" sz="3200" dirty="0" smtClean="0">
                <a:solidFill>
                  <a:prstClr val="black"/>
                </a:solidFill>
              </a:rPr>
              <a:t>          </a:t>
            </a:r>
            <a:r>
              <a:rPr lang="zh-CN" altLang="en-US" sz="3600" b="1" dirty="0" smtClean="0">
                <a:solidFill>
                  <a:prstClr val="black"/>
                </a:solidFill>
                <a:latin typeface="黑体" pitchFamily="49" charset="-122"/>
                <a:ea typeface="黑体" pitchFamily="49" charset="-122"/>
              </a:rPr>
              <a:t>一种量化的评估工具，要求确定某一政策的成本与受益，并将其转化为货币形式进行比较。其假设前提是只有收益大于成本的政策才是好政策。</a:t>
            </a:r>
            <a:endParaRPr lang="zh-CN" altLang="zh-CN" sz="4400" b="1" dirty="0">
              <a:solidFill>
                <a:prstClr val="black"/>
              </a:solidFill>
              <a:latin typeface="黑体" pitchFamily="49" charset="-122"/>
              <a:ea typeface="黑体" pitchFamily="49" charset="-122"/>
            </a:endParaRPr>
          </a:p>
        </p:txBody>
      </p:sp>
      <p:sp>
        <p:nvSpPr>
          <p:cNvPr id="2" name="双波形 1"/>
          <p:cNvSpPr/>
          <p:nvPr/>
        </p:nvSpPr>
        <p:spPr>
          <a:xfrm>
            <a:off x="1333949" y="204396"/>
            <a:ext cx="6615952" cy="1226372"/>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4800" b="1" dirty="0" smtClean="0">
                <a:solidFill>
                  <a:prstClr val="black"/>
                </a:solidFill>
                <a:latin typeface="微软雅黑" pitchFamily="34" charset="-122"/>
                <a:ea typeface="微软雅黑" pitchFamily="34" charset="-122"/>
              </a:rPr>
              <a:t>（</a:t>
            </a:r>
            <a:r>
              <a:rPr lang="zh-CN" altLang="en-US" sz="4800" b="1" dirty="0" smtClean="0">
                <a:solidFill>
                  <a:prstClr val="black"/>
                </a:solidFill>
                <a:latin typeface="微软雅黑" pitchFamily="34" charset="-122"/>
                <a:ea typeface="微软雅黑" pitchFamily="34" charset="-122"/>
              </a:rPr>
              <a:t>二</a:t>
            </a:r>
            <a:r>
              <a:rPr lang="zh-CN" altLang="zh-CN" sz="4800" b="1" dirty="0" smtClean="0">
                <a:solidFill>
                  <a:prstClr val="black"/>
                </a:solidFill>
                <a:latin typeface="微软雅黑" pitchFamily="34" charset="-122"/>
                <a:ea typeface="微软雅黑" pitchFamily="34" charset="-122"/>
              </a:rPr>
              <a:t>）</a:t>
            </a:r>
            <a:r>
              <a:rPr lang="zh-CN" altLang="en-US" sz="4800" b="1" dirty="0" smtClean="0">
                <a:solidFill>
                  <a:prstClr val="black"/>
                </a:solidFill>
                <a:latin typeface="微软雅黑" pitchFamily="34" charset="-122"/>
                <a:ea typeface="微软雅黑" pitchFamily="34" charset="-122"/>
              </a:rPr>
              <a:t>成本</a:t>
            </a:r>
            <a:r>
              <a:rPr lang="en-US" altLang="zh-CN" sz="4800" b="1" dirty="0" smtClean="0">
                <a:solidFill>
                  <a:prstClr val="black"/>
                </a:solidFill>
                <a:latin typeface="微软雅黑" pitchFamily="34" charset="-122"/>
                <a:ea typeface="微软雅黑" pitchFamily="34" charset="-122"/>
              </a:rPr>
              <a:t>—</a:t>
            </a:r>
            <a:r>
              <a:rPr lang="zh-CN" altLang="en-US" sz="4800" b="1" dirty="0" smtClean="0">
                <a:solidFill>
                  <a:prstClr val="black"/>
                </a:solidFill>
                <a:latin typeface="微软雅黑" pitchFamily="34" charset="-122"/>
                <a:ea typeface="微软雅黑" pitchFamily="34" charset="-122"/>
              </a:rPr>
              <a:t>收益分析</a:t>
            </a:r>
            <a:endParaRPr lang="zh-CN" altLang="en-US" dirty="0">
              <a:solidFill>
                <a:prstClr val="black"/>
              </a:solidFill>
            </a:endParaRPr>
          </a:p>
        </p:txBody>
      </p:sp>
    </p:spTree>
    <p:extLst>
      <p:ext uri="{BB962C8B-B14F-4D97-AF65-F5344CB8AC3E}">
        <p14:creationId xmlns="" xmlns:p14="http://schemas.microsoft.com/office/powerpoint/2010/main" val="2434976085"/>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8790" y="290458"/>
            <a:ext cx="8294146" cy="4893647"/>
          </a:xfrm>
          <a:prstGeom prst="rect">
            <a:avLst/>
          </a:prstGeom>
          <a:noFill/>
        </p:spPr>
        <p:txBody>
          <a:bodyPr wrap="square" rtlCol="0">
            <a:spAutoFit/>
          </a:bodyPr>
          <a:lstStyle/>
          <a:p>
            <a:pPr>
              <a:lnSpc>
                <a:spcPct val="120000"/>
              </a:lnSpc>
            </a:pPr>
            <a:r>
              <a:rPr lang="zh-CN" altLang="en-US" sz="3600" b="1" dirty="0" smtClean="0">
                <a:solidFill>
                  <a:prstClr val="black"/>
                </a:solidFill>
                <a:latin typeface="黑体" pitchFamily="49" charset="-122"/>
                <a:ea typeface="黑体" pitchFamily="49" charset="-122"/>
              </a:rPr>
              <a:t>步骤：</a:t>
            </a:r>
            <a:r>
              <a:rPr lang="en-US" altLang="zh-CN" sz="3200" b="1" dirty="0" smtClean="0">
                <a:solidFill>
                  <a:prstClr val="black"/>
                </a:solidFill>
                <a:latin typeface="黑体" pitchFamily="49" charset="-122"/>
                <a:ea typeface="黑体" pitchFamily="49" charset="-122"/>
              </a:rPr>
              <a:t>1.</a:t>
            </a:r>
            <a:r>
              <a:rPr lang="zh-CN" altLang="en-US" sz="3200" b="1" dirty="0" smtClean="0">
                <a:solidFill>
                  <a:prstClr val="black"/>
                </a:solidFill>
                <a:latin typeface="黑体" pitchFamily="49" charset="-122"/>
                <a:ea typeface="黑体" pitchFamily="49" charset="-122"/>
              </a:rPr>
              <a:t>确定某一政策的影响或结果并针对不同群体将这些影响或结果分为成本或收益。</a:t>
            </a:r>
            <a:endParaRPr lang="en-US" altLang="zh-CN" sz="3200" b="1" dirty="0" smtClean="0">
              <a:solidFill>
                <a:prstClr val="black"/>
              </a:solidFill>
              <a:latin typeface="黑体" pitchFamily="49" charset="-122"/>
              <a:ea typeface="黑体" pitchFamily="49" charset="-122"/>
            </a:endParaRPr>
          </a:p>
          <a:p>
            <a:pPr>
              <a:lnSpc>
                <a:spcPct val="120000"/>
              </a:lnSpc>
            </a:pPr>
            <a:r>
              <a:rPr lang="en-US" altLang="zh-CN" sz="3200" b="1" dirty="0" smtClean="0">
                <a:solidFill>
                  <a:prstClr val="black"/>
                </a:solidFill>
                <a:latin typeface="黑体" pitchFamily="49" charset="-122"/>
                <a:ea typeface="黑体" pitchFamily="49" charset="-122"/>
              </a:rPr>
              <a:t>2.</a:t>
            </a:r>
            <a:r>
              <a:rPr lang="zh-CN" altLang="en-US" sz="3200" b="1" dirty="0" smtClean="0">
                <a:solidFill>
                  <a:prstClr val="black"/>
                </a:solidFill>
                <a:latin typeface="黑体" pitchFamily="49" charset="-122"/>
                <a:ea typeface="黑体" pitchFamily="49" charset="-122"/>
              </a:rPr>
              <a:t>赋予不同成本与收益以货币上的价值。</a:t>
            </a:r>
            <a:endParaRPr lang="en-US" altLang="zh-CN" sz="3200" b="1" dirty="0" smtClean="0">
              <a:solidFill>
                <a:prstClr val="black"/>
              </a:solidFill>
              <a:latin typeface="黑体" pitchFamily="49" charset="-122"/>
              <a:ea typeface="黑体" pitchFamily="49" charset="-122"/>
            </a:endParaRPr>
          </a:p>
          <a:p>
            <a:pPr>
              <a:lnSpc>
                <a:spcPct val="120000"/>
              </a:lnSpc>
            </a:pPr>
            <a:r>
              <a:rPr lang="en-US" altLang="zh-CN" sz="3200" b="1" dirty="0" smtClean="0">
                <a:solidFill>
                  <a:prstClr val="black"/>
                </a:solidFill>
                <a:latin typeface="黑体" pitchFamily="49" charset="-122"/>
                <a:ea typeface="黑体" pitchFamily="49" charset="-122"/>
              </a:rPr>
              <a:t>3.</a:t>
            </a:r>
            <a:r>
              <a:rPr lang="zh-CN" altLang="en-US" sz="3200" b="1" dirty="0" smtClean="0">
                <a:solidFill>
                  <a:prstClr val="black"/>
                </a:solidFill>
                <a:latin typeface="黑体" pitchFamily="49" charset="-122"/>
                <a:ea typeface="黑体" pitchFamily="49" charset="-122"/>
              </a:rPr>
              <a:t>政策有当前短期的，也有一些是影响深远的，需要用折现率来平衡当前所具有的未来影响的价值。</a:t>
            </a:r>
            <a:endParaRPr lang="en-US" altLang="zh-CN" sz="3200" b="1" dirty="0" smtClean="0">
              <a:solidFill>
                <a:prstClr val="black"/>
              </a:solidFill>
              <a:latin typeface="黑体" pitchFamily="49" charset="-122"/>
              <a:ea typeface="黑体" pitchFamily="49" charset="-122"/>
            </a:endParaRPr>
          </a:p>
          <a:p>
            <a:pPr>
              <a:lnSpc>
                <a:spcPct val="120000"/>
              </a:lnSpc>
            </a:pPr>
            <a:r>
              <a:rPr lang="en-US" altLang="zh-CN" sz="3200" b="1" dirty="0" smtClean="0">
                <a:solidFill>
                  <a:prstClr val="black"/>
                </a:solidFill>
                <a:latin typeface="黑体" pitchFamily="49" charset="-122"/>
                <a:ea typeface="黑体" pitchFamily="49" charset="-122"/>
              </a:rPr>
              <a:t>4.</a:t>
            </a:r>
            <a:r>
              <a:rPr lang="zh-CN" altLang="en-US" sz="3200" b="1" dirty="0" smtClean="0">
                <a:solidFill>
                  <a:prstClr val="black"/>
                </a:solidFill>
                <a:latin typeface="黑体" pitchFamily="49" charset="-122"/>
                <a:ea typeface="黑体" pitchFamily="49" charset="-122"/>
              </a:rPr>
              <a:t>比较政策的直接与间接、现在与未来的成本与收益。</a:t>
            </a:r>
            <a:endParaRPr lang="zh-CN" altLang="zh-CN" sz="32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349281645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228600"/>
            <a:ext cx="7772400" cy="971550"/>
          </a:xfrm>
        </p:spPr>
        <p:txBody>
          <a:bodyPr>
            <a:normAutofit fontScale="90000"/>
          </a:bodyPr>
          <a:lstStyle/>
          <a:p>
            <a:r>
              <a:rPr lang="en-US" altLang="zh-CN" sz="4000" dirty="0" smtClean="0">
                <a:solidFill>
                  <a:srgbClr val="0000FF"/>
                </a:solidFill>
                <a:cs typeface="Arial" pitchFamily="34" charset="0"/>
              </a:rPr>
              <a:t>5.</a:t>
            </a:r>
            <a:r>
              <a:rPr lang="zh-CN" altLang="en-US" sz="4000" dirty="0">
                <a:solidFill>
                  <a:srgbClr val="0000FF"/>
                </a:solidFill>
                <a:cs typeface="Arial" pitchFamily="34" charset="0"/>
              </a:rPr>
              <a:t>约瑟夫</a:t>
            </a:r>
            <a:r>
              <a:rPr lang="en-US" altLang="zh-CN" sz="4000" dirty="0">
                <a:solidFill>
                  <a:srgbClr val="0000FF"/>
                </a:solidFill>
                <a:cs typeface="Arial" pitchFamily="34" charset="0"/>
              </a:rPr>
              <a:t>·</a:t>
            </a:r>
            <a:r>
              <a:rPr lang="zh-CN" altLang="en-US" sz="4000" dirty="0">
                <a:solidFill>
                  <a:srgbClr val="0000FF"/>
                </a:solidFill>
                <a:cs typeface="Arial" pitchFamily="34" charset="0"/>
              </a:rPr>
              <a:t>侯利</a:t>
            </a:r>
            <a:r>
              <a:rPr lang="zh-CN" altLang="en-US" dirty="0">
                <a:solidFill>
                  <a:srgbClr val="0000FF"/>
                </a:solidFill>
                <a:cs typeface="Arial" pitchFamily="34" charset="0"/>
              </a:rPr>
              <a:t>（</a:t>
            </a:r>
            <a:r>
              <a:rPr lang="en-US" altLang="zh-CN" dirty="0">
                <a:solidFill>
                  <a:schemeClr val="tx1"/>
                </a:solidFill>
                <a:cs typeface="Arial" pitchFamily="34" charset="0"/>
                <a:hlinkClick r:id="rId2" action="ppaction://hlinkpres?slideindex=1&amp;slidetitle="/>
              </a:rPr>
              <a:t>Joseph </a:t>
            </a:r>
            <a:r>
              <a:rPr lang="en-US" altLang="zh-CN" dirty="0" err="1" smtClean="0">
                <a:solidFill>
                  <a:schemeClr val="tx1"/>
                </a:solidFill>
                <a:cs typeface="Arial" pitchFamily="34" charset="0"/>
                <a:hlinkClick r:id="rId2" action="ppaction://hlinkpres?slideindex=1&amp;slidetitle="/>
              </a:rPr>
              <a:t>S.Wholey</a:t>
            </a:r>
            <a:r>
              <a:rPr lang="zh-CN" altLang="en-US" dirty="0" smtClean="0">
                <a:solidFill>
                  <a:srgbClr val="0000FF"/>
                </a:solidFill>
                <a:cs typeface="Arial" pitchFamily="34" charset="0"/>
                <a:hlinkClick r:id="rId2" action="ppaction://hlinkpres?slideindex=1&amp;slidetitle="/>
              </a:rPr>
              <a:t> </a:t>
            </a:r>
            <a:r>
              <a:rPr lang="zh-CN" altLang="en-US" dirty="0">
                <a:solidFill>
                  <a:srgbClr val="0000FF"/>
                </a:solidFill>
                <a:cs typeface="Arial" pitchFamily="34" charset="0"/>
              </a:rPr>
              <a:t>）</a:t>
            </a:r>
          </a:p>
        </p:txBody>
      </p:sp>
      <p:sp>
        <p:nvSpPr>
          <p:cNvPr id="128003" name="Rectangle 3"/>
          <p:cNvSpPr>
            <a:spLocks noGrp="1" noChangeArrowheads="1"/>
          </p:cNvSpPr>
          <p:nvPr>
            <p:ph type="body" idx="1"/>
          </p:nvPr>
        </p:nvSpPr>
        <p:spPr>
          <a:xfrm>
            <a:off x="621946" y="1103038"/>
            <a:ext cx="7921625" cy="3349228"/>
          </a:xfrm>
          <a:solidFill>
            <a:schemeClr val="bg1"/>
          </a:solidFill>
        </p:spPr>
        <p:txBody>
          <a:bodyPr>
            <a:normAutofit/>
          </a:bodyPr>
          <a:lstStyle/>
          <a:p>
            <a:pPr>
              <a:lnSpc>
                <a:spcPct val="100000"/>
              </a:lnSpc>
              <a:spcBef>
                <a:spcPct val="0"/>
              </a:spcBef>
              <a:buFontTx/>
              <a:buNone/>
            </a:pPr>
            <a:r>
              <a:rPr lang="en-US" altLang="zh-CN" dirty="0">
                <a:cs typeface="Arial" pitchFamily="34" charset="0"/>
              </a:rPr>
              <a:t> </a:t>
            </a:r>
            <a:r>
              <a:rPr lang="zh-CN" altLang="en-US" dirty="0" smtClean="0">
                <a:cs typeface="Arial" pitchFamily="34" charset="0"/>
              </a:rPr>
              <a:t>政策评估指的是评估某个项目能否达到目标的过程或是评估相关两个或更多项目能否实现共同目标的过程。</a:t>
            </a:r>
            <a:endParaRPr lang="en-US" altLang="zh-CN" dirty="0" smtClean="0">
              <a:cs typeface="Arial" pitchFamily="34" charset="0"/>
            </a:endParaRPr>
          </a:p>
        </p:txBody>
      </p:sp>
      <p:pic>
        <p:nvPicPr>
          <p:cNvPr id="391171" name="Picture 3" descr="wholey"/>
          <p:cNvPicPr>
            <a:picLocks noChangeAspect="1" noChangeArrowheads="1"/>
          </p:cNvPicPr>
          <p:nvPr/>
        </p:nvPicPr>
        <p:blipFill>
          <a:blip r:embed="rId3" cstate="print"/>
          <a:srcRect/>
          <a:stretch>
            <a:fillRect/>
          </a:stretch>
        </p:blipFill>
        <p:spPr bwMode="auto">
          <a:xfrm>
            <a:off x="6562165" y="3374834"/>
            <a:ext cx="2339975" cy="1618059"/>
          </a:xfrm>
          <a:prstGeom prst="rect">
            <a:avLst/>
          </a:prstGeom>
          <a:noFill/>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0305" y="1527585"/>
            <a:ext cx="7777779" cy="2985433"/>
          </a:xfrm>
          <a:prstGeom prst="rect">
            <a:avLst/>
          </a:prstGeom>
          <a:noFill/>
        </p:spPr>
        <p:txBody>
          <a:bodyPr wrap="square" rtlCol="0">
            <a:spAutoFit/>
          </a:bodyPr>
          <a:lstStyle/>
          <a:p>
            <a:pPr algn="just"/>
            <a:r>
              <a:rPr lang="en-US" altLang="zh-CN" sz="4000" b="1" dirty="0" smtClean="0">
                <a:latin typeface="黑体" pitchFamily="49" charset="-122"/>
                <a:ea typeface="黑体" pitchFamily="49" charset="-122"/>
              </a:rPr>
              <a:t>    </a:t>
            </a:r>
            <a:r>
              <a:rPr lang="zh-CN" altLang="zh-CN" sz="4000" b="1" dirty="0" smtClean="0">
                <a:latin typeface="黑体" pitchFamily="49" charset="-122"/>
                <a:ea typeface="黑体" pitchFamily="49" charset="-122"/>
              </a:rPr>
              <a:t>组织</a:t>
            </a:r>
            <a:r>
              <a:rPr lang="zh-CN" altLang="zh-CN" sz="4000" b="1" dirty="0">
                <a:latin typeface="黑体" pitchFamily="49" charset="-122"/>
                <a:ea typeface="黑体" pitchFamily="49" charset="-122"/>
              </a:rPr>
              <a:t>有关方面的专家审定各项有关政策的记录，进行实地考察，评定政策</a:t>
            </a:r>
            <a:r>
              <a:rPr lang="zh-CN" altLang="zh-CN" sz="4000" b="1" dirty="0" smtClean="0">
                <a:latin typeface="黑体" pitchFamily="49" charset="-122"/>
                <a:ea typeface="黑体" pitchFamily="49" charset="-122"/>
              </a:rPr>
              <a:t>执行</a:t>
            </a:r>
            <a:r>
              <a:rPr lang="zh-CN" altLang="zh-CN" sz="4000" b="1" dirty="0">
                <a:latin typeface="黑体" pitchFamily="49" charset="-122"/>
                <a:ea typeface="黑体" pitchFamily="49" charset="-122"/>
              </a:rPr>
              <a:t>的效果，撰写评估报告。</a:t>
            </a:r>
          </a:p>
          <a:p>
            <a:endParaRPr lang="zh-CN" altLang="zh-CN" sz="2800" dirty="0">
              <a:solidFill>
                <a:prstClr val="black"/>
              </a:solidFill>
            </a:endParaRPr>
          </a:p>
        </p:txBody>
      </p:sp>
      <p:sp>
        <p:nvSpPr>
          <p:cNvPr id="2" name="双波形 1"/>
          <p:cNvSpPr/>
          <p:nvPr/>
        </p:nvSpPr>
        <p:spPr>
          <a:xfrm>
            <a:off x="1527586" y="182881"/>
            <a:ext cx="5583219" cy="1097280"/>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sz="4800" b="1" dirty="0" smtClean="0">
                <a:latin typeface="微软雅黑" pitchFamily="34" charset="-122"/>
                <a:ea typeface="微软雅黑" pitchFamily="34" charset="-122"/>
              </a:rPr>
              <a:t>（</a:t>
            </a:r>
            <a:r>
              <a:rPr lang="zh-CN" altLang="en-US" sz="4800" b="1" dirty="0" smtClean="0">
                <a:latin typeface="微软雅黑" pitchFamily="34" charset="-122"/>
                <a:ea typeface="微软雅黑" pitchFamily="34" charset="-122"/>
              </a:rPr>
              <a:t>三</a:t>
            </a:r>
            <a:r>
              <a:rPr lang="zh-CN" altLang="zh-CN" sz="4800" b="1" dirty="0" smtClean="0">
                <a:latin typeface="微软雅黑" pitchFamily="34" charset="-122"/>
                <a:ea typeface="微软雅黑" pitchFamily="34" charset="-122"/>
              </a:rPr>
              <a:t>）</a:t>
            </a:r>
            <a:r>
              <a:rPr lang="zh-CN" altLang="zh-CN" sz="4800" b="1" dirty="0">
                <a:latin typeface="微软雅黑" pitchFamily="34" charset="-122"/>
                <a:ea typeface="微软雅黑" pitchFamily="34" charset="-122"/>
              </a:rPr>
              <a:t>专家评估法</a:t>
            </a:r>
          </a:p>
          <a:p>
            <a:pPr algn="ctr"/>
            <a:endParaRPr lang="zh-CN" altLang="en-US" dirty="0"/>
          </a:p>
        </p:txBody>
      </p:sp>
    </p:spTree>
    <p:extLst>
      <p:ext uri="{BB962C8B-B14F-4D97-AF65-F5344CB8AC3E}">
        <p14:creationId xmlns="" xmlns:p14="http://schemas.microsoft.com/office/powerpoint/2010/main" val="1419460268"/>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36898" y="1727180"/>
            <a:ext cx="7659446" cy="3416320"/>
          </a:xfrm>
          <a:prstGeom prst="rect">
            <a:avLst/>
          </a:prstGeom>
          <a:noFill/>
        </p:spPr>
        <p:txBody>
          <a:bodyPr wrap="square" rtlCol="0">
            <a:spAutoFit/>
          </a:bodyPr>
          <a:lstStyle/>
          <a:p>
            <a:r>
              <a:rPr lang="en-US" altLang="zh-CN" sz="36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由</a:t>
            </a:r>
            <a:r>
              <a:rPr lang="zh-CN" altLang="zh-CN" sz="3600" b="1" dirty="0">
                <a:latin typeface="黑体" pitchFamily="49" charset="-122"/>
                <a:ea typeface="黑体" pitchFamily="49" charset="-122"/>
              </a:rPr>
              <a:t>政策目标群体以自己的亲身感受和对政策的个人理解来评定政策执行效 果。这种方法往往需要通过抽样的形式进行，并根据具体情况确定调查的规模</a:t>
            </a:r>
            <a:r>
              <a:rPr lang="zh-CN" altLang="zh-CN" sz="3600" b="1" dirty="0" smtClean="0">
                <a:latin typeface="黑体" pitchFamily="49" charset="-122"/>
                <a:ea typeface="黑体" pitchFamily="49" charset="-122"/>
              </a:rPr>
              <a:t>和程度</a:t>
            </a:r>
            <a:r>
              <a:rPr lang="zh-CN" altLang="zh-CN" sz="3600" b="1" dirty="0">
                <a:latin typeface="黑体" pitchFamily="49" charset="-122"/>
                <a:ea typeface="黑体" pitchFamily="49" charset="-122"/>
              </a:rPr>
              <a:t>。</a:t>
            </a:r>
          </a:p>
          <a:p>
            <a:endParaRPr lang="zh-CN" altLang="zh-CN" sz="3600" b="1" dirty="0">
              <a:solidFill>
                <a:prstClr val="black"/>
              </a:solidFill>
              <a:latin typeface="黑体" pitchFamily="49" charset="-122"/>
              <a:ea typeface="黑体" pitchFamily="49" charset="-122"/>
            </a:endParaRPr>
          </a:p>
        </p:txBody>
      </p:sp>
      <p:sp>
        <p:nvSpPr>
          <p:cNvPr id="2" name="双波形 1"/>
          <p:cNvSpPr/>
          <p:nvPr/>
        </p:nvSpPr>
        <p:spPr>
          <a:xfrm>
            <a:off x="1301675" y="172122"/>
            <a:ext cx="6529892" cy="1366221"/>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zh-CN" sz="4800" b="1" dirty="0" smtClean="0">
                <a:latin typeface="微软雅黑" pitchFamily="34" charset="-122"/>
                <a:ea typeface="微软雅黑" pitchFamily="34" charset="-122"/>
              </a:rPr>
              <a:t>（</a:t>
            </a:r>
            <a:r>
              <a:rPr lang="zh-CN" altLang="en-US" sz="4800" b="1" dirty="0" smtClean="0">
                <a:latin typeface="微软雅黑" pitchFamily="34" charset="-122"/>
                <a:ea typeface="微软雅黑" pitchFamily="34" charset="-122"/>
              </a:rPr>
              <a:t>四</a:t>
            </a:r>
            <a:r>
              <a:rPr lang="zh-CN" altLang="zh-CN" sz="4800" b="1" dirty="0" smtClean="0">
                <a:latin typeface="微软雅黑" pitchFamily="34" charset="-122"/>
                <a:ea typeface="微软雅黑" pitchFamily="34" charset="-122"/>
              </a:rPr>
              <a:t>）</a:t>
            </a:r>
            <a:r>
              <a:rPr lang="zh-CN" altLang="zh-CN" sz="4800" b="1" dirty="0">
                <a:latin typeface="微软雅黑" pitchFamily="34" charset="-122"/>
                <a:ea typeface="微软雅黑" pitchFamily="34" charset="-122"/>
              </a:rPr>
              <a:t>目标群体评估法</a:t>
            </a:r>
          </a:p>
          <a:p>
            <a:pPr algn="ctr"/>
            <a:endParaRPr lang="zh-CN" altLang="en-US" dirty="0"/>
          </a:p>
        </p:txBody>
      </p:sp>
    </p:spTree>
    <p:extLst>
      <p:ext uri="{BB962C8B-B14F-4D97-AF65-F5344CB8AC3E}">
        <p14:creationId xmlns="" xmlns:p14="http://schemas.microsoft.com/office/powerpoint/2010/main" val="1419460268"/>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9242" y="3102743"/>
            <a:ext cx="8572199" cy="871392"/>
          </a:xfrm>
          <a:prstGeom prst="rect">
            <a:avLst/>
          </a:prstGeom>
          <a:noFill/>
        </p:spPr>
        <p:txBody>
          <a:bodyPr wrap="square" rtlCol="0">
            <a:spAutoFit/>
          </a:bodyPr>
          <a:lstStyle/>
          <a:p>
            <a:pPr algn="ctr">
              <a:lnSpc>
                <a:spcPct val="150000"/>
              </a:lnSpc>
            </a:pPr>
            <a:r>
              <a:rPr lang="zh-CN" altLang="en-US" sz="4000" b="1" dirty="0" smtClean="0">
                <a:solidFill>
                  <a:srgbClr val="7030A0"/>
                </a:solidFill>
                <a:latin typeface="黑体" pitchFamily="49" charset="-122"/>
                <a:ea typeface="黑体" pitchFamily="49" charset="-122"/>
              </a:rPr>
              <a:t>东北师范大学政法学院</a:t>
            </a:r>
            <a:endParaRPr lang="zh-CN" altLang="en-US" sz="4000" b="1" dirty="0">
              <a:solidFill>
                <a:srgbClr val="7030A0"/>
              </a:solidFill>
              <a:latin typeface="黑体" pitchFamily="49" charset="-122"/>
              <a:ea typeface="黑体" pitchFamily="49" charset="-122"/>
            </a:endParaRPr>
          </a:p>
        </p:txBody>
      </p:sp>
      <p:sp>
        <p:nvSpPr>
          <p:cNvPr id="7" name="TextBox 6"/>
          <p:cNvSpPr txBox="1"/>
          <p:nvPr/>
        </p:nvSpPr>
        <p:spPr>
          <a:xfrm>
            <a:off x="245230" y="660906"/>
            <a:ext cx="8439394" cy="1110497"/>
          </a:xfrm>
          <a:prstGeom prst="rect">
            <a:avLst/>
          </a:prstGeom>
          <a:noFill/>
        </p:spPr>
        <p:txBody>
          <a:bodyPr wrap="square" rtlCol="0">
            <a:spAutoFit/>
          </a:bodyPr>
          <a:lstStyle/>
          <a:p>
            <a:pPr marL="360000" algn="ctr">
              <a:lnSpc>
                <a:spcPct val="150000"/>
              </a:lnSpc>
            </a:pPr>
            <a:r>
              <a:rPr lang="zh-CN" altLang="en-US" sz="5000" b="1" dirty="0" smtClean="0">
                <a:solidFill>
                  <a:prstClr val="black"/>
                </a:solidFill>
                <a:latin typeface="微软雅黑" pitchFamily="34" charset="-122"/>
                <a:ea typeface="微软雅黑" pitchFamily="34" charset="-122"/>
              </a:rPr>
              <a:t>公共政策导论</a:t>
            </a:r>
            <a:endParaRPr lang="zh-CN" altLang="en-US" sz="5000" b="1" dirty="0">
              <a:solidFill>
                <a:prstClr val="black"/>
              </a:solidFill>
              <a:latin typeface="微软雅黑" pitchFamily="34" charset="-122"/>
              <a:ea typeface="微软雅黑" pitchFamily="34" charset="-122"/>
            </a:endParaRPr>
          </a:p>
        </p:txBody>
      </p:sp>
      <p:sp>
        <p:nvSpPr>
          <p:cNvPr id="2" name="TextBox 1"/>
          <p:cNvSpPr txBox="1"/>
          <p:nvPr/>
        </p:nvSpPr>
        <p:spPr>
          <a:xfrm>
            <a:off x="339242" y="2188030"/>
            <a:ext cx="8458200" cy="707886"/>
          </a:xfrm>
          <a:prstGeom prst="rect">
            <a:avLst/>
          </a:prstGeom>
          <a:noFill/>
        </p:spPr>
        <p:txBody>
          <a:bodyPr wrap="square" rtlCol="0">
            <a:spAutoFit/>
          </a:bodyPr>
          <a:lstStyle/>
          <a:p>
            <a:pPr algn="ctr"/>
            <a:r>
              <a:rPr lang="zh-CN" altLang="en-US" sz="4000" b="1" dirty="0" smtClean="0">
                <a:solidFill>
                  <a:srgbClr val="7030A0"/>
                </a:solidFill>
                <a:latin typeface="黑体" pitchFamily="49" charset="-122"/>
                <a:ea typeface="黑体" pitchFamily="49" charset="-122"/>
              </a:rPr>
              <a:t>授课教师：王文静</a:t>
            </a:r>
            <a:endParaRPr lang="zh-CN" altLang="en-US" sz="4000" b="1" dirty="0">
              <a:solidFill>
                <a:srgbClr val="7030A0"/>
              </a:solidFill>
              <a:latin typeface="黑体" pitchFamily="49" charset="-122"/>
              <a:ea typeface="黑体" pitchFamily="49" charset="-122"/>
            </a:endParaRPr>
          </a:p>
        </p:txBody>
      </p:sp>
    </p:spTree>
    <p:extLst>
      <p:ext uri="{BB962C8B-B14F-4D97-AF65-F5344CB8AC3E}">
        <p14:creationId xmlns="" xmlns:p14="http://schemas.microsoft.com/office/powerpoint/2010/main" val="2427412765"/>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687" y="286030"/>
            <a:ext cx="8396486" cy="1569660"/>
          </a:xfrm>
          <a:prstGeom prst="rect">
            <a:avLst/>
          </a:prstGeom>
          <a:noFill/>
        </p:spPr>
        <p:txBody>
          <a:bodyPr wrap="square" rtlCol="0">
            <a:spAutoFit/>
          </a:bodyPr>
          <a:lstStyle/>
          <a:p>
            <a:pPr algn="ctr"/>
            <a:r>
              <a:rPr lang="zh-CN" altLang="en-US" sz="4800" b="1" dirty="0" smtClean="0">
                <a:latin typeface="微软雅黑" pitchFamily="34" charset="-122"/>
                <a:ea typeface="微软雅黑" pitchFamily="34" charset="-122"/>
              </a:rPr>
              <a:t>单元四 </a:t>
            </a:r>
            <a:r>
              <a:rPr lang="zh-CN" altLang="zh-CN" sz="4800" b="1" dirty="0" smtClean="0">
                <a:latin typeface="微软雅黑" pitchFamily="34" charset="-122"/>
                <a:ea typeface="微软雅黑" pitchFamily="34" charset="-122"/>
              </a:rPr>
              <a:t>政策</a:t>
            </a:r>
            <a:r>
              <a:rPr lang="zh-CN" altLang="zh-CN" sz="4800" b="1" dirty="0">
                <a:latin typeface="微软雅黑" pitchFamily="34" charset="-122"/>
                <a:ea typeface="微软雅黑" pitchFamily="34" charset="-122"/>
              </a:rPr>
              <a:t>评估</a:t>
            </a:r>
            <a:r>
              <a:rPr lang="zh-CN" altLang="zh-CN" sz="4800" b="1" dirty="0" smtClean="0">
                <a:latin typeface="微软雅黑" pitchFamily="34" charset="-122"/>
                <a:ea typeface="微软雅黑" pitchFamily="34" charset="-122"/>
              </a:rPr>
              <a:t>的</a:t>
            </a:r>
            <a:endParaRPr lang="en-US" altLang="zh-CN" sz="4800" b="1" dirty="0" smtClean="0">
              <a:latin typeface="微软雅黑" pitchFamily="34" charset="-122"/>
              <a:ea typeface="微软雅黑" pitchFamily="34" charset="-122"/>
            </a:endParaRPr>
          </a:p>
          <a:p>
            <a:pPr algn="ctr"/>
            <a:r>
              <a:rPr lang="zh-CN" altLang="zh-CN" sz="4800" b="1" dirty="0" smtClean="0">
                <a:latin typeface="微软雅黑" pitchFamily="34" charset="-122"/>
                <a:ea typeface="微软雅黑" pitchFamily="34" charset="-122"/>
              </a:rPr>
              <a:t>步骤</a:t>
            </a:r>
            <a:r>
              <a:rPr lang="zh-CN" altLang="zh-CN" sz="4800" b="1" dirty="0">
                <a:latin typeface="微软雅黑" pitchFamily="34" charset="-122"/>
                <a:ea typeface="微软雅黑" pitchFamily="34" charset="-122"/>
              </a:rPr>
              <a:t>及障碍</a:t>
            </a:r>
            <a:endParaRPr lang="zh-CN" altLang="zh-CN" sz="4800" dirty="0">
              <a:latin typeface="微软雅黑" pitchFamily="34" charset="-122"/>
              <a:ea typeface="微软雅黑" pitchFamily="34" charset="-122"/>
            </a:endParaRPr>
          </a:p>
        </p:txBody>
      </p:sp>
      <p:graphicFrame>
        <p:nvGraphicFramePr>
          <p:cNvPr id="2" name="图示 1"/>
          <p:cNvGraphicFramePr/>
          <p:nvPr>
            <p:extLst>
              <p:ext uri="{D42A27DB-BD31-4B8C-83A1-F6EECF244321}">
                <p14:modId xmlns="" xmlns:p14="http://schemas.microsoft.com/office/powerpoint/2010/main" val="2273870998"/>
              </p:ext>
            </p:extLst>
          </p:nvPr>
        </p:nvGraphicFramePr>
        <p:xfrm>
          <a:off x="2054710" y="1549099"/>
          <a:ext cx="5228217" cy="3345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29703095"/>
      </p:ext>
    </p:extLst>
  </p:cSld>
  <p:clrMapOvr>
    <a:masterClrMapping/>
  </p:clrMapOvr>
  <p:transition spd="slow">
    <p:push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4241" y="1312435"/>
            <a:ext cx="8455513" cy="4635115"/>
          </a:xfrm>
          <a:prstGeom prst="rect">
            <a:avLst/>
          </a:prstGeom>
          <a:noFill/>
        </p:spPr>
        <p:txBody>
          <a:bodyPr wrap="square" rtlCol="0">
            <a:spAutoFit/>
          </a:bodyPr>
          <a:lstStyle/>
          <a:p>
            <a:pPr>
              <a:lnSpc>
                <a:spcPct val="120000"/>
              </a:lnSpc>
            </a:pPr>
            <a:r>
              <a:rPr lang="zh-CN" altLang="en-US" sz="3600" b="1" dirty="0" smtClean="0">
                <a:solidFill>
                  <a:srgbClr val="7030A0"/>
                </a:solidFill>
                <a:latin typeface="黑体" pitchFamily="49" charset="-122"/>
                <a:ea typeface="黑体" pitchFamily="49" charset="-122"/>
              </a:rPr>
              <a:t>（一）了解评估对象；</a:t>
            </a:r>
          </a:p>
          <a:p>
            <a:pPr>
              <a:lnSpc>
                <a:spcPct val="120000"/>
              </a:lnSpc>
            </a:pPr>
            <a:r>
              <a:rPr lang="zh-CN" altLang="en-US" sz="3600" b="1" dirty="0" smtClean="0">
                <a:solidFill>
                  <a:srgbClr val="7030A0"/>
                </a:solidFill>
                <a:latin typeface="黑体" pitchFamily="49" charset="-122"/>
                <a:ea typeface="黑体" pitchFamily="49" charset="-122"/>
              </a:rPr>
              <a:t>（二）构建政策作用机理模型；</a:t>
            </a:r>
          </a:p>
          <a:p>
            <a:pPr>
              <a:lnSpc>
                <a:spcPct val="120000"/>
              </a:lnSpc>
            </a:pPr>
            <a:r>
              <a:rPr lang="zh-CN" altLang="en-US" sz="3600" b="1" dirty="0" smtClean="0">
                <a:solidFill>
                  <a:srgbClr val="7030A0"/>
                </a:solidFill>
                <a:latin typeface="黑体" pitchFamily="49" charset="-122"/>
                <a:ea typeface="黑体" pitchFamily="49" charset="-122"/>
              </a:rPr>
              <a:t>（三）设计政策评估方案；</a:t>
            </a:r>
          </a:p>
          <a:p>
            <a:pPr>
              <a:lnSpc>
                <a:spcPct val="120000"/>
              </a:lnSpc>
            </a:pPr>
            <a:r>
              <a:rPr lang="zh-CN" altLang="en-US" sz="3600" b="1" dirty="0" smtClean="0">
                <a:solidFill>
                  <a:srgbClr val="7030A0"/>
                </a:solidFill>
                <a:latin typeface="黑体" pitchFamily="49" charset="-122"/>
                <a:ea typeface="黑体" pitchFamily="49" charset="-122"/>
              </a:rPr>
              <a:t>（四）收集、处理、分析信息，实施评估；</a:t>
            </a:r>
          </a:p>
          <a:p>
            <a:pPr>
              <a:lnSpc>
                <a:spcPct val="120000"/>
              </a:lnSpc>
            </a:pPr>
            <a:r>
              <a:rPr lang="zh-CN" altLang="en-US" sz="3600" b="1" dirty="0" smtClean="0">
                <a:solidFill>
                  <a:srgbClr val="7030A0"/>
                </a:solidFill>
                <a:latin typeface="黑体" pitchFamily="49" charset="-122"/>
                <a:ea typeface="黑体" pitchFamily="49" charset="-122"/>
              </a:rPr>
              <a:t>（五）撰写、提交和发布评估报告；</a:t>
            </a:r>
            <a:endParaRPr lang="en-US" altLang="zh-CN" sz="3600" b="1" dirty="0" smtClean="0">
              <a:solidFill>
                <a:srgbClr val="7030A0"/>
              </a:solidFill>
              <a:latin typeface="黑体" pitchFamily="49" charset="-122"/>
              <a:ea typeface="黑体" pitchFamily="49" charset="-122"/>
            </a:endParaRPr>
          </a:p>
          <a:p>
            <a:pPr algn="ctr">
              <a:lnSpc>
                <a:spcPct val="120000"/>
              </a:lnSpc>
            </a:pPr>
            <a:endParaRPr lang="en-US" altLang="zh-CN" sz="3600" b="1" dirty="0" smtClean="0">
              <a:latin typeface="黑体" pitchFamily="49" charset="-122"/>
              <a:ea typeface="黑体" pitchFamily="49" charset="-122"/>
            </a:endParaRPr>
          </a:p>
          <a:p>
            <a:endParaRPr lang="en-US" altLang="zh-CN" sz="3600" b="1" dirty="0" smtClean="0">
              <a:solidFill>
                <a:prstClr val="black"/>
              </a:solidFill>
              <a:latin typeface="黑体" pitchFamily="49" charset="-122"/>
              <a:ea typeface="黑体" pitchFamily="49" charset="-122"/>
            </a:endParaRPr>
          </a:p>
        </p:txBody>
      </p:sp>
      <p:sp>
        <p:nvSpPr>
          <p:cNvPr id="2" name="流程图: 可选过程 1"/>
          <p:cNvSpPr/>
          <p:nvPr/>
        </p:nvSpPr>
        <p:spPr>
          <a:xfrm>
            <a:off x="1775013" y="96819"/>
            <a:ext cx="5916706" cy="1161826"/>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sz="4800" b="1" dirty="0" smtClean="0">
                <a:latin typeface="微软雅黑" pitchFamily="34" charset="-122"/>
                <a:ea typeface="微软雅黑" pitchFamily="34" charset="-122"/>
              </a:rPr>
              <a:t>政策</a:t>
            </a:r>
            <a:r>
              <a:rPr lang="zh-CN" altLang="zh-CN" sz="4800" b="1" dirty="0">
                <a:latin typeface="微软雅黑" pitchFamily="34" charset="-122"/>
                <a:ea typeface="微软雅黑" pitchFamily="34" charset="-122"/>
              </a:rPr>
              <a:t>评估</a:t>
            </a:r>
            <a:r>
              <a:rPr lang="zh-CN" altLang="zh-CN" sz="4800" b="1" dirty="0" smtClean="0">
                <a:latin typeface="微软雅黑" pitchFamily="34" charset="-122"/>
                <a:ea typeface="微软雅黑" pitchFamily="34" charset="-122"/>
              </a:rPr>
              <a:t>步骤</a:t>
            </a:r>
            <a:endParaRPr lang="zh-CN" altLang="zh-CN" sz="4800" b="1" dirty="0">
              <a:latin typeface="微软雅黑" pitchFamily="34" charset="-122"/>
              <a:ea typeface="微软雅黑" pitchFamily="34" charset="-122"/>
            </a:endParaRPr>
          </a:p>
        </p:txBody>
      </p:sp>
    </p:spTree>
    <p:extLst>
      <p:ext uri="{BB962C8B-B14F-4D97-AF65-F5344CB8AC3E}">
        <p14:creationId xmlns="" xmlns:p14="http://schemas.microsoft.com/office/powerpoint/2010/main" val="3679979674"/>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r>
              <a:rPr lang="en-US" altLang="zh-CN" dirty="0">
                <a:solidFill>
                  <a:srgbClr val="0000FF"/>
                </a:solidFill>
                <a:latin typeface="微软雅黑" pitchFamily="34" charset="-122"/>
                <a:ea typeface="微软雅黑" pitchFamily="34" charset="-122"/>
                <a:cs typeface="Arial" pitchFamily="34" charset="0"/>
              </a:rPr>
              <a:t>1.</a:t>
            </a:r>
            <a:r>
              <a:rPr lang="zh-CN" altLang="en-US" dirty="0">
                <a:solidFill>
                  <a:srgbClr val="0000FF"/>
                </a:solidFill>
                <a:latin typeface="微软雅黑" pitchFamily="34" charset="-122"/>
                <a:ea typeface="微软雅黑" pitchFamily="34" charset="-122"/>
                <a:cs typeface="Arial" pitchFamily="34" charset="0"/>
              </a:rPr>
              <a:t>了解评估对象</a:t>
            </a:r>
          </a:p>
        </p:txBody>
      </p:sp>
      <p:sp>
        <p:nvSpPr>
          <p:cNvPr id="171011" name="Rectangle 3"/>
          <p:cNvSpPr>
            <a:spLocks noGrp="1" noChangeArrowheads="1"/>
          </p:cNvSpPr>
          <p:nvPr>
            <p:ph type="body" idx="1"/>
          </p:nvPr>
        </p:nvSpPr>
        <p:spPr>
          <a:xfrm>
            <a:off x="753035" y="1275160"/>
            <a:ext cx="7198866" cy="3349228"/>
          </a:xfrm>
          <a:noFill/>
        </p:spPr>
        <p:txBody>
          <a:bodyPr>
            <a:noAutofit/>
          </a:bodyPr>
          <a:lstStyle/>
          <a:p>
            <a:pPr>
              <a:lnSpc>
                <a:spcPct val="100000"/>
              </a:lnSpc>
              <a:spcBef>
                <a:spcPct val="0"/>
              </a:spcBef>
              <a:buFontTx/>
              <a:buNone/>
            </a:pPr>
            <a:r>
              <a:rPr lang="zh-CN" altLang="en-US" sz="4000" dirty="0">
                <a:latin typeface="微软雅黑" pitchFamily="34" charset="-122"/>
                <a:ea typeface="微软雅黑" pitchFamily="34" charset="-122"/>
                <a:cs typeface="Arial" pitchFamily="34" charset="0"/>
              </a:rPr>
              <a:t>什么政策、制定者、出台时间、针对的问题、目标群体、政策目标、具体内容</a:t>
            </a:r>
            <a:r>
              <a:rPr lang="en-US" altLang="zh-CN" sz="4000" dirty="0">
                <a:latin typeface="微软雅黑" pitchFamily="34" charset="-122"/>
                <a:ea typeface="微软雅黑" pitchFamily="34" charset="-122"/>
                <a:cs typeface="Arial" pitchFamily="34" charset="0"/>
              </a:rPr>
              <a:t>……</a:t>
            </a:r>
          </a:p>
          <a:p>
            <a:pPr>
              <a:lnSpc>
                <a:spcPct val="100000"/>
              </a:lnSpc>
              <a:spcBef>
                <a:spcPct val="0"/>
              </a:spcBef>
              <a:buFontTx/>
              <a:buNone/>
            </a:pPr>
            <a:endParaRPr lang="en-US" altLang="zh-CN" sz="4000" dirty="0">
              <a:latin typeface="微软雅黑" pitchFamily="34" charset="-122"/>
              <a:ea typeface="微软雅黑" pitchFamily="34" charset="-122"/>
              <a:cs typeface="Arial" pitchFamily="34" charset="0"/>
            </a:endParaRPr>
          </a:p>
          <a:p>
            <a:pPr>
              <a:lnSpc>
                <a:spcPct val="100000"/>
              </a:lnSpc>
              <a:spcBef>
                <a:spcPct val="0"/>
              </a:spcBef>
              <a:buFontTx/>
              <a:buNone/>
            </a:pPr>
            <a:endParaRPr lang="en-US" altLang="zh-CN" sz="4000" dirty="0">
              <a:latin typeface="微软雅黑" pitchFamily="34" charset="-122"/>
              <a:ea typeface="微软雅黑" pitchFamily="34" charset="-122"/>
              <a:cs typeface="Arial" pitchFamily="34" charset="0"/>
            </a:endParaRPr>
          </a:p>
          <a:p>
            <a:pPr>
              <a:lnSpc>
                <a:spcPct val="100000"/>
              </a:lnSpc>
              <a:spcBef>
                <a:spcPct val="0"/>
              </a:spcBef>
              <a:buFontTx/>
              <a:buNone/>
            </a:pPr>
            <a:endParaRPr lang="en-US" altLang="zh-CN" sz="4000" dirty="0">
              <a:latin typeface="微软雅黑" pitchFamily="34" charset="-122"/>
              <a:ea typeface="微软雅黑" pitchFamily="34" charset="-122"/>
              <a:cs typeface="Arial" pitchFamily="34" charset="0"/>
            </a:endParaRPr>
          </a:p>
          <a:p>
            <a:pPr>
              <a:lnSpc>
                <a:spcPct val="100000"/>
              </a:lnSpc>
              <a:spcBef>
                <a:spcPct val="0"/>
              </a:spcBef>
              <a:buFontTx/>
              <a:buNone/>
            </a:pPr>
            <a:endParaRPr lang="en-US" altLang="zh-CN" sz="4000" dirty="0">
              <a:latin typeface="微软雅黑" pitchFamily="34" charset="-122"/>
              <a:ea typeface="微软雅黑" pitchFamily="34" charset="-122"/>
              <a:cs typeface="Arial" pitchFamily="34" charset="0"/>
            </a:endParaRPr>
          </a:p>
          <a:p>
            <a:pPr>
              <a:lnSpc>
                <a:spcPct val="100000"/>
              </a:lnSpc>
              <a:spcBef>
                <a:spcPct val="0"/>
              </a:spcBef>
              <a:buFontTx/>
              <a:buNone/>
            </a:pPr>
            <a:endParaRPr lang="en-US" altLang="zh-CN" sz="4000" dirty="0">
              <a:latin typeface="微软雅黑" pitchFamily="34" charset="-122"/>
              <a:ea typeface="微软雅黑" pitchFamily="34" charset="-122"/>
              <a:cs typeface="Arial" pitchFamily="34" charset="0"/>
            </a:endParaRPr>
          </a:p>
          <a:p>
            <a:pPr>
              <a:lnSpc>
                <a:spcPct val="100000"/>
              </a:lnSpc>
              <a:spcBef>
                <a:spcPct val="0"/>
              </a:spcBef>
              <a:buFontTx/>
              <a:buNone/>
            </a:pPr>
            <a:endParaRPr lang="en-US" altLang="zh-CN" sz="4000" dirty="0">
              <a:latin typeface="微软雅黑" pitchFamily="34" charset="-122"/>
              <a:ea typeface="微软雅黑" pitchFamily="34" charset="-122"/>
              <a:cs typeface="Arial" pitchFamily="34" charset="0"/>
            </a:endParaRPr>
          </a:p>
          <a:p>
            <a:pPr>
              <a:lnSpc>
                <a:spcPct val="100000"/>
              </a:lnSpc>
              <a:spcBef>
                <a:spcPct val="0"/>
              </a:spcBef>
              <a:buFontTx/>
              <a:buNone/>
            </a:pPr>
            <a:endParaRPr lang="en-US" altLang="zh-CN" sz="4000" dirty="0">
              <a:latin typeface="微软雅黑" pitchFamily="34" charset="-122"/>
              <a:ea typeface="微软雅黑" pitchFamily="34" charset="-122"/>
              <a:cs typeface="Arial" pitchFamily="34" charset="0"/>
            </a:endParaRPr>
          </a:p>
          <a:p>
            <a:pPr>
              <a:lnSpc>
                <a:spcPct val="100000"/>
              </a:lnSpc>
              <a:spcBef>
                <a:spcPct val="0"/>
              </a:spcBef>
              <a:buFontTx/>
              <a:buNone/>
            </a:pPr>
            <a:endParaRPr lang="en-US" altLang="zh-CN" sz="4000" dirty="0">
              <a:latin typeface="微软雅黑" pitchFamily="34" charset="-122"/>
              <a:ea typeface="微软雅黑" pitchFamily="34" charset="-122"/>
              <a:cs typeface="Arial" pitchFamily="34" charset="0"/>
            </a:endParaRPr>
          </a:p>
          <a:p>
            <a:pPr>
              <a:lnSpc>
                <a:spcPct val="100000"/>
              </a:lnSpc>
              <a:spcBef>
                <a:spcPct val="0"/>
              </a:spcBef>
              <a:buFontTx/>
              <a:buNone/>
            </a:pPr>
            <a:r>
              <a:rPr lang="en-US" altLang="zh-CN" sz="4000" dirty="0">
                <a:latin typeface="微软雅黑" pitchFamily="34" charset="-122"/>
                <a:ea typeface="微软雅黑" pitchFamily="34" charset="-122"/>
                <a:cs typeface="Arial" pitchFamily="34" charset="0"/>
              </a:rPr>
              <a:t> </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normAutofit/>
          </a:bodyPr>
          <a:lstStyle/>
          <a:p>
            <a:r>
              <a:rPr lang="en-US" altLang="zh-CN" sz="4000" dirty="0">
                <a:solidFill>
                  <a:srgbClr val="0000FF"/>
                </a:solidFill>
                <a:latin typeface="微软雅黑" pitchFamily="34" charset="-122"/>
                <a:ea typeface="微软雅黑" pitchFamily="34" charset="-122"/>
                <a:cs typeface="Arial" pitchFamily="34" charset="0"/>
              </a:rPr>
              <a:t>2.</a:t>
            </a:r>
            <a:r>
              <a:rPr lang="zh-CN" altLang="en-US" sz="4000" dirty="0">
                <a:solidFill>
                  <a:srgbClr val="0000FF"/>
                </a:solidFill>
                <a:latin typeface="微软雅黑" pitchFamily="34" charset="-122"/>
                <a:ea typeface="微软雅黑" pitchFamily="34" charset="-122"/>
                <a:cs typeface="Arial" pitchFamily="34" charset="0"/>
              </a:rPr>
              <a:t>构建政策作用机理模型</a:t>
            </a:r>
          </a:p>
        </p:txBody>
      </p:sp>
      <p:sp>
        <p:nvSpPr>
          <p:cNvPr id="297987" name="Rectangle 3"/>
          <p:cNvSpPr>
            <a:spLocks noGrp="1" noChangeArrowheads="1"/>
          </p:cNvSpPr>
          <p:nvPr>
            <p:ph type="body" idx="1"/>
          </p:nvPr>
        </p:nvSpPr>
        <p:spPr>
          <a:xfrm>
            <a:off x="468313" y="1221582"/>
            <a:ext cx="8229600" cy="3394472"/>
          </a:xfrm>
          <a:noFill/>
        </p:spPr>
        <p:txBody>
          <a:bodyPr>
            <a:normAutofit/>
          </a:bodyPr>
          <a:lstStyle/>
          <a:p>
            <a:pPr>
              <a:spcBef>
                <a:spcPct val="0"/>
              </a:spcBef>
              <a:buFontTx/>
              <a:buNone/>
            </a:pPr>
            <a:r>
              <a:rPr lang="zh-CN" altLang="en-US" sz="4000" dirty="0">
                <a:latin typeface="微软雅黑" pitchFamily="34" charset="-122"/>
                <a:ea typeface="微软雅黑" pitchFamily="34" charset="-122"/>
                <a:cs typeface="Arial" pitchFamily="34" charset="0"/>
              </a:rPr>
              <a:t> </a:t>
            </a:r>
            <a:r>
              <a:rPr lang="zh-CN" altLang="en-US" sz="4000" dirty="0">
                <a:solidFill>
                  <a:srgbClr val="FF0000"/>
                </a:solidFill>
                <a:latin typeface="微软雅黑" pitchFamily="34" charset="-122"/>
                <a:ea typeface="微软雅黑" pitchFamily="34" charset="-122"/>
                <a:cs typeface="Arial" pitchFamily="34" charset="0"/>
              </a:rPr>
              <a:t>政策机理模型</a:t>
            </a:r>
            <a:r>
              <a:rPr lang="zh-CN" altLang="en-US" sz="4000" dirty="0">
                <a:latin typeface="微软雅黑" pitchFamily="34" charset="-122"/>
                <a:ea typeface="微软雅黑" pitchFamily="34" charset="-122"/>
                <a:cs typeface="Arial" pitchFamily="34" charset="0"/>
              </a:rPr>
              <a:t>是对政策所涉及的主要变量及其相互作用的关系进行的简化描述而形成的逻辑体系，从中可以找出政策具有其特定效力的原因之所在。</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4" name="Group 24"/>
          <p:cNvGrpSpPr>
            <a:grpSpLocks/>
          </p:cNvGrpSpPr>
          <p:nvPr/>
        </p:nvGrpSpPr>
        <p:grpSpPr bwMode="auto">
          <a:xfrm>
            <a:off x="565880" y="452143"/>
            <a:ext cx="8137525" cy="3970734"/>
            <a:chOff x="521" y="2296"/>
            <a:chExt cx="5126" cy="3335"/>
          </a:xfrm>
        </p:grpSpPr>
        <p:sp>
          <p:nvSpPr>
            <p:cNvPr id="5" name="Text Box 6"/>
            <p:cNvSpPr txBox="1">
              <a:spLocks noChangeArrowheads="1"/>
            </p:cNvSpPr>
            <p:nvPr/>
          </p:nvSpPr>
          <p:spPr bwMode="auto">
            <a:xfrm>
              <a:off x="521" y="2296"/>
              <a:ext cx="523" cy="3335"/>
            </a:xfrm>
            <a:prstGeom prst="rect">
              <a:avLst/>
            </a:prstGeom>
            <a:solidFill>
              <a:srgbClr val="008000"/>
            </a:solidFill>
            <a:ln w="9525">
              <a:solidFill>
                <a:srgbClr val="000000"/>
              </a:solidFill>
              <a:miter lim="800000"/>
              <a:headEnd/>
              <a:tailEnd/>
            </a:ln>
            <a:effectLst/>
          </p:spPr>
          <p:txBody>
            <a:bodyPr>
              <a:spAutoFit/>
            </a:bodyPr>
            <a:lstStyle/>
            <a:p>
              <a:pPr>
                <a:spcBef>
                  <a:spcPct val="50000"/>
                </a:spcBef>
              </a:pPr>
              <a:r>
                <a:rPr lang="zh-CN" altLang="en-US" sz="2800" b="1" dirty="0">
                  <a:solidFill>
                    <a:srgbClr val="FFFF00"/>
                  </a:solidFill>
                  <a:latin typeface="Verdana" pitchFamily="34" charset="0"/>
                  <a:ea typeface="黑体" pitchFamily="49" charset="-122"/>
                </a:rPr>
                <a:t>提高用水价格的政策</a:t>
              </a:r>
            </a:p>
          </p:txBody>
        </p:sp>
        <p:sp>
          <p:nvSpPr>
            <p:cNvPr id="6" name="Text Box 7"/>
            <p:cNvSpPr txBox="1">
              <a:spLocks noChangeArrowheads="1"/>
            </p:cNvSpPr>
            <p:nvPr/>
          </p:nvSpPr>
          <p:spPr bwMode="auto">
            <a:xfrm>
              <a:off x="1474" y="2432"/>
              <a:ext cx="590" cy="1525"/>
            </a:xfrm>
            <a:prstGeom prst="rect">
              <a:avLst/>
            </a:prstGeom>
            <a:solidFill>
              <a:srgbClr val="008000"/>
            </a:solidFill>
            <a:ln w="9525">
              <a:solidFill>
                <a:schemeClr val="tx1"/>
              </a:solidFill>
              <a:miter lim="800000"/>
              <a:headEnd/>
              <a:tailEnd/>
            </a:ln>
            <a:effectLst/>
          </p:spPr>
          <p:txBody>
            <a:bodyPr>
              <a:spAutoFit/>
            </a:bodyPr>
            <a:lstStyle/>
            <a:p>
              <a:pPr>
                <a:spcBef>
                  <a:spcPct val="50000"/>
                </a:spcBef>
              </a:pPr>
              <a:r>
                <a:rPr lang="zh-CN" altLang="en-US" sz="2800" b="1" dirty="0">
                  <a:solidFill>
                    <a:srgbClr val="FFFF00"/>
                  </a:solidFill>
                  <a:latin typeface="Verdana" pitchFamily="34" charset="0"/>
                  <a:ea typeface="黑体" pitchFamily="49" charset="-122"/>
                </a:rPr>
                <a:t>居民用水价格提高</a:t>
              </a:r>
            </a:p>
          </p:txBody>
        </p:sp>
        <p:sp>
          <p:nvSpPr>
            <p:cNvPr id="7" name="Text Box 8"/>
            <p:cNvSpPr txBox="1">
              <a:spLocks noChangeArrowheads="1"/>
            </p:cNvSpPr>
            <p:nvPr/>
          </p:nvSpPr>
          <p:spPr bwMode="auto">
            <a:xfrm>
              <a:off x="2516" y="2296"/>
              <a:ext cx="759" cy="2611"/>
            </a:xfrm>
            <a:prstGeom prst="rect">
              <a:avLst/>
            </a:prstGeom>
            <a:solidFill>
              <a:srgbClr val="008000"/>
            </a:solidFill>
            <a:ln w="9525">
              <a:solidFill>
                <a:schemeClr val="tx1"/>
              </a:solidFill>
              <a:miter lim="800000"/>
              <a:headEnd/>
              <a:tailEnd/>
            </a:ln>
            <a:effectLst/>
          </p:spPr>
          <p:txBody>
            <a:bodyPr>
              <a:spAutoFit/>
            </a:bodyPr>
            <a:lstStyle/>
            <a:p>
              <a:pPr>
                <a:spcBef>
                  <a:spcPct val="50000"/>
                </a:spcBef>
              </a:pPr>
              <a:r>
                <a:rPr lang="zh-CN" altLang="en-US" sz="2800" b="1" dirty="0">
                  <a:solidFill>
                    <a:srgbClr val="FFFF00"/>
                  </a:solidFill>
                  <a:latin typeface="Verdana" pitchFamily="34" charset="0"/>
                  <a:ea typeface="黑体" pitchFamily="49" charset="-122"/>
                </a:rPr>
                <a:t>居民（经济人）的成本收益计算</a:t>
              </a:r>
            </a:p>
          </p:txBody>
        </p:sp>
        <p:sp>
          <p:nvSpPr>
            <p:cNvPr id="8" name="Text Box 9"/>
            <p:cNvSpPr txBox="1">
              <a:spLocks noChangeArrowheads="1"/>
            </p:cNvSpPr>
            <p:nvPr/>
          </p:nvSpPr>
          <p:spPr bwMode="auto">
            <a:xfrm>
              <a:off x="3787" y="2296"/>
              <a:ext cx="806" cy="1887"/>
            </a:xfrm>
            <a:prstGeom prst="rect">
              <a:avLst/>
            </a:prstGeom>
            <a:solidFill>
              <a:srgbClr val="008000"/>
            </a:solidFill>
            <a:ln w="9525">
              <a:solidFill>
                <a:schemeClr val="tx1"/>
              </a:solidFill>
              <a:miter lim="800000"/>
              <a:headEnd/>
              <a:tailEnd/>
            </a:ln>
            <a:effectLst/>
          </p:spPr>
          <p:txBody>
            <a:bodyPr>
              <a:spAutoFit/>
            </a:bodyPr>
            <a:lstStyle/>
            <a:p>
              <a:pPr>
                <a:spcBef>
                  <a:spcPct val="50000"/>
                </a:spcBef>
              </a:pPr>
              <a:r>
                <a:rPr lang="zh-CN" altLang="en-US" sz="2800" b="1">
                  <a:solidFill>
                    <a:srgbClr val="FFFF00"/>
                  </a:solidFill>
                  <a:latin typeface="Verdana" pitchFamily="34" charset="0"/>
                  <a:ea typeface="黑体" pitchFamily="49" charset="-122"/>
                </a:rPr>
                <a:t>居民个体对用水行为作出调整</a:t>
              </a:r>
            </a:p>
          </p:txBody>
        </p:sp>
        <p:sp>
          <p:nvSpPr>
            <p:cNvPr id="9" name="Text Box 10"/>
            <p:cNvSpPr txBox="1">
              <a:spLocks noChangeArrowheads="1"/>
            </p:cNvSpPr>
            <p:nvPr/>
          </p:nvSpPr>
          <p:spPr bwMode="auto">
            <a:xfrm>
              <a:off x="5081" y="2296"/>
              <a:ext cx="566" cy="1887"/>
            </a:xfrm>
            <a:prstGeom prst="rect">
              <a:avLst/>
            </a:prstGeom>
            <a:solidFill>
              <a:srgbClr val="008000"/>
            </a:solidFill>
            <a:ln w="9525">
              <a:solidFill>
                <a:schemeClr val="tx1"/>
              </a:solidFill>
              <a:miter lim="800000"/>
              <a:headEnd/>
              <a:tailEnd/>
            </a:ln>
            <a:effectLst/>
          </p:spPr>
          <p:txBody>
            <a:bodyPr>
              <a:spAutoFit/>
            </a:bodyPr>
            <a:lstStyle/>
            <a:p>
              <a:pPr>
                <a:spcBef>
                  <a:spcPct val="50000"/>
                </a:spcBef>
              </a:pPr>
              <a:r>
                <a:rPr lang="zh-CN" altLang="en-US" sz="2800" b="1">
                  <a:solidFill>
                    <a:srgbClr val="FFFF00"/>
                  </a:solidFill>
                  <a:latin typeface="Verdana" pitchFamily="34" charset="0"/>
                  <a:ea typeface="黑体" pitchFamily="49" charset="-122"/>
                </a:rPr>
                <a:t>城市用水总量得到控制</a:t>
              </a:r>
            </a:p>
          </p:txBody>
        </p:sp>
        <p:sp>
          <p:nvSpPr>
            <p:cNvPr id="10" name="AutoShape 20"/>
            <p:cNvSpPr>
              <a:spLocks noChangeArrowheads="1"/>
            </p:cNvSpPr>
            <p:nvPr/>
          </p:nvSpPr>
          <p:spPr bwMode="auto">
            <a:xfrm>
              <a:off x="1111" y="2704"/>
              <a:ext cx="318" cy="499"/>
            </a:xfrm>
            <a:prstGeom prst="rightArrow">
              <a:avLst>
                <a:gd name="adj1" fmla="val 50000"/>
                <a:gd name="adj2" fmla="val 25000"/>
              </a:avLst>
            </a:prstGeom>
            <a:solidFill>
              <a:srgbClr val="808080"/>
            </a:solidFill>
            <a:ln w="9525" algn="ctr">
              <a:solidFill>
                <a:schemeClr val="tx1"/>
              </a:solidFill>
              <a:miter lim="800000"/>
              <a:headEnd/>
              <a:tailEnd/>
            </a:ln>
            <a:effectLst/>
          </p:spPr>
          <p:txBody>
            <a:bodyPr wrap="none" anchor="ctr"/>
            <a:lstStyle/>
            <a:p>
              <a:endParaRPr lang="zh-CN" altLang="en-US" sz="2800"/>
            </a:p>
          </p:txBody>
        </p:sp>
        <p:sp>
          <p:nvSpPr>
            <p:cNvPr id="11" name="AutoShape 21"/>
            <p:cNvSpPr>
              <a:spLocks noChangeArrowheads="1"/>
            </p:cNvSpPr>
            <p:nvPr/>
          </p:nvSpPr>
          <p:spPr bwMode="auto">
            <a:xfrm>
              <a:off x="2154" y="2704"/>
              <a:ext cx="318" cy="499"/>
            </a:xfrm>
            <a:prstGeom prst="rightArrow">
              <a:avLst>
                <a:gd name="adj1" fmla="val 50000"/>
                <a:gd name="adj2" fmla="val 25000"/>
              </a:avLst>
            </a:prstGeom>
            <a:solidFill>
              <a:srgbClr val="808080"/>
            </a:solidFill>
            <a:ln w="9525" algn="ctr">
              <a:solidFill>
                <a:schemeClr val="tx1"/>
              </a:solidFill>
              <a:miter lim="800000"/>
              <a:headEnd/>
              <a:tailEnd/>
            </a:ln>
            <a:effectLst/>
          </p:spPr>
          <p:txBody>
            <a:bodyPr wrap="none" anchor="ctr"/>
            <a:lstStyle/>
            <a:p>
              <a:endParaRPr lang="zh-CN" altLang="en-US" sz="2800"/>
            </a:p>
          </p:txBody>
        </p:sp>
        <p:sp>
          <p:nvSpPr>
            <p:cNvPr id="12" name="AutoShape 22"/>
            <p:cNvSpPr>
              <a:spLocks noChangeArrowheads="1"/>
            </p:cNvSpPr>
            <p:nvPr/>
          </p:nvSpPr>
          <p:spPr bwMode="auto">
            <a:xfrm>
              <a:off x="3379" y="2704"/>
              <a:ext cx="318" cy="499"/>
            </a:xfrm>
            <a:prstGeom prst="rightArrow">
              <a:avLst>
                <a:gd name="adj1" fmla="val 50000"/>
                <a:gd name="adj2" fmla="val 25000"/>
              </a:avLst>
            </a:prstGeom>
            <a:solidFill>
              <a:srgbClr val="808080"/>
            </a:solidFill>
            <a:ln w="9525" algn="ctr">
              <a:solidFill>
                <a:schemeClr val="tx1"/>
              </a:solidFill>
              <a:miter lim="800000"/>
              <a:headEnd/>
              <a:tailEnd/>
            </a:ln>
            <a:effectLst/>
          </p:spPr>
          <p:txBody>
            <a:bodyPr wrap="none" anchor="ctr"/>
            <a:lstStyle/>
            <a:p>
              <a:endParaRPr lang="zh-CN" altLang="en-US" sz="2800"/>
            </a:p>
          </p:txBody>
        </p:sp>
        <p:sp>
          <p:nvSpPr>
            <p:cNvPr id="13" name="AutoShape 23"/>
            <p:cNvSpPr>
              <a:spLocks noChangeArrowheads="1"/>
            </p:cNvSpPr>
            <p:nvPr/>
          </p:nvSpPr>
          <p:spPr bwMode="auto">
            <a:xfrm>
              <a:off x="4694" y="2659"/>
              <a:ext cx="318" cy="499"/>
            </a:xfrm>
            <a:prstGeom prst="rightArrow">
              <a:avLst>
                <a:gd name="adj1" fmla="val 50000"/>
                <a:gd name="adj2" fmla="val 25000"/>
              </a:avLst>
            </a:prstGeom>
            <a:solidFill>
              <a:srgbClr val="808080"/>
            </a:solidFill>
            <a:ln w="9525" algn="ctr">
              <a:solidFill>
                <a:schemeClr val="tx1"/>
              </a:solidFill>
              <a:miter lim="800000"/>
              <a:headEnd/>
              <a:tailEnd/>
            </a:ln>
            <a:effectLst/>
          </p:spPr>
          <p:txBody>
            <a:bodyPr wrap="none" anchor="ctr"/>
            <a:lstStyle/>
            <a:p>
              <a:endParaRPr lang="zh-CN" altLang="en-US" sz="2800"/>
            </a:p>
          </p:txBody>
        </p:sp>
      </p:grpSp>
      <p:sp>
        <p:nvSpPr>
          <p:cNvPr id="14" name="Text Box 18"/>
          <p:cNvSpPr txBox="1">
            <a:spLocks noChangeArrowheads="1"/>
          </p:cNvSpPr>
          <p:nvPr/>
        </p:nvSpPr>
        <p:spPr bwMode="auto">
          <a:xfrm>
            <a:off x="1430935" y="3720877"/>
            <a:ext cx="6744877" cy="1200329"/>
          </a:xfrm>
          <a:prstGeom prst="rect">
            <a:avLst/>
          </a:prstGeom>
          <a:noFill/>
          <a:ln w="9525">
            <a:noFill/>
            <a:miter lim="800000"/>
            <a:headEnd/>
            <a:tailEnd/>
          </a:ln>
          <a:effectLst/>
        </p:spPr>
        <p:txBody>
          <a:bodyPr wrap="square">
            <a:spAutoFit/>
          </a:bodyPr>
          <a:lstStyle/>
          <a:p>
            <a:pPr algn="ctr">
              <a:spcBef>
                <a:spcPct val="50000"/>
              </a:spcBef>
            </a:pPr>
            <a:r>
              <a:rPr lang="zh-CN" altLang="en-US" sz="3600" b="1" dirty="0">
                <a:solidFill>
                  <a:srgbClr val="800000"/>
                </a:solidFill>
                <a:latin typeface="Verdana" pitchFamily="34" charset="0"/>
                <a:ea typeface="黑体" pitchFamily="49" charset="-122"/>
              </a:rPr>
              <a:t>城市实施的提高用水价格政策发生作用的机理模型</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553347" y="209299"/>
            <a:ext cx="7886700" cy="994172"/>
          </a:xfrm>
        </p:spPr>
        <p:txBody>
          <a:bodyPr>
            <a:normAutofit/>
          </a:bodyPr>
          <a:lstStyle/>
          <a:p>
            <a:r>
              <a:rPr lang="en-US" altLang="zh-CN" dirty="0">
                <a:solidFill>
                  <a:srgbClr val="0000FF"/>
                </a:solidFill>
                <a:latin typeface="微软雅黑" pitchFamily="34" charset="-122"/>
                <a:ea typeface="微软雅黑" pitchFamily="34" charset="-122"/>
                <a:cs typeface="Arial" pitchFamily="34" charset="0"/>
              </a:rPr>
              <a:t>3.</a:t>
            </a:r>
            <a:r>
              <a:rPr lang="zh-CN" altLang="en-US" dirty="0">
                <a:solidFill>
                  <a:srgbClr val="0000FF"/>
                </a:solidFill>
                <a:latin typeface="微软雅黑" pitchFamily="34" charset="-122"/>
                <a:ea typeface="微软雅黑" pitchFamily="34" charset="-122"/>
                <a:cs typeface="Arial" pitchFamily="34" charset="0"/>
              </a:rPr>
              <a:t>设计政策评估方案</a:t>
            </a:r>
          </a:p>
        </p:txBody>
      </p:sp>
      <p:sp>
        <p:nvSpPr>
          <p:cNvPr id="6" name="内容占位符 5"/>
          <p:cNvSpPr>
            <a:spLocks noGrp="1"/>
          </p:cNvSpPr>
          <p:nvPr>
            <p:ph idx="1"/>
          </p:nvPr>
        </p:nvSpPr>
        <p:spPr>
          <a:xfrm>
            <a:off x="510316" y="1358462"/>
            <a:ext cx="7886700" cy="3263504"/>
          </a:xfrm>
        </p:spPr>
        <p:txBody>
          <a:bodyPr>
            <a:noAutofit/>
          </a:bodyPr>
          <a:lstStyle/>
          <a:p>
            <a:pPr>
              <a:buNone/>
            </a:pPr>
            <a:r>
              <a:rPr lang="zh-CN" altLang="en-US" sz="3600" dirty="0" smtClean="0">
                <a:latin typeface="微软雅黑" pitchFamily="34" charset="-122"/>
                <a:ea typeface="微软雅黑" pitchFamily="34" charset="-122"/>
              </a:rPr>
              <a:t>（</a:t>
            </a:r>
            <a:r>
              <a:rPr lang="en-US" altLang="zh-CN" sz="3600" dirty="0" smtClean="0">
                <a:latin typeface="微软雅黑" pitchFamily="34" charset="-122"/>
                <a:ea typeface="微软雅黑" pitchFamily="34" charset="-122"/>
              </a:rPr>
              <a:t>1</a:t>
            </a:r>
            <a:r>
              <a:rPr lang="zh-CN" altLang="en-US" sz="3600" dirty="0" smtClean="0">
                <a:latin typeface="微软雅黑" pitchFamily="34" charset="-122"/>
                <a:ea typeface="微软雅黑" pitchFamily="34" charset="-122"/>
              </a:rPr>
              <a:t>）评估对象（</a:t>
            </a:r>
            <a:r>
              <a:rPr lang="en-US" altLang="zh-CN" sz="3600" dirty="0" smtClean="0">
                <a:latin typeface="微软雅黑" pitchFamily="34" charset="-122"/>
                <a:ea typeface="微软雅黑" pitchFamily="34" charset="-122"/>
              </a:rPr>
              <a:t>2</a:t>
            </a:r>
            <a:r>
              <a:rPr lang="zh-CN" altLang="en-US" sz="3600" dirty="0" smtClean="0">
                <a:latin typeface="微软雅黑" pitchFamily="34" charset="-122"/>
                <a:ea typeface="微软雅黑" pitchFamily="34" charset="-122"/>
              </a:rPr>
              <a:t>）评估目的和意义</a:t>
            </a:r>
            <a:endParaRPr lang="en-US" altLang="zh-CN" sz="3600" dirty="0" smtClean="0">
              <a:latin typeface="微软雅黑" pitchFamily="34" charset="-122"/>
              <a:ea typeface="微软雅黑" pitchFamily="34" charset="-122"/>
            </a:endParaRPr>
          </a:p>
          <a:p>
            <a:pPr>
              <a:buNone/>
            </a:pPr>
            <a:r>
              <a:rPr lang="zh-CN" altLang="en-US" sz="3600" dirty="0" smtClean="0">
                <a:latin typeface="微软雅黑" pitchFamily="34" charset="-122"/>
                <a:ea typeface="微软雅黑" pitchFamily="34" charset="-122"/>
              </a:rPr>
              <a:t>（</a:t>
            </a:r>
            <a:r>
              <a:rPr lang="en-US" altLang="zh-CN" sz="3600" dirty="0" smtClean="0">
                <a:latin typeface="微软雅黑" pitchFamily="34" charset="-122"/>
                <a:ea typeface="微软雅黑" pitchFamily="34" charset="-122"/>
              </a:rPr>
              <a:t>3</a:t>
            </a:r>
            <a:r>
              <a:rPr lang="zh-CN" altLang="en-US" sz="3600" dirty="0" smtClean="0">
                <a:latin typeface="微软雅黑" pitchFamily="34" charset="-122"/>
                <a:ea typeface="微软雅黑" pitchFamily="34" charset="-122"/>
              </a:rPr>
              <a:t>）评估的内容（</a:t>
            </a:r>
            <a:r>
              <a:rPr lang="en-US" altLang="zh-CN" sz="3600" dirty="0" smtClean="0">
                <a:latin typeface="微软雅黑" pitchFamily="34" charset="-122"/>
                <a:ea typeface="微软雅黑" pitchFamily="34" charset="-122"/>
              </a:rPr>
              <a:t>4</a:t>
            </a:r>
            <a:r>
              <a:rPr lang="zh-CN" altLang="en-US" sz="3600" dirty="0" smtClean="0">
                <a:latin typeface="微软雅黑" pitchFamily="34" charset="-122"/>
                <a:ea typeface="微软雅黑" pitchFamily="34" charset="-122"/>
              </a:rPr>
              <a:t>）评估的原则</a:t>
            </a:r>
            <a:endParaRPr lang="en-US" altLang="zh-CN" sz="3600" dirty="0" smtClean="0">
              <a:latin typeface="微软雅黑" pitchFamily="34" charset="-122"/>
              <a:ea typeface="微软雅黑" pitchFamily="34" charset="-122"/>
            </a:endParaRPr>
          </a:p>
          <a:p>
            <a:pPr>
              <a:buNone/>
            </a:pPr>
            <a:r>
              <a:rPr lang="zh-CN" altLang="en-US" sz="3600" dirty="0" smtClean="0">
                <a:latin typeface="微软雅黑" pitchFamily="34" charset="-122"/>
                <a:ea typeface="微软雅黑" pitchFamily="34" charset="-122"/>
              </a:rPr>
              <a:t>（</a:t>
            </a:r>
            <a:r>
              <a:rPr lang="en-US" altLang="zh-CN" sz="3600" dirty="0" smtClean="0">
                <a:latin typeface="微软雅黑" pitchFamily="34" charset="-122"/>
                <a:ea typeface="微软雅黑" pitchFamily="34" charset="-122"/>
              </a:rPr>
              <a:t>5</a:t>
            </a:r>
            <a:r>
              <a:rPr lang="zh-CN" altLang="en-US" sz="3600" dirty="0" smtClean="0">
                <a:latin typeface="微软雅黑" pitchFamily="34" charset="-122"/>
                <a:ea typeface="微软雅黑" pitchFamily="34" charset="-122"/>
              </a:rPr>
              <a:t>）评估的标准（</a:t>
            </a:r>
            <a:r>
              <a:rPr lang="en-US" altLang="zh-CN" sz="3600" dirty="0" smtClean="0">
                <a:latin typeface="微软雅黑" pitchFamily="34" charset="-122"/>
                <a:ea typeface="微软雅黑" pitchFamily="34" charset="-122"/>
              </a:rPr>
              <a:t>6</a:t>
            </a:r>
            <a:r>
              <a:rPr lang="zh-CN" altLang="en-US" sz="3600" dirty="0" smtClean="0">
                <a:latin typeface="微软雅黑" pitchFamily="34" charset="-122"/>
                <a:ea typeface="微软雅黑" pitchFamily="34" charset="-122"/>
              </a:rPr>
              <a:t>）评估指标体系</a:t>
            </a:r>
            <a:endParaRPr lang="en-US" altLang="zh-CN" sz="3600" dirty="0" smtClean="0">
              <a:latin typeface="微软雅黑" pitchFamily="34" charset="-122"/>
              <a:ea typeface="微软雅黑" pitchFamily="34" charset="-122"/>
            </a:endParaRPr>
          </a:p>
          <a:p>
            <a:pPr>
              <a:buNone/>
            </a:pPr>
            <a:r>
              <a:rPr lang="zh-CN" altLang="en-US" sz="3600" dirty="0" smtClean="0">
                <a:latin typeface="微软雅黑" pitchFamily="34" charset="-122"/>
                <a:ea typeface="微软雅黑" pitchFamily="34" charset="-122"/>
              </a:rPr>
              <a:t>（</a:t>
            </a:r>
            <a:r>
              <a:rPr lang="en-US" altLang="zh-CN" sz="3600" dirty="0" smtClean="0">
                <a:latin typeface="微软雅黑" pitchFamily="34" charset="-122"/>
                <a:ea typeface="微软雅黑" pitchFamily="34" charset="-122"/>
              </a:rPr>
              <a:t>7</a:t>
            </a:r>
            <a:r>
              <a:rPr lang="zh-CN" altLang="en-US" sz="3600" dirty="0" smtClean="0">
                <a:latin typeface="微软雅黑" pitchFamily="34" charset="-122"/>
                <a:ea typeface="微软雅黑" pitchFamily="34" charset="-122"/>
              </a:rPr>
              <a:t>）评估方法（</a:t>
            </a:r>
            <a:r>
              <a:rPr lang="en-US" altLang="zh-CN" sz="3600" dirty="0" smtClean="0">
                <a:latin typeface="微软雅黑" pitchFamily="34" charset="-122"/>
                <a:ea typeface="微软雅黑" pitchFamily="34" charset="-122"/>
              </a:rPr>
              <a:t>8</a:t>
            </a:r>
            <a:r>
              <a:rPr lang="zh-CN" altLang="en-US" sz="3600" dirty="0" smtClean="0">
                <a:latin typeface="微软雅黑" pitchFamily="34" charset="-122"/>
                <a:ea typeface="微软雅黑" pitchFamily="34" charset="-122"/>
              </a:rPr>
              <a:t>）评估程序</a:t>
            </a:r>
            <a:endParaRPr lang="en-US" altLang="zh-CN" sz="3600" dirty="0" smtClean="0">
              <a:latin typeface="微软雅黑" pitchFamily="34" charset="-122"/>
              <a:ea typeface="微软雅黑" pitchFamily="34" charset="-122"/>
            </a:endParaRPr>
          </a:p>
          <a:p>
            <a:pPr>
              <a:buNone/>
            </a:pPr>
            <a:r>
              <a:rPr lang="zh-CN" altLang="en-US" sz="3600" dirty="0" smtClean="0">
                <a:latin typeface="微软雅黑" pitchFamily="34" charset="-122"/>
                <a:ea typeface="微软雅黑" pitchFamily="34" charset="-122"/>
              </a:rPr>
              <a:t>（</a:t>
            </a:r>
            <a:r>
              <a:rPr lang="en-US" altLang="zh-CN" sz="3600" dirty="0" smtClean="0">
                <a:latin typeface="微软雅黑" pitchFamily="34" charset="-122"/>
                <a:ea typeface="微软雅黑" pitchFamily="34" charset="-122"/>
              </a:rPr>
              <a:t>9</a:t>
            </a:r>
            <a:r>
              <a:rPr lang="zh-CN" altLang="en-US" sz="3600" dirty="0" smtClean="0">
                <a:latin typeface="微软雅黑" pitchFamily="34" charset="-122"/>
                <a:ea typeface="微软雅黑" pitchFamily="34" charset="-122"/>
              </a:rPr>
              <a:t>）其他事项</a:t>
            </a:r>
            <a:endParaRPr lang="zh-CN" altLang="en-US" sz="3600"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zh-CN" altLang="en-US" sz="4000" dirty="0">
                <a:solidFill>
                  <a:srgbClr val="0000FF"/>
                </a:solidFill>
                <a:latin typeface="微软雅黑" pitchFamily="34" charset="-122"/>
                <a:ea typeface="微软雅黑" pitchFamily="34" charset="-122"/>
                <a:cs typeface="Arial" pitchFamily="34" charset="0"/>
              </a:rPr>
              <a:t>（</a:t>
            </a:r>
            <a:r>
              <a:rPr lang="en-US" altLang="zh-CN" sz="4000" dirty="0">
                <a:solidFill>
                  <a:srgbClr val="0000FF"/>
                </a:solidFill>
                <a:latin typeface="微软雅黑" pitchFamily="34" charset="-122"/>
                <a:ea typeface="微软雅黑" pitchFamily="34" charset="-122"/>
                <a:cs typeface="Arial" pitchFamily="34" charset="0"/>
              </a:rPr>
              <a:t>1</a:t>
            </a:r>
            <a:r>
              <a:rPr lang="zh-CN" altLang="en-US" sz="4000" dirty="0">
                <a:solidFill>
                  <a:srgbClr val="0000FF"/>
                </a:solidFill>
                <a:latin typeface="微软雅黑" pitchFamily="34" charset="-122"/>
                <a:ea typeface="微软雅黑" pitchFamily="34" charset="-122"/>
                <a:cs typeface="Arial" pitchFamily="34" charset="0"/>
              </a:rPr>
              <a:t>）评估对象、目的和意义</a:t>
            </a:r>
          </a:p>
        </p:txBody>
      </p:sp>
      <p:sp>
        <p:nvSpPr>
          <p:cNvPr id="305155" name="Rectangle 3"/>
          <p:cNvSpPr>
            <a:spLocks noGrp="1" noChangeArrowheads="1"/>
          </p:cNvSpPr>
          <p:nvPr>
            <p:ph type="body" idx="1"/>
          </p:nvPr>
        </p:nvSpPr>
        <p:spPr>
          <a:xfrm>
            <a:off x="564104" y="1143308"/>
            <a:ext cx="7886700" cy="3263504"/>
          </a:xfrm>
          <a:noFill/>
        </p:spPr>
        <p:txBody>
          <a:bodyPr>
            <a:noAutofit/>
          </a:bodyPr>
          <a:lstStyle/>
          <a:p>
            <a:pPr>
              <a:spcBef>
                <a:spcPct val="0"/>
              </a:spcBef>
              <a:buFontTx/>
              <a:buNone/>
            </a:pPr>
            <a:r>
              <a:rPr lang="zh-CN" altLang="en-US" sz="4000" dirty="0">
                <a:latin typeface="微软雅黑" pitchFamily="34" charset="-122"/>
                <a:ea typeface="微软雅黑" pitchFamily="34" charset="-122"/>
                <a:cs typeface="Arial" pitchFamily="34" charset="0"/>
              </a:rPr>
              <a:t>①</a:t>
            </a:r>
            <a:r>
              <a:rPr lang="zh-CN" altLang="en-US" sz="4000" dirty="0">
                <a:solidFill>
                  <a:srgbClr val="FF0000"/>
                </a:solidFill>
                <a:latin typeface="微软雅黑" pitchFamily="34" charset="-122"/>
                <a:ea typeface="微软雅黑" pitchFamily="34" charset="-122"/>
                <a:cs typeface="Arial" pitchFamily="34" charset="0"/>
              </a:rPr>
              <a:t>明确评估的对象</a:t>
            </a:r>
            <a:r>
              <a:rPr lang="zh-CN" altLang="en-US" sz="4000" dirty="0">
                <a:latin typeface="微软雅黑" pitchFamily="34" charset="-122"/>
                <a:ea typeface="微软雅黑" pitchFamily="34" charset="-122"/>
                <a:cs typeface="Arial" pitchFamily="34" charset="0"/>
              </a:rPr>
              <a:t>就是弄明白要评估的是哪一项政策；</a:t>
            </a:r>
          </a:p>
          <a:p>
            <a:pPr>
              <a:spcBef>
                <a:spcPct val="0"/>
              </a:spcBef>
              <a:buFontTx/>
              <a:buNone/>
            </a:pPr>
            <a:r>
              <a:rPr lang="zh-CN" altLang="en-US" sz="4000" dirty="0">
                <a:latin typeface="微软雅黑" pitchFamily="34" charset="-122"/>
                <a:ea typeface="微软雅黑" pitchFamily="34" charset="-122"/>
                <a:cs typeface="Arial" pitchFamily="34" charset="0"/>
              </a:rPr>
              <a:t>②</a:t>
            </a:r>
            <a:r>
              <a:rPr lang="zh-CN" altLang="en-US" sz="4000" dirty="0">
                <a:solidFill>
                  <a:srgbClr val="FF0000"/>
                </a:solidFill>
                <a:latin typeface="微软雅黑" pitchFamily="34" charset="-122"/>
                <a:ea typeface="微软雅黑" pitchFamily="34" charset="-122"/>
                <a:cs typeface="Arial" pitchFamily="34" charset="0"/>
              </a:rPr>
              <a:t>评估的目的和意义</a:t>
            </a:r>
            <a:r>
              <a:rPr lang="zh-CN" altLang="en-US" sz="4000" dirty="0">
                <a:latin typeface="微软雅黑" pitchFamily="34" charset="-122"/>
                <a:ea typeface="微软雅黑" pitchFamily="34" charset="-122"/>
                <a:cs typeface="Arial" pitchFamily="34" charset="0"/>
              </a:rPr>
              <a:t>要根据具体的政策来确定（如果是政府部门安排的政策评估，这些事项一般由相关的领导来确定</a:t>
            </a:r>
            <a:r>
              <a:rPr lang="zh-CN" altLang="en-US" sz="4000" dirty="0" smtClean="0">
                <a:latin typeface="微软雅黑" pitchFamily="34" charset="-122"/>
                <a:ea typeface="微软雅黑" pitchFamily="34" charset="-122"/>
                <a:cs typeface="Arial" pitchFamily="34" charset="0"/>
              </a:rPr>
              <a:t>）</a:t>
            </a:r>
            <a:endParaRPr lang="en-US" altLang="zh-CN" sz="4000" dirty="0" smtClean="0">
              <a:latin typeface="微软雅黑" pitchFamily="34" charset="-122"/>
              <a:ea typeface="微软雅黑" pitchFamily="34" charset="-122"/>
              <a:cs typeface="Arial" pitchFamily="34" charset="0"/>
            </a:endParaRPr>
          </a:p>
          <a:p>
            <a:pPr>
              <a:spcBef>
                <a:spcPct val="0"/>
              </a:spcBef>
              <a:buFontTx/>
              <a:buNone/>
            </a:pPr>
            <a:endParaRPr lang="en-US" altLang="zh-CN" sz="4000" dirty="0">
              <a:latin typeface="微软雅黑" pitchFamily="34" charset="-122"/>
              <a:ea typeface="微软雅黑" pitchFamily="34" charset="-122"/>
              <a:cs typeface="Arial" pitchFamily="34" charset="0"/>
            </a:endParaRPr>
          </a:p>
          <a:p>
            <a:pPr>
              <a:spcBef>
                <a:spcPct val="0"/>
              </a:spcBef>
              <a:buFontTx/>
              <a:buNone/>
            </a:pPr>
            <a:endParaRPr lang="zh-CN" altLang="en-US" sz="4000" dirty="0">
              <a:latin typeface="微软雅黑" pitchFamily="34" charset="-122"/>
              <a:ea typeface="微软雅黑" pitchFamily="34" charset="-122"/>
              <a:cs typeface="Arial" pitchFamily="34" charset="0"/>
            </a:endParaRPr>
          </a:p>
          <a:p>
            <a:pPr>
              <a:spcBef>
                <a:spcPct val="0"/>
              </a:spcBef>
              <a:buFontTx/>
              <a:buNone/>
            </a:pPr>
            <a:r>
              <a:rPr lang="zh-CN" altLang="en-US" sz="4000" dirty="0">
                <a:latin typeface="微软雅黑" pitchFamily="34" charset="-122"/>
                <a:ea typeface="微软雅黑" pitchFamily="34" charset="-122"/>
                <a:cs typeface="Arial" pitchFamily="34" charset="0"/>
              </a:rPr>
              <a:t> </a:t>
            </a:r>
          </a:p>
          <a:p>
            <a:pPr>
              <a:spcBef>
                <a:spcPct val="0"/>
              </a:spcBef>
              <a:buFontTx/>
              <a:buNone/>
            </a:pPr>
            <a:r>
              <a:rPr lang="zh-CN" altLang="en-US" sz="4000" dirty="0">
                <a:latin typeface="微软雅黑" pitchFamily="34" charset="-122"/>
                <a:ea typeface="微软雅黑" pitchFamily="34" charset="-122"/>
                <a:cs typeface="Arial" pitchFamily="34" charset="0"/>
              </a:rPr>
              <a:t>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457200" y="205979"/>
            <a:ext cx="8229600" cy="1123950"/>
          </a:xfrm>
        </p:spPr>
        <p:txBody>
          <a:bodyPr>
            <a:noAutofit/>
          </a:bodyPr>
          <a:lstStyle/>
          <a:p>
            <a:r>
              <a:rPr lang="en-US" altLang="zh-CN" dirty="0" smtClean="0">
                <a:solidFill>
                  <a:srgbClr val="0000FF"/>
                </a:solidFill>
                <a:cs typeface="Arial" pitchFamily="34" charset="0"/>
              </a:rPr>
              <a:t>6.</a:t>
            </a:r>
            <a:r>
              <a:rPr lang="zh-CN" altLang="en-US" dirty="0" smtClean="0">
                <a:solidFill>
                  <a:srgbClr val="0000FF"/>
                </a:solidFill>
                <a:cs typeface="Arial" pitchFamily="34" charset="0"/>
              </a:rPr>
              <a:t>威廉·邓恩 </a:t>
            </a:r>
            <a:r>
              <a:rPr lang="en-US" altLang="zh-CN" dirty="0" smtClean="0">
                <a:solidFill>
                  <a:srgbClr val="0000FF"/>
                </a:solidFill>
                <a:cs typeface="Arial" pitchFamily="34" charset="0"/>
              </a:rPr>
              <a:t>William </a:t>
            </a:r>
            <a:r>
              <a:rPr lang="en-US" altLang="zh-CN" dirty="0" err="1">
                <a:solidFill>
                  <a:srgbClr val="0000FF"/>
                </a:solidFill>
                <a:cs typeface="Arial" pitchFamily="34" charset="0"/>
              </a:rPr>
              <a:t>N.Dunn</a:t>
            </a:r>
            <a:endParaRPr lang="en-US" altLang="zh-CN" dirty="0">
              <a:solidFill>
                <a:srgbClr val="0000FF"/>
              </a:solidFill>
              <a:cs typeface="Arial" pitchFamily="34" charset="0"/>
            </a:endParaRPr>
          </a:p>
        </p:txBody>
      </p:sp>
      <p:sp>
        <p:nvSpPr>
          <p:cNvPr id="389123" name="Rectangle 3"/>
          <p:cNvSpPr>
            <a:spLocks noGrp="1" noChangeArrowheads="1"/>
          </p:cNvSpPr>
          <p:nvPr>
            <p:ph type="body" idx="1"/>
          </p:nvPr>
        </p:nvSpPr>
        <p:spPr>
          <a:xfrm>
            <a:off x="575534" y="1319732"/>
            <a:ext cx="8229600" cy="3102769"/>
          </a:xfrm>
        </p:spPr>
        <p:txBody>
          <a:bodyPr>
            <a:normAutofit/>
          </a:bodyPr>
          <a:lstStyle/>
          <a:p>
            <a:pPr>
              <a:spcBef>
                <a:spcPct val="0"/>
              </a:spcBef>
              <a:buFontTx/>
              <a:buNone/>
            </a:pPr>
            <a:r>
              <a:rPr lang="zh-CN" altLang="en-US" dirty="0">
                <a:solidFill>
                  <a:srgbClr val="FF0000"/>
                </a:solidFill>
                <a:cs typeface="Arial" pitchFamily="34" charset="0"/>
              </a:rPr>
              <a:t> 政策评估</a:t>
            </a:r>
            <a:r>
              <a:rPr lang="zh-CN" altLang="en-US" dirty="0">
                <a:cs typeface="Arial" pitchFamily="34" charset="0"/>
              </a:rPr>
              <a:t>是这样一个领域的工作，努力用多种质询和辩论的方法来产生和形成政策相关的信息，使之有可能用于解决特定政治背景下的公共问题</a:t>
            </a:r>
            <a:r>
              <a:rPr lang="zh-CN" altLang="en-US" dirty="0" smtClean="0">
                <a:cs typeface="Arial" pitchFamily="34" charset="0"/>
              </a:rPr>
              <a:t>。</a:t>
            </a:r>
            <a:endParaRPr lang="zh-CN" altLang="en-US" dirty="0">
              <a:cs typeface="Arial" pitchFamily="34"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normAutofit/>
          </a:bodyPr>
          <a:lstStyle/>
          <a:p>
            <a:r>
              <a:rPr lang="zh-CN" altLang="en-US" dirty="0">
                <a:solidFill>
                  <a:srgbClr val="0000FF"/>
                </a:solidFill>
                <a:latin typeface="微软雅黑" pitchFamily="34" charset="-122"/>
                <a:ea typeface="微软雅黑" pitchFamily="34" charset="-122"/>
                <a:cs typeface="Arial" pitchFamily="34" charset="0"/>
              </a:rPr>
              <a:t>（</a:t>
            </a:r>
            <a:r>
              <a:rPr lang="en-US" altLang="zh-CN" dirty="0">
                <a:solidFill>
                  <a:srgbClr val="0000FF"/>
                </a:solidFill>
                <a:latin typeface="微软雅黑" pitchFamily="34" charset="-122"/>
                <a:ea typeface="微软雅黑" pitchFamily="34" charset="-122"/>
                <a:cs typeface="Arial" pitchFamily="34" charset="0"/>
              </a:rPr>
              <a:t>2</a:t>
            </a:r>
            <a:r>
              <a:rPr lang="zh-CN" altLang="en-US" dirty="0">
                <a:solidFill>
                  <a:srgbClr val="0000FF"/>
                </a:solidFill>
                <a:latin typeface="微软雅黑" pitchFamily="34" charset="-122"/>
                <a:ea typeface="微软雅黑" pitchFamily="34" charset="-122"/>
                <a:cs typeface="Arial" pitchFamily="34" charset="0"/>
              </a:rPr>
              <a:t>）评估内容</a:t>
            </a:r>
          </a:p>
        </p:txBody>
      </p:sp>
      <p:sp>
        <p:nvSpPr>
          <p:cNvPr id="306180" name="Rectangle 4"/>
          <p:cNvSpPr>
            <a:spLocks noGrp="1" noChangeArrowheads="1"/>
          </p:cNvSpPr>
          <p:nvPr>
            <p:ph type="body" idx="1"/>
          </p:nvPr>
        </p:nvSpPr>
        <p:spPr>
          <a:noFill/>
        </p:spPr>
        <p:txBody>
          <a:bodyPr>
            <a:normAutofit/>
          </a:bodyPr>
          <a:lstStyle/>
          <a:p>
            <a:pPr>
              <a:spcBef>
                <a:spcPct val="0"/>
              </a:spcBef>
              <a:buFontTx/>
              <a:buNone/>
            </a:pPr>
            <a:r>
              <a:rPr lang="zh-CN" altLang="en-US" sz="4000" dirty="0">
                <a:latin typeface="微软雅黑" pitchFamily="34" charset="-122"/>
                <a:ea typeface="微软雅黑" pitchFamily="34" charset="-122"/>
                <a:cs typeface="Arial" pitchFamily="34" charset="0"/>
              </a:rPr>
              <a:t> </a:t>
            </a:r>
            <a:r>
              <a:rPr lang="zh-CN" altLang="en-US" sz="4000" dirty="0">
                <a:solidFill>
                  <a:srgbClr val="FF0000"/>
                </a:solidFill>
                <a:latin typeface="微软雅黑" pitchFamily="34" charset="-122"/>
                <a:ea typeface="微软雅黑" pitchFamily="34" charset="-122"/>
                <a:cs typeface="Arial" pitchFamily="34" charset="0"/>
              </a:rPr>
              <a:t>政策评估的内容</a:t>
            </a:r>
            <a:r>
              <a:rPr lang="zh-CN" altLang="en-US" sz="4000" dirty="0">
                <a:latin typeface="微软雅黑" pitchFamily="34" charset="-122"/>
                <a:ea typeface="微软雅黑" pitchFamily="34" charset="-122"/>
                <a:cs typeface="Arial" pitchFamily="34" charset="0"/>
              </a:rPr>
              <a:t>大体上可以分为需求评估、备选方案评估、过程评估、效果评估和影响评估。</a:t>
            </a:r>
          </a:p>
          <a:p>
            <a:pPr>
              <a:spcBef>
                <a:spcPct val="0"/>
              </a:spcBef>
              <a:buFontTx/>
              <a:buNone/>
            </a:pPr>
            <a:r>
              <a:rPr lang="zh-CN" altLang="en-US" sz="4000" dirty="0">
                <a:latin typeface="微软雅黑" pitchFamily="34" charset="-122"/>
                <a:ea typeface="微软雅黑" pitchFamily="34" charset="-122"/>
                <a:cs typeface="Arial" pitchFamily="34" charset="0"/>
              </a:rPr>
              <a:t>  </a:t>
            </a:r>
          </a:p>
        </p:txBody>
      </p:sp>
      <p:sp>
        <p:nvSpPr>
          <p:cNvPr id="306182" name="AutoShape 6"/>
          <p:cNvSpPr>
            <a:spLocks noChangeArrowheads="1"/>
          </p:cNvSpPr>
          <p:nvPr/>
        </p:nvSpPr>
        <p:spPr bwMode="auto">
          <a:xfrm>
            <a:off x="5221530" y="3347071"/>
            <a:ext cx="3455988" cy="1565672"/>
          </a:xfrm>
          <a:prstGeom prst="cloudCallout">
            <a:avLst>
              <a:gd name="adj1" fmla="val -61759"/>
              <a:gd name="adj2" fmla="val 53194"/>
            </a:avLst>
          </a:prstGeom>
          <a:solidFill>
            <a:srgbClr val="FFFF99"/>
          </a:solidFill>
          <a:ln w="9525">
            <a:solidFill>
              <a:schemeClr val="tx1"/>
            </a:solidFill>
            <a:round/>
            <a:headEnd/>
            <a:tailEnd/>
          </a:ln>
          <a:effectLst/>
        </p:spPr>
        <p:txBody>
          <a:bodyPr/>
          <a:lstStyle/>
          <a:p>
            <a:pPr algn="ctr"/>
            <a:r>
              <a:rPr lang="zh-CN" altLang="en-US" sz="2400" dirty="0">
                <a:solidFill>
                  <a:srgbClr val="800000"/>
                </a:solidFill>
                <a:ea typeface="黑体" pitchFamily="49" charset="-122"/>
              </a:rPr>
              <a:t>评估的内容一般根据评估的目的和要求来确定。</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normAutofit/>
          </a:bodyPr>
          <a:lstStyle/>
          <a:p>
            <a:r>
              <a:rPr lang="zh-CN" altLang="en-US" sz="4000">
                <a:solidFill>
                  <a:srgbClr val="0000FF"/>
                </a:solidFill>
                <a:latin typeface="黑体" pitchFamily="49" charset="-122"/>
                <a:ea typeface="黑体" pitchFamily="49" charset="-122"/>
                <a:cs typeface="Arial" pitchFamily="34" charset="0"/>
              </a:rPr>
              <a:t>（</a:t>
            </a:r>
            <a:r>
              <a:rPr lang="en-US" altLang="zh-CN" sz="4000">
                <a:solidFill>
                  <a:srgbClr val="0000FF"/>
                </a:solidFill>
                <a:latin typeface="黑体" pitchFamily="49" charset="-122"/>
                <a:ea typeface="黑体" pitchFamily="49" charset="-122"/>
                <a:cs typeface="Arial" pitchFamily="34" charset="0"/>
              </a:rPr>
              <a:t>3</a:t>
            </a:r>
            <a:r>
              <a:rPr lang="zh-CN" altLang="en-US" sz="4000">
                <a:solidFill>
                  <a:srgbClr val="0000FF"/>
                </a:solidFill>
                <a:latin typeface="黑体" pitchFamily="49" charset="-122"/>
                <a:ea typeface="黑体" pitchFamily="49" charset="-122"/>
                <a:cs typeface="Arial" pitchFamily="34" charset="0"/>
              </a:rPr>
              <a:t>）评估的原则、标准和程序</a:t>
            </a:r>
          </a:p>
        </p:txBody>
      </p:sp>
      <p:sp>
        <p:nvSpPr>
          <p:cNvPr id="307203" name="Rectangle 3"/>
          <p:cNvSpPr>
            <a:spLocks noGrp="1" noChangeArrowheads="1"/>
          </p:cNvSpPr>
          <p:nvPr>
            <p:ph type="body" idx="1"/>
          </p:nvPr>
        </p:nvSpPr>
        <p:spPr>
          <a:noFill/>
        </p:spPr>
        <p:txBody>
          <a:bodyPr>
            <a:normAutofit/>
          </a:bodyPr>
          <a:lstStyle/>
          <a:p>
            <a:pPr>
              <a:spcBef>
                <a:spcPct val="0"/>
              </a:spcBef>
              <a:buFontTx/>
              <a:buNone/>
            </a:pPr>
            <a:r>
              <a:rPr lang="zh-CN" altLang="en-US" sz="4000" dirty="0" smtClean="0">
                <a:latin typeface="微软雅黑" pitchFamily="34" charset="-122"/>
                <a:ea typeface="微软雅黑" pitchFamily="34" charset="-122"/>
              </a:rPr>
              <a:t>信息完备原则</a:t>
            </a:r>
          </a:p>
          <a:p>
            <a:pPr>
              <a:buNone/>
            </a:pPr>
            <a:r>
              <a:rPr lang="zh-CN" altLang="en-US" sz="4000" dirty="0" smtClean="0">
                <a:latin typeface="微软雅黑" pitchFamily="34" charset="-122"/>
                <a:ea typeface="微软雅黑" pitchFamily="34" charset="-122"/>
              </a:rPr>
              <a:t>能力胜任原则</a:t>
            </a:r>
          </a:p>
          <a:p>
            <a:pPr>
              <a:buNone/>
            </a:pPr>
            <a:r>
              <a:rPr lang="zh-CN" altLang="en-US" sz="4000" dirty="0" smtClean="0">
                <a:latin typeface="微软雅黑" pitchFamily="34" charset="-122"/>
                <a:ea typeface="微软雅黑" pitchFamily="34" charset="-122"/>
              </a:rPr>
              <a:t>客观真实原则</a:t>
            </a:r>
          </a:p>
          <a:p>
            <a:pPr>
              <a:buNone/>
            </a:pPr>
            <a:r>
              <a:rPr lang="zh-CN" altLang="en-US" sz="4000" dirty="0" smtClean="0">
                <a:latin typeface="微软雅黑" pitchFamily="34" charset="-122"/>
                <a:ea typeface="微软雅黑" pitchFamily="34" charset="-122"/>
              </a:rPr>
              <a:t>对公众负责原则</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normAutofit/>
          </a:bodyPr>
          <a:lstStyle/>
          <a:p>
            <a:r>
              <a:rPr lang="zh-CN" altLang="en-US" dirty="0">
                <a:solidFill>
                  <a:srgbClr val="0000FF"/>
                </a:solidFill>
                <a:latin typeface="黑体" pitchFamily="49" charset="-122"/>
                <a:ea typeface="黑体" pitchFamily="49" charset="-122"/>
                <a:cs typeface="Arial" pitchFamily="34" charset="0"/>
              </a:rPr>
              <a:t>（</a:t>
            </a:r>
            <a:r>
              <a:rPr lang="en-US" altLang="zh-CN" dirty="0">
                <a:solidFill>
                  <a:srgbClr val="0000FF"/>
                </a:solidFill>
                <a:latin typeface="黑体" pitchFamily="49" charset="-122"/>
                <a:ea typeface="黑体" pitchFamily="49" charset="-122"/>
                <a:cs typeface="Arial" pitchFamily="34" charset="0"/>
              </a:rPr>
              <a:t>4</a:t>
            </a:r>
            <a:r>
              <a:rPr lang="zh-CN" altLang="en-US" dirty="0">
                <a:solidFill>
                  <a:srgbClr val="0000FF"/>
                </a:solidFill>
                <a:latin typeface="黑体" pitchFamily="49" charset="-122"/>
                <a:ea typeface="黑体" pitchFamily="49" charset="-122"/>
                <a:cs typeface="Arial" pitchFamily="34" charset="0"/>
              </a:rPr>
              <a:t>）评估指标</a:t>
            </a:r>
            <a:endParaRPr lang="en-US" altLang="zh-CN" dirty="0">
              <a:solidFill>
                <a:srgbClr val="0000FF"/>
              </a:solidFill>
              <a:latin typeface="黑体" pitchFamily="49" charset="-122"/>
              <a:ea typeface="黑体" pitchFamily="49" charset="-122"/>
              <a:cs typeface="Arial" pitchFamily="34" charset="0"/>
            </a:endParaRPr>
          </a:p>
        </p:txBody>
      </p:sp>
      <p:sp>
        <p:nvSpPr>
          <p:cNvPr id="308227" name="Rectangle 3"/>
          <p:cNvSpPr>
            <a:spLocks noGrp="1" noChangeArrowheads="1"/>
          </p:cNvSpPr>
          <p:nvPr>
            <p:ph type="body" idx="1"/>
          </p:nvPr>
        </p:nvSpPr>
        <p:spPr>
          <a:xfrm>
            <a:off x="532504" y="1382176"/>
            <a:ext cx="8229600" cy="3481388"/>
          </a:xfrm>
          <a:noFill/>
        </p:spPr>
        <p:txBody>
          <a:bodyPr>
            <a:noAutofit/>
          </a:bodyPr>
          <a:lstStyle/>
          <a:p>
            <a:pPr>
              <a:spcBef>
                <a:spcPct val="0"/>
              </a:spcBef>
              <a:buNone/>
            </a:pPr>
            <a:r>
              <a:rPr lang="zh-CN" altLang="en-US" sz="4000" dirty="0">
                <a:solidFill>
                  <a:srgbClr val="FF0000"/>
                </a:solidFill>
                <a:latin typeface="黑体" pitchFamily="49" charset="-122"/>
                <a:ea typeface="黑体" pitchFamily="49" charset="-122"/>
                <a:cs typeface="Arial" pitchFamily="34" charset="0"/>
              </a:rPr>
              <a:t>政策评估指标</a:t>
            </a:r>
            <a:r>
              <a:rPr lang="zh-CN" altLang="en-US" sz="4000" dirty="0" smtClean="0">
                <a:latin typeface="黑体" pitchFamily="49" charset="-122"/>
                <a:ea typeface="黑体" pitchFamily="49" charset="-122"/>
                <a:cs typeface="Arial" pitchFamily="34" charset="0"/>
              </a:rPr>
              <a:t>：政策指标是衡量政策目标的量或质的尺度；政策评估指标是衡量政策目标实现程度的量或质的尺度；政策指标是政策评估指标确立的前提和基础。</a:t>
            </a:r>
          </a:p>
          <a:p>
            <a:pPr>
              <a:lnSpc>
                <a:spcPct val="90000"/>
              </a:lnSpc>
              <a:spcBef>
                <a:spcPct val="0"/>
              </a:spcBef>
              <a:buFontTx/>
              <a:buNone/>
            </a:pPr>
            <a:endParaRPr lang="zh-CN" altLang="en-US" sz="4000" dirty="0">
              <a:latin typeface="黑体" pitchFamily="49" charset="-122"/>
              <a:ea typeface="黑体" pitchFamily="49" charset="-122"/>
              <a:cs typeface="Arial" pitchFamily="34" charset="0"/>
            </a:endParaRPr>
          </a:p>
          <a:p>
            <a:pPr>
              <a:lnSpc>
                <a:spcPct val="90000"/>
              </a:lnSpc>
              <a:spcBef>
                <a:spcPct val="0"/>
              </a:spcBef>
              <a:buFontTx/>
              <a:buNone/>
            </a:pPr>
            <a:endParaRPr lang="zh-CN" altLang="en-US" sz="4000" dirty="0">
              <a:latin typeface="黑体" pitchFamily="49" charset="-122"/>
              <a:ea typeface="黑体" pitchFamily="49" charset="-122"/>
              <a:cs typeface="Arial" pitchFamily="34" charset="0"/>
            </a:endParaRPr>
          </a:p>
          <a:p>
            <a:pPr>
              <a:lnSpc>
                <a:spcPct val="90000"/>
              </a:lnSpc>
              <a:spcBef>
                <a:spcPct val="0"/>
              </a:spcBef>
              <a:buFontTx/>
              <a:buNone/>
            </a:pPr>
            <a:endParaRPr lang="zh-CN" altLang="en-US" sz="4000" dirty="0">
              <a:latin typeface="黑体" pitchFamily="49" charset="-122"/>
              <a:ea typeface="黑体" pitchFamily="49" charset="-122"/>
              <a:cs typeface="Arial" pitchFamily="34" charset="0"/>
            </a:endParaRPr>
          </a:p>
          <a:p>
            <a:pPr>
              <a:lnSpc>
                <a:spcPct val="90000"/>
              </a:lnSpc>
              <a:spcBef>
                <a:spcPct val="0"/>
              </a:spcBef>
              <a:buFontTx/>
              <a:buNone/>
            </a:pPr>
            <a:endParaRPr lang="zh-CN" altLang="en-US" sz="4000" dirty="0">
              <a:latin typeface="黑体" pitchFamily="49" charset="-122"/>
              <a:ea typeface="黑体" pitchFamily="49" charset="-122"/>
              <a:cs typeface="Arial" pitchFamily="34" charset="0"/>
            </a:endParaRPr>
          </a:p>
          <a:p>
            <a:pPr>
              <a:lnSpc>
                <a:spcPct val="90000"/>
              </a:lnSpc>
              <a:spcBef>
                <a:spcPct val="0"/>
              </a:spcBef>
              <a:buFontTx/>
              <a:buNone/>
            </a:pPr>
            <a:endParaRPr lang="zh-CN" altLang="en-US" sz="4000" dirty="0">
              <a:latin typeface="黑体" pitchFamily="49" charset="-122"/>
              <a:ea typeface="黑体" pitchFamily="49" charset="-122"/>
              <a:cs typeface="Arial" pitchFamily="34" charset="0"/>
            </a:endParaRPr>
          </a:p>
          <a:p>
            <a:pPr>
              <a:lnSpc>
                <a:spcPct val="90000"/>
              </a:lnSpc>
              <a:spcBef>
                <a:spcPct val="0"/>
              </a:spcBef>
              <a:buFontTx/>
              <a:buNone/>
            </a:pPr>
            <a:r>
              <a:rPr lang="zh-CN" altLang="en-US" sz="4000" dirty="0">
                <a:latin typeface="黑体" pitchFamily="49" charset="-122"/>
                <a:ea typeface="黑体" pitchFamily="49" charset="-122"/>
                <a:cs typeface="Arial" pitchFamily="34" charset="0"/>
              </a:rPr>
              <a:t> </a:t>
            </a:r>
          </a:p>
          <a:p>
            <a:pPr>
              <a:lnSpc>
                <a:spcPct val="90000"/>
              </a:lnSpc>
              <a:spcBef>
                <a:spcPct val="0"/>
              </a:spcBef>
              <a:buFontTx/>
              <a:buNone/>
            </a:pPr>
            <a:r>
              <a:rPr lang="zh-CN" altLang="en-US" sz="4000" dirty="0">
                <a:latin typeface="黑体" pitchFamily="49" charset="-122"/>
                <a:ea typeface="黑体" pitchFamily="49" charset="-122"/>
                <a:cs typeface="Arial" pitchFamily="34" charset="0"/>
              </a:rPr>
              <a:t> </a:t>
            </a:r>
          </a:p>
          <a:p>
            <a:pPr>
              <a:lnSpc>
                <a:spcPct val="90000"/>
              </a:lnSpc>
              <a:spcBef>
                <a:spcPct val="0"/>
              </a:spcBef>
              <a:buFontTx/>
              <a:buNone/>
            </a:pPr>
            <a:endParaRPr lang="zh-CN" altLang="en-US" sz="4000" dirty="0">
              <a:latin typeface="黑体" pitchFamily="49" charset="-122"/>
              <a:ea typeface="黑体" pitchFamily="49" charset="-122"/>
              <a:cs typeface="Arial"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normAutofit/>
          </a:bodyPr>
          <a:lstStyle/>
          <a:p>
            <a:r>
              <a:rPr lang="zh-CN" altLang="en-US">
                <a:solidFill>
                  <a:srgbClr val="0000FF"/>
                </a:solidFill>
                <a:latin typeface="微软雅黑" pitchFamily="34" charset="-122"/>
                <a:ea typeface="微软雅黑" pitchFamily="34" charset="-122"/>
                <a:cs typeface="Arial" pitchFamily="34" charset="0"/>
              </a:rPr>
              <a:t>（</a:t>
            </a:r>
            <a:r>
              <a:rPr lang="en-US" altLang="zh-CN">
                <a:solidFill>
                  <a:srgbClr val="0000FF"/>
                </a:solidFill>
                <a:latin typeface="微软雅黑" pitchFamily="34" charset="-122"/>
                <a:ea typeface="微软雅黑" pitchFamily="34" charset="-122"/>
                <a:cs typeface="Arial" pitchFamily="34" charset="0"/>
              </a:rPr>
              <a:t>5</a:t>
            </a:r>
            <a:r>
              <a:rPr lang="zh-CN" altLang="en-US">
                <a:solidFill>
                  <a:srgbClr val="0000FF"/>
                </a:solidFill>
                <a:latin typeface="微软雅黑" pitchFamily="34" charset="-122"/>
                <a:ea typeface="微软雅黑" pitchFamily="34" charset="-122"/>
                <a:cs typeface="Arial" pitchFamily="34" charset="0"/>
              </a:rPr>
              <a:t>）评估的方法</a:t>
            </a:r>
          </a:p>
        </p:txBody>
      </p:sp>
      <p:sp>
        <p:nvSpPr>
          <p:cNvPr id="309252" name="Text Box 4"/>
          <p:cNvSpPr txBox="1">
            <a:spLocks noChangeArrowheads="1"/>
          </p:cNvSpPr>
          <p:nvPr/>
        </p:nvSpPr>
        <p:spPr bwMode="auto">
          <a:xfrm>
            <a:off x="353750" y="2490787"/>
            <a:ext cx="2228085" cy="646331"/>
          </a:xfrm>
          <a:prstGeom prst="rect">
            <a:avLst/>
          </a:prstGeom>
          <a:solidFill>
            <a:srgbClr val="FFFF99"/>
          </a:solidFill>
          <a:ln w="9525">
            <a:solidFill>
              <a:schemeClr val="tx1"/>
            </a:solidFill>
            <a:miter lim="800000"/>
            <a:headEnd/>
            <a:tailEnd/>
          </a:ln>
          <a:effectLst/>
        </p:spPr>
        <p:txBody>
          <a:bodyPr wrap="square">
            <a:spAutoFit/>
          </a:bodyPr>
          <a:lstStyle/>
          <a:p>
            <a:pPr>
              <a:spcBef>
                <a:spcPct val="50000"/>
              </a:spcBef>
            </a:pPr>
            <a:r>
              <a:rPr lang="zh-CN" altLang="en-US" sz="3600" dirty="0">
                <a:solidFill>
                  <a:srgbClr val="FF0000"/>
                </a:solidFill>
                <a:latin typeface="Verdana" pitchFamily="34" charset="0"/>
                <a:ea typeface="黑体" pitchFamily="49" charset="-122"/>
              </a:rPr>
              <a:t>评估方法</a:t>
            </a:r>
          </a:p>
        </p:txBody>
      </p:sp>
      <p:sp>
        <p:nvSpPr>
          <p:cNvPr id="309253" name="Text Box 5"/>
          <p:cNvSpPr txBox="1">
            <a:spLocks noChangeArrowheads="1"/>
          </p:cNvSpPr>
          <p:nvPr/>
        </p:nvSpPr>
        <p:spPr bwMode="auto">
          <a:xfrm>
            <a:off x="3009096" y="1621338"/>
            <a:ext cx="2305182" cy="646331"/>
          </a:xfrm>
          <a:prstGeom prst="rect">
            <a:avLst/>
          </a:prstGeom>
          <a:solidFill>
            <a:srgbClr val="008080"/>
          </a:solidFill>
          <a:ln w="9525">
            <a:solidFill>
              <a:schemeClr val="tx1"/>
            </a:solidFill>
            <a:miter lim="800000"/>
            <a:headEnd/>
            <a:tailEnd/>
          </a:ln>
          <a:effectLst/>
        </p:spPr>
        <p:txBody>
          <a:bodyPr wrap="square">
            <a:spAutoFit/>
          </a:bodyPr>
          <a:lstStyle/>
          <a:p>
            <a:pPr>
              <a:spcBef>
                <a:spcPct val="50000"/>
              </a:spcBef>
            </a:pPr>
            <a:r>
              <a:rPr lang="zh-CN" altLang="en-US" sz="3600" dirty="0">
                <a:solidFill>
                  <a:srgbClr val="FFFF00"/>
                </a:solidFill>
                <a:latin typeface="Verdana" pitchFamily="34" charset="0"/>
                <a:ea typeface="黑体" pitchFamily="49" charset="-122"/>
              </a:rPr>
              <a:t>定性方法</a:t>
            </a:r>
          </a:p>
        </p:txBody>
      </p:sp>
      <p:sp>
        <p:nvSpPr>
          <p:cNvPr id="309254" name="Text Box 6"/>
          <p:cNvSpPr txBox="1">
            <a:spLocks noChangeArrowheads="1"/>
          </p:cNvSpPr>
          <p:nvPr/>
        </p:nvSpPr>
        <p:spPr bwMode="auto">
          <a:xfrm>
            <a:off x="3084400" y="3183731"/>
            <a:ext cx="2508080" cy="646331"/>
          </a:xfrm>
          <a:prstGeom prst="rect">
            <a:avLst/>
          </a:prstGeom>
          <a:solidFill>
            <a:srgbClr val="008080"/>
          </a:solidFill>
          <a:ln w="9525">
            <a:solidFill>
              <a:schemeClr val="tx1"/>
            </a:solidFill>
            <a:miter lim="800000"/>
            <a:headEnd/>
            <a:tailEnd/>
          </a:ln>
          <a:effectLst/>
        </p:spPr>
        <p:txBody>
          <a:bodyPr wrap="square">
            <a:spAutoFit/>
          </a:bodyPr>
          <a:lstStyle/>
          <a:p>
            <a:pPr>
              <a:spcBef>
                <a:spcPct val="50000"/>
              </a:spcBef>
            </a:pPr>
            <a:r>
              <a:rPr lang="zh-CN" altLang="en-US" sz="3600">
                <a:solidFill>
                  <a:srgbClr val="FFFF00"/>
                </a:solidFill>
                <a:latin typeface="Verdana" pitchFamily="34" charset="0"/>
                <a:ea typeface="黑体" pitchFamily="49" charset="-122"/>
              </a:rPr>
              <a:t>定量方法</a:t>
            </a:r>
          </a:p>
        </p:txBody>
      </p:sp>
      <p:sp>
        <p:nvSpPr>
          <p:cNvPr id="309255" name="Text Box 7"/>
          <p:cNvSpPr txBox="1">
            <a:spLocks noChangeArrowheads="1"/>
          </p:cNvSpPr>
          <p:nvPr/>
        </p:nvSpPr>
        <p:spPr bwMode="auto">
          <a:xfrm>
            <a:off x="5825469" y="1394054"/>
            <a:ext cx="2845211" cy="646331"/>
          </a:xfrm>
          <a:prstGeom prst="rect">
            <a:avLst/>
          </a:prstGeom>
          <a:noFill/>
          <a:ln w="9525">
            <a:solidFill>
              <a:schemeClr val="tx1"/>
            </a:solidFill>
            <a:miter lim="800000"/>
            <a:headEnd/>
            <a:tailEnd/>
          </a:ln>
          <a:effectLst/>
        </p:spPr>
        <p:txBody>
          <a:bodyPr wrap="square">
            <a:spAutoFit/>
          </a:bodyPr>
          <a:lstStyle/>
          <a:p>
            <a:pPr>
              <a:spcBef>
                <a:spcPct val="50000"/>
              </a:spcBef>
            </a:pPr>
            <a:r>
              <a:rPr lang="zh-CN" altLang="en-US" sz="3600" dirty="0">
                <a:latin typeface="Verdana" pitchFamily="34" charset="0"/>
                <a:ea typeface="黑体" pitchFamily="49" charset="-122"/>
              </a:rPr>
              <a:t>前景假设法</a:t>
            </a:r>
          </a:p>
        </p:txBody>
      </p:sp>
      <p:sp>
        <p:nvSpPr>
          <p:cNvPr id="309256" name="Text Box 8"/>
          <p:cNvSpPr txBox="1">
            <a:spLocks noChangeArrowheads="1"/>
          </p:cNvSpPr>
          <p:nvPr/>
        </p:nvSpPr>
        <p:spPr bwMode="auto">
          <a:xfrm>
            <a:off x="5836228" y="1970317"/>
            <a:ext cx="2357767" cy="646331"/>
          </a:xfrm>
          <a:prstGeom prst="rect">
            <a:avLst/>
          </a:prstGeom>
          <a:noFill/>
          <a:ln w="9525">
            <a:solidFill>
              <a:schemeClr val="tx1"/>
            </a:solidFill>
            <a:miter lim="800000"/>
            <a:headEnd/>
            <a:tailEnd/>
          </a:ln>
          <a:effectLst/>
        </p:spPr>
        <p:txBody>
          <a:bodyPr wrap="square">
            <a:spAutoFit/>
          </a:bodyPr>
          <a:lstStyle/>
          <a:p>
            <a:pPr>
              <a:spcBef>
                <a:spcPct val="50000"/>
              </a:spcBef>
            </a:pPr>
            <a:r>
              <a:rPr lang="zh-CN" altLang="en-US" sz="3600">
                <a:latin typeface="Verdana" pitchFamily="34" charset="0"/>
                <a:ea typeface="黑体" pitchFamily="49" charset="-122"/>
                <a:hlinkClick r:id="rId2" action="ppaction://hlinkpres?slideindex=1&amp;slidetitle="/>
              </a:rPr>
              <a:t>德尔斐法</a:t>
            </a:r>
            <a:endParaRPr lang="zh-CN" altLang="en-US" sz="3600">
              <a:latin typeface="Verdana" pitchFamily="34" charset="0"/>
              <a:ea typeface="黑体" pitchFamily="49" charset="-122"/>
            </a:endParaRPr>
          </a:p>
        </p:txBody>
      </p:sp>
      <p:sp>
        <p:nvSpPr>
          <p:cNvPr id="309257" name="Text Box 9"/>
          <p:cNvSpPr txBox="1">
            <a:spLocks noChangeArrowheads="1"/>
          </p:cNvSpPr>
          <p:nvPr/>
        </p:nvSpPr>
        <p:spPr bwMode="auto">
          <a:xfrm>
            <a:off x="5836228" y="2546579"/>
            <a:ext cx="1773693" cy="646331"/>
          </a:xfrm>
          <a:prstGeom prst="rect">
            <a:avLst/>
          </a:prstGeom>
          <a:noFill/>
          <a:ln w="9525">
            <a:solidFill>
              <a:schemeClr val="tx1"/>
            </a:solidFill>
            <a:miter lim="800000"/>
            <a:headEnd/>
            <a:tailEnd/>
          </a:ln>
          <a:effectLst/>
        </p:spPr>
        <p:txBody>
          <a:bodyPr wrap="square">
            <a:spAutoFit/>
          </a:bodyPr>
          <a:lstStyle/>
          <a:p>
            <a:pPr>
              <a:spcBef>
                <a:spcPct val="50000"/>
              </a:spcBef>
            </a:pPr>
            <a:r>
              <a:rPr lang="zh-CN" altLang="en-US" sz="3600">
                <a:latin typeface="Verdana" pitchFamily="34" charset="0"/>
                <a:ea typeface="黑体" pitchFamily="49" charset="-122"/>
              </a:rPr>
              <a:t>实验法</a:t>
            </a:r>
          </a:p>
        </p:txBody>
      </p:sp>
      <p:sp>
        <p:nvSpPr>
          <p:cNvPr id="309258" name="Text Box 10"/>
          <p:cNvSpPr txBox="1">
            <a:spLocks noChangeArrowheads="1"/>
          </p:cNvSpPr>
          <p:nvPr/>
        </p:nvSpPr>
        <p:spPr bwMode="auto">
          <a:xfrm>
            <a:off x="5836228" y="3124031"/>
            <a:ext cx="2357767" cy="646331"/>
          </a:xfrm>
          <a:prstGeom prst="rect">
            <a:avLst/>
          </a:prstGeom>
          <a:noFill/>
          <a:ln w="9525">
            <a:solidFill>
              <a:schemeClr val="tx1"/>
            </a:solidFill>
            <a:miter lim="800000"/>
            <a:headEnd/>
            <a:tailEnd/>
          </a:ln>
          <a:effectLst/>
        </p:spPr>
        <p:txBody>
          <a:bodyPr wrap="square">
            <a:spAutoFit/>
          </a:bodyPr>
          <a:lstStyle/>
          <a:p>
            <a:pPr>
              <a:spcBef>
                <a:spcPct val="50000"/>
              </a:spcBef>
            </a:pPr>
            <a:r>
              <a:rPr lang="zh-CN" altLang="en-US" sz="3600">
                <a:latin typeface="Verdana" pitchFamily="34" charset="0"/>
                <a:ea typeface="黑体" pitchFamily="49" charset="-122"/>
              </a:rPr>
              <a:t>准实验法</a:t>
            </a:r>
          </a:p>
        </p:txBody>
      </p:sp>
      <p:sp>
        <p:nvSpPr>
          <p:cNvPr id="309259" name="Text Box 11"/>
          <p:cNvSpPr txBox="1">
            <a:spLocks noChangeArrowheads="1"/>
          </p:cNvSpPr>
          <p:nvPr/>
        </p:nvSpPr>
        <p:spPr bwMode="auto">
          <a:xfrm>
            <a:off x="5836227" y="3700294"/>
            <a:ext cx="2258990" cy="646331"/>
          </a:xfrm>
          <a:prstGeom prst="rect">
            <a:avLst/>
          </a:prstGeom>
          <a:noFill/>
          <a:ln w="9525">
            <a:solidFill>
              <a:schemeClr val="tx1"/>
            </a:solidFill>
            <a:miter lim="800000"/>
            <a:headEnd/>
            <a:tailEnd/>
          </a:ln>
          <a:effectLst/>
        </p:spPr>
        <p:txBody>
          <a:bodyPr wrap="square">
            <a:spAutoFit/>
          </a:bodyPr>
          <a:lstStyle/>
          <a:p>
            <a:pPr>
              <a:spcBef>
                <a:spcPct val="50000"/>
              </a:spcBef>
            </a:pPr>
            <a:r>
              <a:rPr lang="zh-CN" altLang="en-US" sz="3600">
                <a:latin typeface="Verdana" pitchFamily="34" charset="0"/>
                <a:ea typeface="黑体" pitchFamily="49" charset="-122"/>
              </a:rPr>
              <a:t>非实验法</a:t>
            </a:r>
          </a:p>
        </p:txBody>
      </p:sp>
      <p:grpSp>
        <p:nvGrpSpPr>
          <p:cNvPr id="2" name="Group 26"/>
          <p:cNvGrpSpPr>
            <a:grpSpLocks/>
          </p:cNvGrpSpPr>
          <p:nvPr/>
        </p:nvGrpSpPr>
        <p:grpSpPr bwMode="auto">
          <a:xfrm>
            <a:off x="5315117" y="1650290"/>
            <a:ext cx="343405" cy="577454"/>
            <a:chOff x="1474" y="1752"/>
            <a:chExt cx="317" cy="998"/>
          </a:xfrm>
        </p:grpSpPr>
        <p:grpSp>
          <p:nvGrpSpPr>
            <p:cNvPr id="3" name="Group 24"/>
            <p:cNvGrpSpPr>
              <a:grpSpLocks/>
            </p:cNvGrpSpPr>
            <p:nvPr/>
          </p:nvGrpSpPr>
          <p:grpSpPr bwMode="auto">
            <a:xfrm>
              <a:off x="1610" y="1752"/>
              <a:ext cx="181" cy="998"/>
              <a:chOff x="1610" y="1752"/>
              <a:chExt cx="181" cy="998"/>
            </a:xfrm>
          </p:grpSpPr>
          <p:sp>
            <p:nvSpPr>
              <p:cNvPr id="309268" name="Line 20"/>
              <p:cNvSpPr>
                <a:spLocks noChangeShapeType="1"/>
              </p:cNvSpPr>
              <p:nvPr/>
            </p:nvSpPr>
            <p:spPr bwMode="auto">
              <a:xfrm>
                <a:off x="1610" y="1752"/>
                <a:ext cx="0" cy="998"/>
              </a:xfrm>
              <a:prstGeom prst="line">
                <a:avLst/>
              </a:prstGeom>
              <a:noFill/>
              <a:ln w="38100">
                <a:solidFill>
                  <a:schemeClr val="tx1"/>
                </a:solidFill>
                <a:round/>
                <a:headEnd/>
                <a:tailEnd/>
              </a:ln>
              <a:effectLst/>
            </p:spPr>
            <p:txBody>
              <a:bodyPr/>
              <a:lstStyle/>
              <a:p>
                <a:endParaRPr lang="zh-CN" altLang="en-US" sz="3600"/>
              </a:p>
            </p:txBody>
          </p:sp>
          <p:sp>
            <p:nvSpPr>
              <p:cNvPr id="309270" name="Line 22"/>
              <p:cNvSpPr>
                <a:spLocks noChangeShapeType="1"/>
              </p:cNvSpPr>
              <p:nvPr/>
            </p:nvSpPr>
            <p:spPr bwMode="auto">
              <a:xfrm>
                <a:off x="1610" y="2750"/>
                <a:ext cx="181" cy="0"/>
              </a:xfrm>
              <a:prstGeom prst="line">
                <a:avLst/>
              </a:prstGeom>
              <a:noFill/>
              <a:ln w="38100">
                <a:solidFill>
                  <a:schemeClr val="tx1"/>
                </a:solidFill>
                <a:round/>
                <a:headEnd/>
                <a:tailEnd/>
              </a:ln>
              <a:effectLst/>
            </p:spPr>
            <p:txBody>
              <a:bodyPr/>
              <a:lstStyle/>
              <a:p>
                <a:endParaRPr lang="zh-CN" altLang="en-US" sz="3600"/>
              </a:p>
            </p:txBody>
          </p:sp>
          <p:sp>
            <p:nvSpPr>
              <p:cNvPr id="309271" name="Line 23"/>
              <p:cNvSpPr>
                <a:spLocks noChangeShapeType="1"/>
              </p:cNvSpPr>
              <p:nvPr/>
            </p:nvSpPr>
            <p:spPr bwMode="auto">
              <a:xfrm>
                <a:off x="1610" y="1752"/>
                <a:ext cx="181" cy="0"/>
              </a:xfrm>
              <a:prstGeom prst="line">
                <a:avLst/>
              </a:prstGeom>
              <a:noFill/>
              <a:ln w="38100">
                <a:solidFill>
                  <a:schemeClr val="tx1"/>
                </a:solidFill>
                <a:round/>
                <a:headEnd/>
                <a:tailEnd/>
              </a:ln>
              <a:effectLst/>
            </p:spPr>
            <p:txBody>
              <a:bodyPr/>
              <a:lstStyle/>
              <a:p>
                <a:endParaRPr lang="zh-CN" altLang="en-US" sz="3600"/>
              </a:p>
            </p:txBody>
          </p:sp>
        </p:grpSp>
        <p:sp>
          <p:nvSpPr>
            <p:cNvPr id="309273" name="Line 25"/>
            <p:cNvSpPr>
              <a:spLocks noChangeShapeType="1"/>
            </p:cNvSpPr>
            <p:nvPr/>
          </p:nvSpPr>
          <p:spPr bwMode="auto">
            <a:xfrm flipH="1">
              <a:off x="1474" y="2251"/>
              <a:ext cx="136" cy="0"/>
            </a:xfrm>
            <a:prstGeom prst="line">
              <a:avLst/>
            </a:prstGeom>
            <a:noFill/>
            <a:ln w="38100">
              <a:solidFill>
                <a:schemeClr val="tx1"/>
              </a:solidFill>
              <a:round/>
              <a:headEnd/>
              <a:tailEnd/>
            </a:ln>
            <a:effectLst/>
          </p:spPr>
          <p:txBody>
            <a:bodyPr/>
            <a:lstStyle/>
            <a:p>
              <a:endParaRPr lang="zh-CN" altLang="en-US" sz="3600"/>
            </a:p>
          </p:txBody>
        </p:sp>
      </p:grpSp>
      <p:grpSp>
        <p:nvGrpSpPr>
          <p:cNvPr id="4" name="Group 27"/>
          <p:cNvGrpSpPr>
            <a:grpSpLocks/>
          </p:cNvGrpSpPr>
          <p:nvPr/>
        </p:nvGrpSpPr>
        <p:grpSpPr bwMode="auto">
          <a:xfrm>
            <a:off x="5562544" y="2899635"/>
            <a:ext cx="268102" cy="1216819"/>
            <a:chOff x="1474" y="1752"/>
            <a:chExt cx="317" cy="998"/>
          </a:xfrm>
        </p:grpSpPr>
        <p:grpSp>
          <p:nvGrpSpPr>
            <p:cNvPr id="5" name="Group 28"/>
            <p:cNvGrpSpPr>
              <a:grpSpLocks/>
            </p:cNvGrpSpPr>
            <p:nvPr/>
          </p:nvGrpSpPr>
          <p:grpSpPr bwMode="auto">
            <a:xfrm>
              <a:off x="1610" y="1752"/>
              <a:ext cx="181" cy="998"/>
              <a:chOff x="1610" y="1752"/>
              <a:chExt cx="181" cy="998"/>
            </a:xfrm>
          </p:grpSpPr>
          <p:sp>
            <p:nvSpPr>
              <p:cNvPr id="309277" name="Line 29"/>
              <p:cNvSpPr>
                <a:spLocks noChangeShapeType="1"/>
              </p:cNvSpPr>
              <p:nvPr/>
            </p:nvSpPr>
            <p:spPr bwMode="auto">
              <a:xfrm>
                <a:off x="1610" y="1752"/>
                <a:ext cx="0" cy="998"/>
              </a:xfrm>
              <a:prstGeom prst="line">
                <a:avLst/>
              </a:prstGeom>
              <a:noFill/>
              <a:ln w="38100">
                <a:solidFill>
                  <a:schemeClr val="tx1"/>
                </a:solidFill>
                <a:round/>
                <a:headEnd/>
                <a:tailEnd/>
              </a:ln>
              <a:effectLst/>
            </p:spPr>
            <p:txBody>
              <a:bodyPr/>
              <a:lstStyle/>
              <a:p>
                <a:endParaRPr lang="zh-CN" altLang="en-US" sz="3600"/>
              </a:p>
            </p:txBody>
          </p:sp>
          <p:sp>
            <p:nvSpPr>
              <p:cNvPr id="309278" name="Line 30"/>
              <p:cNvSpPr>
                <a:spLocks noChangeShapeType="1"/>
              </p:cNvSpPr>
              <p:nvPr/>
            </p:nvSpPr>
            <p:spPr bwMode="auto">
              <a:xfrm>
                <a:off x="1610" y="2750"/>
                <a:ext cx="181" cy="0"/>
              </a:xfrm>
              <a:prstGeom prst="line">
                <a:avLst/>
              </a:prstGeom>
              <a:noFill/>
              <a:ln w="38100">
                <a:solidFill>
                  <a:schemeClr val="tx1"/>
                </a:solidFill>
                <a:round/>
                <a:headEnd/>
                <a:tailEnd/>
              </a:ln>
              <a:effectLst/>
            </p:spPr>
            <p:txBody>
              <a:bodyPr/>
              <a:lstStyle/>
              <a:p>
                <a:endParaRPr lang="zh-CN" altLang="en-US" sz="3600"/>
              </a:p>
            </p:txBody>
          </p:sp>
          <p:sp>
            <p:nvSpPr>
              <p:cNvPr id="309279" name="Line 31"/>
              <p:cNvSpPr>
                <a:spLocks noChangeShapeType="1"/>
              </p:cNvSpPr>
              <p:nvPr/>
            </p:nvSpPr>
            <p:spPr bwMode="auto">
              <a:xfrm>
                <a:off x="1610" y="1752"/>
                <a:ext cx="181" cy="0"/>
              </a:xfrm>
              <a:prstGeom prst="line">
                <a:avLst/>
              </a:prstGeom>
              <a:noFill/>
              <a:ln w="38100">
                <a:solidFill>
                  <a:schemeClr val="tx1"/>
                </a:solidFill>
                <a:round/>
                <a:headEnd/>
                <a:tailEnd/>
              </a:ln>
              <a:effectLst/>
            </p:spPr>
            <p:txBody>
              <a:bodyPr/>
              <a:lstStyle/>
              <a:p>
                <a:endParaRPr lang="zh-CN" altLang="en-US" sz="3600"/>
              </a:p>
            </p:txBody>
          </p:sp>
        </p:grpSp>
        <p:sp>
          <p:nvSpPr>
            <p:cNvPr id="309280" name="Line 32"/>
            <p:cNvSpPr>
              <a:spLocks noChangeShapeType="1"/>
            </p:cNvSpPr>
            <p:nvPr/>
          </p:nvSpPr>
          <p:spPr bwMode="auto">
            <a:xfrm flipH="1">
              <a:off x="1474" y="2251"/>
              <a:ext cx="136" cy="0"/>
            </a:xfrm>
            <a:prstGeom prst="line">
              <a:avLst/>
            </a:prstGeom>
            <a:noFill/>
            <a:ln w="38100">
              <a:solidFill>
                <a:schemeClr val="tx1"/>
              </a:solidFill>
              <a:round/>
              <a:headEnd/>
              <a:tailEnd/>
            </a:ln>
            <a:effectLst/>
          </p:spPr>
          <p:txBody>
            <a:bodyPr/>
            <a:lstStyle/>
            <a:p>
              <a:endParaRPr lang="zh-CN" altLang="en-US" sz="3600"/>
            </a:p>
          </p:txBody>
        </p:sp>
      </p:grpSp>
      <p:grpSp>
        <p:nvGrpSpPr>
          <p:cNvPr id="6" name="Group 33"/>
          <p:cNvGrpSpPr>
            <a:grpSpLocks/>
          </p:cNvGrpSpPr>
          <p:nvPr/>
        </p:nvGrpSpPr>
        <p:grpSpPr bwMode="auto">
          <a:xfrm>
            <a:off x="2549206" y="1961002"/>
            <a:ext cx="516723" cy="1472804"/>
            <a:chOff x="1474" y="1752"/>
            <a:chExt cx="317" cy="998"/>
          </a:xfrm>
        </p:grpSpPr>
        <p:grpSp>
          <p:nvGrpSpPr>
            <p:cNvPr id="7" name="Group 34"/>
            <p:cNvGrpSpPr>
              <a:grpSpLocks/>
            </p:cNvGrpSpPr>
            <p:nvPr/>
          </p:nvGrpSpPr>
          <p:grpSpPr bwMode="auto">
            <a:xfrm>
              <a:off x="1610" y="1752"/>
              <a:ext cx="181" cy="998"/>
              <a:chOff x="1610" y="1752"/>
              <a:chExt cx="181" cy="998"/>
            </a:xfrm>
          </p:grpSpPr>
          <p:sp>
            <p:nvSpPr>
              <p:cNvPr id="309283" name="Line 35"/>
              <p:cNvSpPr>
                <a:spLocks noChangeShapeType="1"/>
              </p:cNvSpPr>
              <p:nvPr/>
            </p:nvSpPr>
            <p:spPr bwMode="auto">
              <a:xfrm>
                <a:off x="1610" y="1752"/>
                <a:ext cx="0" cy="998"/>
              </a:xfrm>
              <a:prstGeom prst="line">
                <a:avLst/>
              </a:prstGeom>
              <a:noFill/>
              <a:ln w="38100">
                <a:solidFill>
                  <a:schemeClr val="tx1"/>
                </a:solidFill>
                <a:round/>
                <a:headEnd/>
                <a:tailEnd/>
              </a:ln>
              <a:effectLst/>
            </p:spPr>
            <p:txBody>
              <a:bodyPr/>
              <a:lstStyle/>
              <a:p>
                <a:endParaRPr lang="zh-CN" altLang="en-US" sz="3600"/>
              </a:p>
            </p:txBody>
          </p:sp>
          <p:sp>
            <p:nvSpPr>
              <p:cNvPr id="309284" name="Line 36"/>
              <p:cNvSpPr>
                <a:spLocks noChangeShapeType="1"/>
              </p:cNvSpPr>
              <p:nvPr/>
            </p:nvSpPr>
            <p:spPr bwMode="auto">
              <a:xfrm>
                <a:off x="1610" y="2750"/>
                <a:ext cx="181" cy="0"/>
              </a:xfrm>
              <a:prstGeom prst="line">
                <a:avLst/>
              </a:prstGeom>
              <a:noFill/>
              <a:ln w="38100">
                <a:solidFill>
                  <a:schemeClr val="tx1"/>
                </a:solidFill>
                <a:round/>
                <a:headEnd/>
                <a:tailEnd/>
              </a:ln>
              <a:effectLst/>
            </p:spPr>
            <p:txBody>
              <a:bodyPr/>
              <a:lstStyle/>
              <a:p>
                <a:endParaRPr lang="zh-CN" altLang="en-US" sz="3600"/>
              </a:p>
            </p:txBody>
          </p:sp>
          <p:sp>
            <p:nvSpPr>
              <p:cNvPr id="309285" name="Line 37"/>
              <p:cNvSpPr>
                <a:spLocks noChangeShapeType="1"/>
              </p:cNvSpPr>
              <p:nvPr/>
            </p:nvSpPr>
            <p:spPr bwMode="auto">
              <a:xfrm>
                <a:off x="1610" y="1752"/>
                <a:ext cx="181" cy="0"/>
              </a:xfrm>
              <a:prstGeom prst="line">
                <a:avLst/>
              </a:prstGeom>
              <a:noFill/>
              <a:ln w="38100">
                <a:solidFill>
                  <a:schemeClr val="tx1"/>
                </a:solidFill>
                <a:round/>
                <a:headEnd/>
                <a:tailEnd/>
              </a:ln>
              <a:effectLst/>
            </p:spPr>
            <p:txBody>
              <a:bodyPr/>
              <a:lstStyle/>
              <a:p>
                <a:endParaRPr lang="zh-CN" altLang="en-US" sz="3600"/>
              </a:p>
            </p:txBody>
          </p:sp>
        </p:grpSp>
        <p:sp>
          <p:nvSpPr>
            <p:cNvPr id="309286" name="Line 38"/>
            <p:cNvSpPr>
              <a:spLocks noChangeShapeType="1"/>
            </p:cNvSpPr>
            <p:nvPr/>
          </p:nvSpPr>
          <p:spPr bwMode="auto">
            <a:xfrm flipH="1">
              <a:off x="1474" y="2251"/>
              <a:ext cx="136" cy="0"/>
            </a:xfrm>
            <a:prstGeom prst="line">
              <a:avLst/>
            </a:prstGeom>
            <a:noFill/>
            <a:ln w="38100">
              <a:solidFill>
                <a:schemeClr val="tx1"/>
              </a:solidFill>
              <a:round/>
              <a:headEnd/>
              <a:tailEnd/>
            </a:ln>
            <a:effectLst/>
          </p:spPr>
          <p:txBody>
            <a:bodyPr/>
            <a:lstStyle/>
            <a:p>
              <a:endParaRPr lang="zh-CN" altLang="en-US" sz="3600"/>
            </a:p>
          </p:txBody>
        </p:sp>
      </p:gr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p:cNvSpPr>
            <a:spLocks noGrp="1" noChangeArrowheads="1"/>
          </p:cNvSpPr>
          <p:nvPr>
            <p:ph type="body" idx="1"/>
          </p:nvPr>
        </p:nvSpPr>
        <p:spPr>
          <a:xfrm>
            <a:off x="684214" y="1275160"/>
            <a:ext cx="8002587" cy="3319463"/>
          </a:xfrm>
          <a:noFill/>
        </p:spPr>
        <p:txBody>
          <a:bodyPr>
            <a:normAutofit/>
          </a:bodyPr>
          <a:lstStyle/>
          <a:p>
            <a:pPr>
              <a:spcBef>
                <a:spcPct val="0"/>
              </a:spcBef>
              <a:buFontTx/>
              <a:buNone/>
            </a:pPr>
            <a:r>
              <a:rPr lang="en-US" altLang="zh-CN" sz="4000" dirty="0">
                <a:latin typeface="微软雅黑" pitchFamily="34" charset="-122"/>
                <a:ea typeface="微软雅黑" pitchFamily="34" charset="-122"/>
                <a:cs typeface="Arial" pitchFamily="34" charset="0"/>
              </a:rPr>
              <a:t>①</a:t>
            </a:r>
            <a:r>
              <a:rPr lang="zh-CN" altLang="en-US" sz="4000" dirty="0">
                <a:solidFill>
                  <a:srgbClr val="FF0000"/>
                </a:solidFill>
                <a:latin typeface="微软雅黑" pitchFamily="34" charset="-122"/>
                <a:ea typeface="微软雅黑" pitchFamily="34" charset="-122"/>
                <a:cs typeface="Arial" pitchFamily="34" charset="0"/>
              </a:rPr>
              <a:t>文献</a:t>
            </a:r>
            <a:r>
              <a:rPr lang="zh-CN" altLang="en-US" sz="4000" dirty="0">
                <a:latin typeface="微软雅黑" pitchFamily="34" charset="-122"/>
                <a:ea typeface="微软雅黑" pitchFamily="34" charset="-122"/>
                <a:cs typeface="Arial" pitchFamily="34" charset="0"/>
              </a:rPr>
              <a:t>法；</a:t>
            </a:r>
          </a:p>
          <a:p>
            <a:pPr>
              <a:spcBef>
                <a:spcPct val="0"/>
              </a:spcBef>
              <a:buFontTx/>
              <a:buNone/>
            </a:pPr>
            <a:r>
              <a:rPr lang="zh-CN" altLang="en-US" sz="4000" dirty="0">
                <a:latin typeface="微软雅黑" pitchFamily="34" charset="-122"/>
                <a:ea typeface="微软雅黑" pitchFamily="34" charset="-122"/>
                <a:cs typeface="Arial" pitchFamily="34" charset="0"/>
              </a:rPr>
              <a:t>②</a:t>
            </a:r>
            <a:r>
              <a:rPr lang="zh-CN" altLang="en-US" sz="4000" dirty="0">
                <a:solidFill>
                  <a:srgbClr val="FF0000"/>
                </a:solidFill>
                <a:latin typeface="微软雅黑" pitchFamily="34" charset="-122"/>
                <a:ea typeface="微软雅黑" pitchFamily="34" charset="-122"/>
                <a:cs typeface="Arial" pitchFamily="34" charset="0"/>
              </a:rPr>
              <a:t>观察</a:t>
            </a:r>
            <a:r>
              <a:rPr lang="zh-CN" altLang="en-US" sz="4000" dirty="0">
                <a:latin typeface="微软雅黑" pitchFamily="34" charset="-122"/>
                <a:ea typeface="微软雅黑" pitchFamily="34" charset="-122"/>
                <a:cs typeface="Arial" pitchFamily="34" charset="0"/>
              </a:rPr>
              <a:t>法；</a:t>
            </a:r>
          </a:p>
          <a:p>
            <a:pPr>
              <a:spcBef>
                <a:spcPct val="0"/>
              </a:spcBef>
              <a:buFontTx/>
              <a:buNone/>
            </a:pPr>
            <a:r>
              <a:rPr lang="zh-CN" altLang="en-US" sz="4000" dirty="0">
                <a:latin typeface="微软雅黑" pitchFamily="34" charset="-122"/>
                <a:ea typeface="微软雅黑" pitchFamily="34" charset="-122"/>
                <a:cs typeface="Arial" pitchFamily="34" charset="0"/>
              </a:rPr>
              <a:t>③</a:t>
            </a:r>
            <a:r>
              <a:rPr lang="zh-CN" altLang="en-US" sz="4000" dirty="0">
                <a:solidFill>
                  <a:srgbClr val="FF0000"/>
                </a:solidFill>
                <a:latin typeface="微软雅黑" pitchFamily="34" charset="-122"/>
                <a:ea typeface="微软雅黑" pitchFamily="34" charset="-122"/>
                <a:cs typeface="Arial" pitchFamily="34" charset="0"/>
              </a:rPr>
              <a:t>调查</a:t>
            </a:r>
            <a:r>
              <a:rPr lang="zh-CN" altLang="en-US" sz="4000" dirty="0">
                <a:latin typeface="微软雅黑" pitchFamily="34" charset="-122"/>
                <a:ea typeface="微软雅黑" pitchFamily="34" charset="-122"/>
                <a:cs typeface="Arial" pitchFamily="34" charset="0"/>
              </a:rPr>
              <a:t>法；</a:t>
            </a:r>
          </a:p>
          <a:p>
            <a:pPr>
              <a:spcBef>
                <a:spcPct val="0"/>
              </a:spcBef>
              <a:buFontTx/>
              <a:buNone/>
            </a:pPr>
            <a:r>
              <a:rPr lang="zh-CN" altLang="en-US" sz="4000" dirty="0">
                <a:latin typeface="微软雅黑" pitchFamily="34" charset="-122"/>
                <a:ea typeface="微软雅黑" pitchFamily="34" charset="-122"/>
                <a:cs typeface="Arial" pitchFamily="34" charset="0"/>
              </a:rPr>
              <a:t>④</a:t>
            </a:r>
            <a:r>
              <a:rPr lang="zh-CN" altLang="en-US" sz="4000" dirty="0">
                <a:solidFill>
                  <a:srgbClr val="FF0000"/>
                </a:solidFill>
                <a:latin typeface="微软雅黑" pitchFamily="34" charset="-122"/>
                <a:ea typeface="微软雅黑" pitchFamily="34" charset="-122"/>
                <a:cs typeface="Arial" pitchFamily="34" charset="0"/>
              </a:rPr>
              <a:t>借用</a:t>
            </a:r>
            <a:r>
              <a:rPr lang="zh-CN" altLang="en-US" sz="4000" dirty="0">
                <a:latin typeface="微软雅黑" pitchFamily="34" charset="-122"/>
                <a:ea typeface="微软雅黑" pitchFamily="34" charset="-122"/>
                <a:cs typeface="Arial" pitchFamily="34" charset="0"/>
              </a:rPr>
              <a:t>法</a:t>
            </a:r>
            <a:r>
              <a:rPr lang="zh-CN" altLang="en-US" sz="4000" dirty="0" smtClean="0">
                <a:latin typeface="微软雅黑" pitchFamily="34" charset="-122"/>
                <a:ea typeface="微软雅黑" pitchFamily="34" charset="-122"/>
                <a:cs typeface="Arial" pitchFamily="34" charset="0"/>
              </a:rPr>
              <a:t>；</a:t>
            </a:r>
            <a:endParaRPr lang="en-US" altLang="zh-CN" sz="4000" dirty="0">
              <a:latin typeface="微软雅黑" pitchFamily="34" charset="-122"/>
              <a:ea typeface="微软雅黑" pitchFamily="34" charset="-122"/>
              <a:cs typeface="Arial" pitchFamily="34" charset="0"/>
            </a:endParaRPr>
          </a:p>
          <a:p>
            <a:pPr>
              <a:spcBef>
                <a:spcPct val="0"/>
              </a:spcBef>
              <a:buFontTx/>
              <a:buNone/>
            </a:pPr>
            <a:endParaRPr lang="en-US" altLang="zh-CN" sz="4000" dirty="0">
              <a:latin typeface="微软雅黑" pitchFamily="34" charset="-122"/>
              <a:ea typeface="微软雅黑" pitchFamily="34" charset="-122"/>
              <a:cs typeface="Arial" pitchFamily="34" charset="0"/>
            </a:endParaRPr>
          </a:p>
        </p:txBody>
      </p:sp>
      <p:sp>
        <p:nvSpPr>
          <p:cNvPr id="334852" name="Rectangle 4"/>
          <p:cNvSpPr>
            <a:spLocks noGrp="1" noChangeArrowheads="1"/>
          </p:cNvSpPr>
          <p:nvPr>
            <p:ph type="title"/>
          </p:nvPr>
        </p:nvSpPr>
        <p:spPr>
          <a:noFill/>
          <a:ln/>
        </p:spPr>
        <p:txBody>
          <a:bodyPr>
            <a:normAutofit/>
          </a:bodyPr>
          <a:lstStyle/>
          <a:p>
            <a:r>
              <a:rPr lang="zh-CN" altLang="en-US" dirty="0">
                <a:solidFill>
                  <a:srgbClr val="0000FF"/>
                </a:solidFill>
                <a:latin typeface="微软雅黑" pitchFamily="34" charset="-122"/>
                <a:ea typeface="微软雅黑" pitchFamily="34" charset="-122"/>
                <a:cs typeface="Arial" pitchFamily="34" charset="0"/>
              </a:rPr>
              <a:t>（</a:t>
            </a:r>
            <a:r>
              <a:rPr lang="en-US" altLang="zh-CN" dirty="0">
                <a:solidFill>
                  <a:srgbClr val="0000FF"/>
                </a:solidFill>
                <a:latin typeface="微软雅黑" pitchFamily="34" charset="-122"/>
                <a:ea typeface="微软雅黑" pitchFamily="34" charset="-122"/>
                <a:cs typeface="Arial" pitchFamily="34" charset="0"/>
              </a:rPr>
              <a:t>6</a:t>
            </a:r>
            <a:r>
              <a:rPr lang="zh-CN" altLang="en-US" dirty="0">
                <a:solidFill>
                  <a:srgbClr val="0000FF"/>
                </a:solidFill>
                <a:latin typeface="微软雅黑" pitchFamily="34" charset="-122"/>
                <a:ea typeface="微软雅黑" pitchFamily="34" charset="-122"/>
                <a:cs typeface="Arial" pitchFamily="34" charset="0"/>
              </a:rPr>
              <a:t>）获取信息和资料的方法</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ltLang="zh-CN" sz="3600">
                <a:solidFill>
                  <a:srgbClr val="0000FF"/>
                </a:solidFill>
                <a:latin typeface="黑体" pitchFamily="49" charset="-122"/>
                <a:ea typeface="黑体" pitchFamily="49" charset="-122"/>
                <a:cs typeface="Arial" pitchFamily="34" charset="0"/>
              </a:rPr>
              <a:t>5.</a:t>
            </a:r>
            <a:r>
              <a:rPr lang="zh-CN" altLang="en-US" sz="3600">
                <a:solidFill>
                  <a:srgbClr val="0000FF"/>
                </a:solidFill>
                <a:latin typeface="黑体" pitchFamily="49" charset="-122"/>
                <a:ea typeface="黑体" pitchFamily="49" charset="-122"/>
                <a:cs typeface="Arial" pitchFamily="34" charset="0"/>
              </a:rPr>
              <a:t>撰写、提交和发布评估报告</a:t>
            </a:r>
          </a:p>
        </p:txBody>
      </p:sp>
      <p:sp>
        <p:nvSpPr>
          <p:cNvPr id="311299" name="Rectangle 3"/>
          <p:cNvSpPr>
            <a:spLocks noGrp="1" noChangeArrowheads="1"/>
          </p:cNvSpPr>
          <p:nvPr>
            <p:ph type="body" idx="1"/>
          </p:nvPr>
        </p:nvSpPr>
        <p:spPr>
          <a:solidFill>
            <a:schemeClr val="bg1"/>
          </a:solidFill>
        </p:spPr>
        <p:txBody>
          <a:bodyPr/>
          <a:lstStyle/>
          <a:p>
            <a:pPr>
              <a:spcBef>
                <a:spcPct val="0"/>
              </a:spcBef>
              <a:buFontTx/>
              <a:buNone/>
            </a:pPr>
            <a:r>
              <a:rPr lang="zh-CN" altLang="en-US" sz="2600">
                <a:latin typeface="黑体" pitchFamily="49" charset="-122"/>
                <a:ea typeface="黑体" pitchFamily="49" charset="-122"/>
                <a:cs typeface="Arial" pitchFamily="34" charset="0"/>
              </a:rPr>
              <a:t> 政策的结论要以</a:t>
            </a:r>
            <a:r>
              <a:rPr lang="zh-CN" altLang="en-US" sz="2600">
                <a:solidFill>
                  <a:srgbClr val="FF0000"/>
                </a:solidFill>
                <a:latin typeface="黑体" pitchFamily="49" charset="-122"/>
                <a:ea typeface="黑体" pitchFamily="49" charset="-122"/>
                <a:cs typeface="Arial" pitchFamily="34" charset="0"/>
              </a:rPr>
              <a:t>报告</a:t>
            </a:r>
            <a:r>
              <a:rPr lang="zh-CN" altLang="en-US" sz="2600">
                <a:latin typeface="黑体" pitchFamily="49" charset="-122"/>
                <a:ea typeface="黑体" pitchFamily="49" charset="-122"/>
                <a:cs typeface="Arial" pitchFamily="34" charset="0"/>
              </a:rPr>
              <a:t>的形式表现出来，报告写好后</a:t>
            </a:r>
            <a:r>
              <a:rPr lang="zh-CN" altLang="en-US" sz="2600">
                <a:solidFill>
                  <a:srgbClr val="FF0000"/>
                </a:solidFill>
                <a:latin typeface="黑体" pitchFamily="49" charset="-122"/>
                <a:ea typeface="黑体" pitchFamily="49" charset="-122"/>
                <a:cs typeface="Arial" pitchFamily="34" charset="0"/>
              </a:rPr>
              <a:t>呈送</a:t>
            </a:r>
            <a:r>
              <a:rPr lang="zh-CN" altLang="en-US" sz="2600">
                <a:latin typeface="黑体" pitchFamily="49" charset="-122"/>
                <a:ea typeface="黑体" pitchFamily="49" charset="-122"/>
                <a:cs typeface="Arial" pitchFamily="34" charset="0"/>
              </a:rPr>
              <a:t>有关政策人员，并应及时把评估报告向社会</a:t>
            </a:r>
            <a:r>
              <a:rPr lang="zh-CN" altLang="en-US" sz="2600">
                <a:solidFill>
                  <a:srgbClr val="FF0000"/>
                </a:solidFill>
                <a:latin typeface="黑体" pitchFamily="49" charset="-122"/>
                <a:ea typeface="黑体" pitchFamily="49" charset="-122"/>
                <a:cs typeface="Arial" pitchFamily="34" charset="0"/>
              </a:rPr>
              <a:t>公布</a:t>
            </a:r>
            <a:r>
              <a:rPr lang="zh-CN" altLang="en-US" sz="2600">
                <a:latin typeface="黑体" pitchFamily="49" charset="-122"/>
                <a:ea typeface="黑体" pitchFamily="49" charset="-122"/>
                <a:cs typeface="Arial" pitchFamily="34" charset="0"/>
              </a:rPr>
              <a:t>。</a:t>
            </a:r>
          </a:p>
          <a:p>
            <a:pPr>
              <a:spcBef>
                <a:spcPct val="0"/>
              </a:spcBef>
              <a:buFontTx/>
              <a:buNone/>
            </a:pPr>
            <a:endParaRPr lang="zh-CN" altLang="en-US" sz="2600">
              <a:latin typeface="黑体" pitchFamily="49" charset="-122"/>
              <a:ea typeface="黑体" pitchFamily="49" charset="-122"/>
              <a:cs typeface="Arial" pitchFamily="34" charset="0"/>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zh-CN" altLang="en-US" sz="3600">
                <a:solidFill>
                  <a:srgbClr val="0000FF"/>
                </a:solidFill>
                <a:latin typeface="黑体" pitchFamily="49" charset="-122"/>
                <a:ea typeface="黑体" pitchFamily="49" charset="-122"/>
                <a:cs typeface="Arial" pitchFamily="34" charset="0"/>
              </a:rPr>
              <a:t>（</a:t>
            </a:r>
            <a:r>
              <a:rPr lang="en-US" altLang="zh-CN" sz="3600">
                <a:solidFill>
                  <a:srgbClr val="0000FF"/>
                </a:solidFill>
                <a:latin typeface="黑体" pitchFamily="49" charset="-122"/>
                <a:ea typeface="黑体" pitchFamily="49" charset="-122"/>
                <a:cs typeface="Arial" pitchFamily="34" charset="0"/>
              </a:rPr>
              <a:t>5</a:t>
            </a:r>
            <a:r>
              <a:rPr lang="zh-CN" altLang="en-US" sz="3600">
                <a:solidFill>
                  <a:srgbClr val="0000FF"/>
                </a:solidFill>
                <a:latin typeface="黑体" pitchFamily="49" charset="-122"/>
                <a:ea typeface="黑体" pitchFamily="49" charset="-122"/>
                <a:cs typeface="Arial" pitchFamily="34" charset="0"/>
              </a:rPr>
              <a:t>）评估的方法</a:t>
            </a:r>
          </a:p>
        </p:txBody>
      </p:sp>
      <p:sp>
        <p:nvSpPr>
          <p:cNvPr id="309252" name="Text Box 4"/>
          <p:cNvSpPr txBox="1">
            <a:spLocks noChangeArrowheads="1"/>
          </p:cNvSpPr>
          <p:nvPr/>
        </p:nvSpPr>
        <p:spPr bwMode="auto">
          <a:xfrm>
            <a:off x="827088" y="2490787"/>
            <a:ext cx="1905000" cy="523220"/>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lang="zh-CN" altLang="en-US" sz="2800">
                <a:solidFill>
                  <a:srgbClr val="FF0000"/>
                </a:solidFill>
                <a:latin typeface="Verdana" pitchFamily="34" charset="0"/>
                <a:ea typeface="黑体" pitchFamily="49" charset="-122"/>
              </a:rPr>
              <a:t>评估方法</a:t>
            </a:r>
          </a:p>
        </p:txBody>
      </p:sp>
      <p:sp>
        <p:nvSpPr>
          <p:cNvPr id="309253" name="Text Box 5"/>
          <p:cNvSpPr txBox="1">
            <a:spLocks noChangeArrowheads="1"/>
          </p:cNvSpPr>
          <p:nvPr/>
        </p:nvSpPr>
        <p:spPr bwMode="auto">
          <a:xfrm>
            <a:off x="3417888" y="1696641"/>
            <a:ext cx="1854200" cy="523220"/>
          </a:xfrm>
          <a:prstGeom prst="rect">
            <a:avLst/>
          </a:prstGeom>
          <a:solidFill>
            <a:srgbClr val="008080"/>
          </a:solidFill>
          <a:ln w="9525">
            <a:solidFill>
              <a:schemeClr val="tx1"/>
            </a:solidFill>
            <a:miter lim="800000"/>
            <a:headEnd/>
            <a:tailEnd/>
          </a:ln>
          <a:effectLst/>
        </p:spPr>
        <p:txBody>
          <a:bodyPr>
            <a:spAutoFit/>
          </a:bodyPr>
          <a:lstStyle/>
          <a:p>
            <a:pPr>
              <a:spcBef>
                <a:spcPct val="50000"/>
              </a:spcBef>
            </a:pPr>
            <a:r>
              <a:rPr lang="zh-CN" altLang="en-US" sz="2800">
                <a:solidFill>
                  <a:srgbClr val="FFFF00"/>
                </a:solidFill>
                <a:latin typeface="Verdana" pitchFamily="34" charset="0"/>
                <a:ea typeface="黑体" pitchFamily="49" charset="-122"/>
              </a:rPr>
              <a:t>定性方法</a:t>
            </a:r>
          </a:p>
        </p:txBody>
      </p:sp>
      <p:sp>
        <p:nvSpPr>
          <p:cNvPr id="309254" name="Text Box 6"/>
          <p:cNvSpPr txBox="1">
            <a:spLocks noChangeArrowheads="1"/>
          </p:cNvSpPr>
          <p:nvPr/>
        </p:nvSpPr>
        <p:spPr bwMode="auto">
          <a:xfrm>
            <a:off x="3417888" y="3183731"/>
            <a:ext cx="1854200" cy="523220"/>
          </a:xfrm>
          <a:prstGeom prst="rect">
            <a:avLst/>
          </a:prstGeom>
          <a:solidFill>
            <a:srgbClr val="008080"/>
          </a:solidFill>
          <a:ln w="9525">
            <a:solidFill>
              <a:schemeClr val="tx1"/>
            </a:solidFill>
            <a:miter lim="800000"/>
            <a:headEnd/>
            <a:tailEnd/>
          </a:ln>
          <a:effectLst/>
        </p:spPr>
        <p:txBody>
          <a:bodyPr>
            <a:spAutoFit/>
          </a:bodyPr>
          <a:lstStyle/>
          <a:p>
            <a:pPr>
              <a:spcBef>
                <a:spcPct val="50000"/>
              </a:spcBef>
            </a:pPr>
            <a:r>
              <a:rPr lang="zh-CN" altLang="en-US" sz="2800">
                <a:solidFill>
                  <a:srgbClr val="FFFF00"/>
                </a:solidFill>
                <a:latin typeface="Verdana" pitchFamily="34" charset="0"/>
                <a:ea typeface="黑体" pitchFamily="49" charset="-122"/>
              </a:rPr>
              <a:t>定量方法</a:t>
            </a:r>
          </a:p>
        </p:txBody>
      </p:sp>
      <p:sp>
        <p:nvSpPr>
          <p:cNvPr id="309255" name="Text Box 7"/>
          <p:cNvSpPr txBox="1">
            <a:spLocks noChangeArrowheads="1"/>
          </p:cNvSpPr>
          <p:nvPr/>
        </p:nvSpPr>
        <p:spPr bwMode="auto">
          <a:xfrm>
            <a:off x="5997575" y="1437085"/>
            <a:ext cx="2103438" cy="523220"/>
          </a:xfrm>
          <a:prstGeom prst="rect">
            <a:avLst/>
          </a:prstGeom>
          <a:noFill/>
          <a:ln w="9525">
            <a:solidFill>
              <a:schemeClr val="tx1"/>
            </a:solidFill>
            <a:miter lim="800000"/>
            <a:headEnd/>
            <a:tailEnd/>
          </a:ln>
          <a:effectLst/>
        </p:spPr>
        <p:txBody>
          <a:bodyPr>
            <a:spAutoFit/>
          </a:bodyPr>
          <a:lstStyle/>
          <a:p>
            <a:pPr>
              <a:spcBef>
                <a:spcPct val="50000"/>
              </a:spcBef>
            </a:pPr>
            <a:r>
              <a:rPr lang="zh-CN" altLang="en-US" sz="2800">
                <a:latin typeface="Verdana" pitchFamily="34" charset="0"/>
                <a:ea typeface="黑体" pitchFamily="49" charset="-122"/>
              </a:rPr>
              <a:t>前景假设法</a:t>
            </a:r>
          </a:p>
        </p:txBody>
      </p:sp>
      <p:sp>
        <p:nvSpPr>
          <p:cNvPr id="309256" name="Text Box 8"/>
          <p:cNvSpPr txBox="1">
            <a:spLocks noChangeArrowheads="1"/>
          </p:cNvSpPr>
          <p:nvPr/>
        </p:nvSpPr>
        <p:spPr bwMode="auto">
          <a:xfrm>
            <a:off x="5997576" y="2013348"/>
            <a:ext cx="1743075" cy="523220"/>
          </a:xfrm>
          <a:prstGeom prst="rect">
            <a:avLst/>
          </a:prstGeom>
          <a:noFill/>
          <a:ln w="9525">
            <a:solidFill>
              <a:schemeClr val="tx1"/>
            </a:solidFill>
            <a:miter lim="800000"/>
            <a:headEnd/>
            <a:tailEnd/>
          </a:ln>
          <a:effectLst/>
        </p:spPr>
        <p:txBody>
          <a:bodyPr>
            <a:spAutoFit/>
          </a:bodyPr>
          <a:lstStyle/>
          <a:p>
            <a:pPr>
              <a:spcBef>
                <a:spcPct val="50000"/>
              </a:spcBef>
            </a:pPr>
            <a:r>
              <a:rPr lang="zh-CN" altLang="en-US" sz="2800">
                <a:latin typeface="Verdana" pitchFamily="34" charset="0"/>
                <a:ea typeface="黑体" pitchFamily="49" charset="-122"/>
                <a:hlinkClick r:id="rId2" action="ppaction://hlinkpres?slideindex=1&amp;slidetitle="/>
              </a:rPr>
              <a:t>德尔斐法</a:t>
            </a:r>
            <a:endParaRPr lang="zh-CN" altLang="en-US" sz="2800">
              <a:latin typeface="Verdana" pitchFamily="34" charset="0"/>
              <a:ea typeface="黑体" pitchFamily="49" charset="-122"/>
            </a:endParaRPr>
          </a:p>
        </p:txBody>
      </p:sp>
      <p:sp>
        <p:nvSpPr>
          <p:cNvPr id="309257" name="Text Box 9"/>
          <p:cNvSpPr txBox="1">
            <a:spLocks noChangeArrowheads="1"/>
          </p:cNvSpPr>
          <p:nvPr/>
        </p:nvSpPr>
        <p:spPr bwMode="auto">
          <a:xfrm>
            <a:off x="5997576" y="2589610"/>
            <a:ext cx="1311275" cy="523220"/>
          </a:xfrm>
          <a:prstGeom prst="rect">
            <a:avLst/>
          </a:prstGeom>
          <a:noFill/>
          <a:ln w="9525">
            <a:solidFill>
              <a:schemeClr val="tx1"/>
            </a:solidFill>
            <a:miter lim="800000"/>
            <a:headEnd/>
            <a:tailEnd/>
          </a:ln>
          <a:effectLst/>
        </p:spPr>
        <p:txBody>
          <a:bodyPr>
            <a:spAutoFit/>
          </a:bodyPr>
          <a:lstStyle/>
          <a:p>
            <a:pPr>
              <a:spcBef>
                <a:spcPct val="50000"/>
              </a:spcBef>
            </a:pPr>
            <a:r>
              <a:rPr lang="zh-CN" altLang="en-US" sz="2800">
                <a:latin typeface="Verdana" pitchFamily="34" charset="0"/>
                <a:ea typeface="黑体" pitchFamily="49" charset="-122"/>
              </a:rPr>
              <a:t>实验法</a:t>
            </a:r>
          </a:p>
        </p:txBody>
      </p:sp>
      <p:sp>
        <p:nvSpPr>
          <p:cNvPr id="309258" name="Text Box 10"/>
          <p:cNvSpPr txBox="1">
            <a:spLocks noChangeArrowheads="1"/>
          </p:cNvSpPr>
          <p:nvPr/>
        </p:nvSpPr>
        <p:spPr bwMode="auto">
          <a:xfrm>
            <a:off x="5997576" y="3167062"/>
            <a:ext cx="1743075" cy="523220"/>
          </a:xfrm>
          <a:prstGeom prst="rect">
            <a:avLst/>
          </a:prstGeom>
          <a:noFill/>
          <a:ln w="9525">
            <a:solidFill>
              <a:schemeClr val="tx1"/>
            </a:solidFill>
            <a:miter lim="800000"/>
            <a:headEnd/>
            <a:tailEnd/>
          </a:ln>
          <a:effectLst/>
        </p:spPr>
        <p:txBody>
          <a:bodyPr>
            <a:spAutoFit/>
          </a:bodyPr>
          <a:lstStyle/>
          <a:p>
            <a:pPr>
              <a:spcBef>
                <a:spcPct val="50000"/>
              </a:spcBef>
            </a:pPr>
            <a:r>
              <a:rPr lang="zh-CN" altLang="en-US" sz="2800">
                <a:latin typeface="Verdana" pitchFamily="34" charset="0"/>
                <a:ea typeface="黑体" pitchFamily="49" charset="-122"/>
              </a:rPr>
              <a:t>准实验法</a:t>
            </a:r>
          </a:p>
        </p:txBody>
      </p:sp>
      <p:sp>
        <p:nvSpPr>
          <p:cNvPr id="309259" name="Text Box 11"/>
          <p:cNvSpPr txBox="1">
            <a:spLocks noChangeArrowheads="1"/>
          </p:cNvSpPr>
          <p:nvPr/>
        </p:nvSpPr>
        <p:spPr bwMode="auto">
          <a:xfrm>
            <a:off x="5997575" y="3743325"/>
            <a:ext cx="1670050" cy="523220"/>
          </a:xfrm>
          <a:prstGeom prst="rect">
            <a:avLst/>
          </a:prstGeom>
          <a:noFill/>
          <a:ln w="9525">
            <a:solidFill>
              <a:schemeClr val="tx1"/>
            </a:solidFill>
            <a:miter lim="800000"/>
            <a:headEnd/>
            <a:tailEnd/>
          </a:ln>
          <a:effectLst/>
        </p:spPr>
        <p:txBody>
          <a:bodyPr>
            <a:spAutoFit/>
          </a:bodyPr>
          <a:lstStyle/>
          <a:p>
            <a:pPr>
              <a:spcBef>
                <a:spcPct val="50000"/>
              </a:spcBef>
            </a:pPr>
            <a:r>
              <a:rPr lang="zh-CN" altLang="en-US" sz="2800">
                <a:latin typeface="Verdana" pitchFamily="34" charset="0"/>
                <a:ea typeface="黑体" pitchFamily="49" charset="-122"/>
              </a:rPr>
              <a:t>非实验法</a:t>
            </a:r>
          </a:p>
        </p:txBody>
      </p:sp>
      <p:grpSp>
        <p:nvGrpSpPr>
          <p:cNvPr id="2" name="Group 26"/>
          <p:cNvGrpSpPr>
            <a:grpSpLocks/>
          </p:cNvGrpSpPr>
          <p:nvPr/>
        </p:nvGrpSpPr>
        <p:grpSpPr bwMode="auto">
          <a:xfrm>
            <a:off x="5272088" y="1628775"/>
            <a:ext cx="633412" cy="577454"/>
            <a:chOff x="1474" y="1752"/>
            <a:chExt cx="317" cy="998"/>
          </a:xfrm>
        </p:grpSpPr>
        <p:grpSp>
          <p:nvGrpSpPr>
            <p:cNvPr id="3" name="Group 24"/>
            <p:cNvGrpSpPr>
              <a:grpSpLocks/>
            </p:cNvGrpSpPr>
            <p:nvPr/>
          </p:nvGrpSpPr>
          <p:grpSpPr bwMode="auto">
            <a:xfrm>
              <a:off x="1610" y="1752"/>
              <a:ext cx="181" cy="998"/>
              <a:chOff x="1610" y="1752"/>
              <a:chExt cx="181" cy="998"/>
            </a:xfrm>
          </p:grpSpPr>
          <p:sp>
            <p:nvSpPr>
              <p:cNvPr id="309268" name="Line 20"/>
              <p:cNvSpPr>
                <a:spLocks noChangeShapeType="1"/>
              </p:cNvSpPr>
              <p:nvPr/>
            </p:nvSpPr>
            <p:spPr bwMode="auto">
              <a:xfrm>
                <a:off x="1610" y="1752"/>
                <a:ext cx="0" cy="998"/>
              </a:xfrm>
              <a:prstGeom prst="line">
                <a:avLst/>
              </a:prstGeom>
              <a:noFill/>
              <a:ln w="38100">
                <a:solidFill>
                  <a:schemeClr val="tx1"/>
                </a:solidFill>
                <a:round/>
                <a:headEnd/>
                <a:tailEnd/>
              </a:ln>
              <a:effectLst/>
            </p:spPr>
            <p:txBody>
              <a:bodyPr/>
              <a:lstStyle/>
              <a:p>
                <a:endParaRPr lang="zh-CN" altLang="en-US"/>
              </a:p>
            </p:txBody>
          </p:sp>
          <p:sp>
            <p:nvSpPr>
              <p:cNvPr id="309270" name="Line 22"/>
              <p:cNvSpPr>
                <a:spLocks noChangeShapeType="1"/>
              </p:cNvSpPr>
              <p:nvPr/>
            </p:nvSpPr>
            <p:spPr bwMode="auto">
              <a:xfrm>
                <a:off x="1610" y="2750"/>
                <a:ext cx="181" cy="0"/>
              </a:xfrm>
              <a:prstGeom prst="line">
                <a:avLst/>
              </a:prstGeom>
              <a:noFill/>
              <a:ln w="38100">
                <a:solidFill>
                  <a:schemeClr val="tx1"/>
                </a:solidFill>
                <a:round/>
                <a:headEnd/>
                <a:tailEnd/>
              </a:ln>
              <a:effectLst/>
            </p:spPr>
            <p:txBody>
              <a:bodyPr/>
              <a:lstStyle/>
              <a:p>
                <a:endParaRPr lang="zh-CN" altLang="en-US"/>
              </a:p>
            </p:txBody>
          </p:sp>
          <p:sp>
            <p:nvSpPr>
              <p:cNvPr id="309271" name="Line 23"/>
              <p:cNvSpPr>
                <a:spLocks noChangeShapeType="1"/>
              </p:cNvSpPr>
              <p:nvPr/>
            </p:nvSpPr>
            <p:spPr bwMode="auto">
              <a:xfrm>
                <a:off x="1610" y="1752"/>
                <a:ext cx="181" cy="0"/>
              </a:xfrm>
              <a:prstGeom prst="line">
                <a:avLst/>
              </a:prstGeom>
              <a:noFill/>
              <a:ln w="38100">
                <a:solidFill>
                  <a:schemeClr val="tx1"/>
                </a:solidFill>
                <a:round/>
                <a:headEnd/>
                <a:tailEnd/>
              </a:ln>
              <a:effectLst/>
            </p:spPr>
            <p:txBody>
              <a:bodyPr/>
              <a:lstStyle/>
              <a:p>
                <a:endParaRPr lang="zh-CN" altLang="en-US"/>
              </a:p>
            </p:txBody>
          </p:sp>
        </p:grpSp>
        <p:sp>
          <p:nvSpPr>
            <p:cNvPr id="309273" name="Line 25"/>
            <p:cNvSpPr>
              <a:spLocks noChangeShapeType="1"/>
            </p:cNvSpPr>
            <p:nvPr/>
          </p:nvSpPr>
          <p:spPr bwMode="auto">
            <a:xfrm flipH="1">
              <a:off x="1474" y="2251"/>
              <a:ext cx="136" cy="0"/>
            </a:xfrm>
            <a:prstGeom prst="line">
              <a:avLst/>
            </a:prstGeom>
            <a:noFill/>
            <a:ln w="38100">
              <a:solidFill>
                <a:schemeClr val="tx1"/>
              </a:solidFill>
              <a:round/>
              <a:headEnd/>
              <a:tailEnd/>
            </a:ln>
            <a:effectLst/>
          </p:spPr>
          <p:txBody>
            <a:bodyPr/>
            <a:lstStyle/>
            <a:p>
              <a:endParaRPr lang="zh-CN" altLang="en-US"/>
            </a:p>
          </p:txBody>
        </p:sp>
      </p:grpSp>
      <p:grpSp>
        <p:nvGrpSpPr>
          <p:cNvPr id="4" name="Group 27"/>
          <p:cNvGrpSpPr>
            <a:grpSpLocks/>
          </p:cNvGrpSpPr>
          <p:nvPr/>
        </p:nvGrpSpPr>
        <p:grpSpPr bwMode="auto">
          <a:xfrm>
            <a:off x="5272088" y="2781300"/>
            <a:ext cx="633412" cy="1216819"/>
            <a:chOff x="1474" y="1752"/>
            <a:chExt cx="317" cy="998"/>
          </a:xfrm>
        </p:grpSpPr>
        <p:grpSp>
          <p:nvGrpSpPr>
            <p:cNvPr id="5" name="Group 28"/>
            <p:cNvGrpSpPr>
              <a:grpSpLocks/>
            </p:cNvGrpSpPr>
            <p:nvPr/>
          </p:nvGrpSpPr>
          <p:grpSpPr bwMode="auto">
            <a:xfrm>
              <a:off x="1610" y="1752"/>
              <a:ext cx="181" cy="998"/>
              <a:chOff x="1610" y="1752"/>
              <a:chExt cx="181" cy="998"/>
            </a:xfrm>
          </p:grpSpPr>
          <p:sp>
            <p:nvSpPr>
              <p:cNvPr id="309277" name="Line 29"/>
              <p:cNvSpPr>
                <a:spLocks noChangeShapeType="1"/>
              </p:cNvSpPr>
              <p:nvPr/>
            </p:nvSpPr>
            <p:spPr bwMode="auto">
              <a:xfrm>
                <a:off x="1610" y="1752"/>
                <a:ext cx="0" cy="998"/>
              </a:xfrm>
              <a:prstGeom prst="line">
                <a:avLst/>
              </a:prstGeom>
              <a:noFill/>
              <a:ln w="38100">
                <a:solidFill>
                  <a:schemeClr val="tx1"/>
                </a:solidFill>
                <a:round/>
                <a:headEnd/>
                <a:tailEnd/>
              </a:ln>
              <a:effectLst/>
            </p:spPr>
            <p:txBody>
              <a:bodyPr/>
              <a:lstStyle/>
              <a:p>
                <a:endParaRPr lang="zh-CN" altLang="en-US"/>
              </a:p>
            </p:txBody>
          </p:sp>
          <p:sp>
            <p:nvSpPr>
              <p:cNvPr id="309278" name="Line 30"/>
              <p:cNvSpPr>
                <a:spLocks noChangeShapeType="1"/>
              </p:cNvSpPr>
              <p:nvPr/>
            </p:nvSpPr>
            <p:spPr bwMode="auto">
              <a:xfrm>
                <a:off x="1610" y="2750"/>
                <a:ext cx="181" cy="0"/>
              </a:xfrm>
              <a:prstGeom prst="line">
                <a:avLst/>
              </a:prstGeom>
              <a:noFill/>
              <a:ln w="38100">
                <a:solidFill>
                  <a:schemeClr val="tx1"/>
                </a:solidFill>
                <a:round/>
                <a:headEnd/>
                <a:tailEnd/>
              </a:ln>
              <a:effectLst/>
            </p:spPr>
            <p:txBody>
              <a:bodyPr/>
              <a:lstStyle/>
              <a:p>
                <a:endParaRPr lang="zh-CN" altLang="en-US"/>
              </a:p>
            </p:txBody>
          </p:sp>
          <p:sp>
            <p:nvSpPr>
              <p:cNvPr id="309279" name="Line 31"/>
              <p:cNvSpPr>
                <a:spLocks noChangeShapeType="1"/>
              </p:cNvSpPr>
              <p:nvPr/>
            </p:nvSpPr>
            <p:spPr bwMode="auto">
              <a:xfrm>
                <a:off x="1610" y="1752"/>
                <a:ext cx="181" cy="0"/>
              </a:xfrm>
              <a:prstGeom prst="line">
                <a:avLst/>
              </a:prstGeom>
              <a:noFill/>
              <a:ln w="38100">
                <a:solidFill>
                  <a:schemeClr val="tx1"/>
                </a:solidFill>
                <a:round/>
                <a:headEnd/>
                <a:tailEnd/>
              </a:ln>
              <a:effectLst/>
            </p:spPr>
            <p:txBody>
              <a:bodyPr/>
              <a:lstStyle/>
              <a:p>
                <a:endParaRPr lang="zh-CN" altLang="en-US"/>
              </a:p>
            </p:txBody>
          </p:sp>
        </p:grpSp>
        <p:sp>
          <p:nvSpPr>
            <p:cNvPr id="309280" name="Line 32"/>
            <p:cNvSpPr>
              <a:spLocks noChangeShapeType="1"/>
            </p:cNvSpPr>
            <p:nvPr/>
          </p:nvSpPr>
          <p:spPr bwMode="auto">
            <a:xfrm flipH="1">
              <a:off x="1474" y="2251"/>
              <a:ext cx="136" cy="0"/>
            </a:xfrm>
            <a:prstGeom prst="line">
              <a:avLst/>
            </a:prstGeom>
            <a:noFill/>
            <a:ln w="38100">
              <a:solidFill>
                <a:schemeClr val="tx1"/>
              </a:solidFill>
              <a:round/>
              <a:headEnd/>
              <a:tailEnd/>
            </a:ln>
            <a:effectLst/>
          </p:spPr>
          <p:txBody>
            <a:bodyPr/>
            <a:lstStyle/>
            <a:p>
              <a:endParaRPr lang="zh-CN" altLang="en-US"/>
            </a:p>
          </p:txBody>
        </p:sp>
      </p:grpSp>
      <p:grpSp>
        <p:nvGrpSpPr>
          <p:cNvPr id="6" name="Group 33"/>
          <p:cNvGrpSpPr>
            <a:grpSpLocks/>
          </p:cNvGrpSpPr>
          <p:nvPr/>
        </p:nvGrpSpPr>
        <p:grpSpPr bwMode="auto">
          <a:xfrm>
            <a:off x="2732088" y="1950244"/>
            <a:ext cx="633412" cy="1472804"/>
            <a:chOff x="1474" y="1752"/>
            <a:chExt cx="317" cy="998"/>
          </a:xfrm>
        </p:grpSpPr>
        <p:grpSp>
          <p:nvGrpSpPr>
            <p:cNvPr id="7" name="Group 34"/>
            <p:cNvGrpSpPr>
              <a:grpSpLocks/>
            </p:cNvGrpSpPr>
            <p:nvPr/>
          </p:nvGrpSpPr>
          <p:grpSpPr bwMode="auto">
            <a:xfrm>
              <a:off x="1610" y="1752"/>
              <a:ext cx="181" cy="998"/>
              <a:chOff x="1610" y="1752"/>
              <a:chExt cx="181" cy="998"/>
            </a:xfrm>
          </p:grpSpPr>
          <p:sp>
            <p:nvSpPr>
              <p:cNvPr id="309283" name="Line 35"/>
              <p:cNvSpPr>
                <a:spLocks noChangeShapeType="1"/>
              </p:cNvSpPr>
              <p:nvPr/>
            </p:nvSpPr>
            <p:spPr bwMode="auto">
              <a:xfrm>
                <a:off x="1610" y="1752"/>
                <a:ext cx="0" cy="998"/>
              </a:xfrm>
              <a:prstGeom prst="line">
                <a:avLst/>
              </a:prstGeom>
              <a:noFill/>
              <a:ln w="38100">
                <a:solidFill>
                  <a:schemeClr val="tx1"/>
                </a:solidFill>
                <a:round/>
                <a:headEnd/>
                <a:tailEnd/>
              </a:ln>
              <a:effectLst/>
            </p:spPr>
            <p:txBody>
              <a:bodyPr/>
              <a:lstStyle/>
              <a:p>
                <a:endParaRPr lang="zh-CN" altLang="en-US"/>
              </a:p>
            </p:txBody>
          </p:sp>
          <p:sp>
            <p:nvSpPr>
              <p:cNvPr id="309284" name="Line 36"/>
              <p:cNvSpPr>
                <a:spLocks noChangeShapeType="1"/>
              </p:cNvSpPr>
              <p:nvPr/>
            </p:nvSpPr>
            <p:spPr bwMode="auto">
              <a:xfrm>
                <a:off x="1610" y="2750"/>
                <a:ext cx="181" cy="0"/>
              </a:xfrm>
              <a:prstGeom prst="line">
                <a:avLst/>
              </a:prstGeom>
              <a:noFill/>
              <a:ln w="38100">
                <a:solidFill>
                  <a:schemeClr val="tx1"/>
                </a:solidFill>
                <a:round/>
                <a:headEnd/>
                <a:tailEnd/>
              </a:ln>
              <a:effectLst/>
            </p:spPr>
            <p:txBody>
              <a:bodyPr/>
              <a:lstStyle/>
              <a:p>
                <a:endParaRPr lang="zh-CN" altLang="en-US"/>
              </a:p>
            </p:txBody>
          </p:sp>
          <p:sp>
            <p:nvSpPr>
              <p:cNvPr id="309285" name="Line 37"/>
              <p:cNvSpPr>
                <a:spLocks noChangeShapeType="1"/>
              </p:cNvSpPr>
              <p:nvPr/>
            </p:nvSpPr>
            <p:spPr bwMode="auto">
              <a:xfrm>
                <a:off x="1610" y="1752"/>
                <a:ext cx="181" cy="0"/>
              </a:xfrm>
              <a:prstGeom prst="line">
                <a:avLst/>
              </a:prstGeom>
              <a:noFill/>
              <a:ln w="38100">
                <a:solidFill>
                  <a:schemeClr val="tx1"/>
                </a:solidFill>
                <a:round/>
                <a:headEnd/>
                <a:tailEnd/>
              </a:ln>
              <a:effectLst/>
            </p:spPr>
            <p:txBody>
              <a:bodyPr/>
              <a:lstStyle/>
              <a:p>
                <a:endParaRPr lang="zh-CN" altLang="en-US"/>
              </a:p>
            </p:txBody>
          </p:sp>
        </p:grpSp>
        <p:sp>
          <p:nvSpPr>
            <p:cNvPr id="309286" name="Line 38"/>
            <p:cNvSpPr>
              <a:spLocks noChangeShapeType="1"/>
            </p:cNvSpPr>
            <p:nvPr/>
          </p:nvSpPr>
          <p:spPr bwMode="auto">
            <a:xfrm flipH="1">
              <a:off x="1474" y="2251"/>
              <a:ext cx="136" cy="0"/>
            </a:xfrm>
            <a:prstGeom prst="line">
              <a:avLst/>
            </a:prstGeom>
            <a:noFill/>
            <a:ln w="38100">
              <a:solidFill>
                <a:schemeClr val="tx1"/>
              </a:solidFill>
              <a:round/>
              <a:headEnd/>
              <a:tailEnd/>
            </a:ln>
            <a:effectLst/>
          </p:spPr>
          <p:txBody>
            <a:bodyPr/>
            <a:lstStyle/>
            <a:p>
              <a:endParaRPr lang="zh-CN" altLang="en-US"/>
            </a:p>
          </p:txBody>
        </p:sp>
      </p:grpSp>
      <p:sp>
        <p:nvSpPr>
          <p:cNvPr id="309287" name="Line 39"/>
          <p:cNvSpPr>
            <a:spLocks noChangeShapeType="1"/>
          </p:cNvSpPr>
          <p:nvPr/>
        </p:nvSpPr>
        <p:spPr bwMode="auto">
          <a:xfrm>
            <a:off x="5543551" y="3358754"/>
            <a:ext cx="454025" cy="0"/>
          </a:xfrm>
          <a:prstGeom prst="line">
            <a:avLst/>
          </a:prstGeom>
          <a:noFill/>
          <a:ln w="38100">
            <a:solidFill>
              <a:schemeClr val="tx1"/>
            </a:solidFill>
            <a:round/>
            <a:headEnd/>
            <a:tailEnd/>
          </a:ln>
          <a:effectLst/>
        </p:spPr>
        <p:txBody>
          <a:bodyPr/>
          <a:lstStyle/>
          <a:p>
            <a:endParaRPr lang="zh-CN" altLang="en-US"/>
          </a:p>
        </p:txBody>
      </p:sp>
      <p:sp>
        <p:nvSpPr>
          <p:cNvPr id="309290" name="AutoShape 42">
            <a:hlinkClick r:id="rId3" action="ppaction://hlinksldjump" highlightClick="1"/>
          </p:cNvPr>
          <p:cNvSpPr>
            <a:spLocks noChangeArrowheads="1"/>
          </p:cNvSpPr>
          <p:nvPr/>
        </p:nvSpPr>
        <p:spPr bwMode="auto">
          <a:xfrm flipH="1">
            <a:off x="1" y="3489723"/>
            <a:ext cx="1547813" cy="1653778"/>
          </a:xfrm>
          <a:prstGeom prst="actionButtonBackPrevious">
            <a:avLst/>
          </a:prstGeom>
          <a:solidFill>
            <a:srgbClr val="00FF00"/>
          </a:solidFill>
          <a:ln w="9525">
            <a:noFill/>
            <a:miter lim="800000"/>
            <a:headEnd/>
            <a:tailEnd/>
          </a:ln>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p:cNvSpPr>
            <a:spLocks noGrp="1" noChangeArrowheads="1"/>
          </p:cNvSpPr>
          <p:nvPr>
            <p:ph type="body" idx="1"/>
          </p:nvPr>
        </p:nvSpPr>
        <p:spPr>
          <a:xfrm>
            <a:off x="684214" y="1275160"/>
            <a:ext cx="8002587" cy="3319463"/>
          </a:xfrm>
          <a:solidFill>
            <a:schemeClr val="bg1"/>
          </a:solidFill>
        </p:spPr>
        <p:txBody>
          <a:bodyPr/>
          <a:lstStyle/>
          <a:p>
            <a:pPr>
              <a:spcBef>
                <a:spcPct val="0"/>
              </a:spcBef>
              <a:buFontTx/>
              <a:buNone/>
            </a:pPr>
            <a:r>
              <a:rPr lang="en-US" altLang="zh-CN" sz="2600">
                <a:latin typeface="黑体" pitchFamily="49" charset="-122"/>
                <a:ea typeface="黑体" pitchFamily="49" charset="-122"/>
                <a:cs typeface="Arial" pitchFamily="34" charset="0"/>
              </a:rPr>
              <a:t>①</a:t>
            </a:r>
            <a:r>
              <a:rPr lang="zh-CN" altLang="en-US" sz="2600">
                <a:solidFill>
                  <a:srgbClr val="FF0000"/>
                </a:solidFill>
                <a:latin typeface="黑体" pitchFamily="49" charset="-122"/>
                <a:ea typeface="黑体" pitchFamily="49" charset="-122"/>
                <a:cs typeface="Arial" pitchFamily="34" charset="0"/>
              </a:rPr>
              <a:t>文献</a:t>
            </a:r>
            <a:r>
              <a:rPr lang="zh-CN" altLang="en-US" sz="2600">
                <a:latin typeface="黑体" pitchFamily="49" charset="-122"/>
                <a:ea typeface="黑体" pitchFamily="49" charset="-122"/>
                <a:cs typeface="Arial" pitchFamily="34" charset="0"/>
              </a:rPr>
              <a:t>法；</a:t>
            </a:r>
          </a:p>
          <a:p>
            <a:pPr>
              <a:spcBef>
                <a:spcPct val="0"/>
              </a:spcBef>
              <a:buFontTx/>
              <a:buNone/>
            </a:pPr>
            <a:r>
              <a:rPr lang="zh-CN" altLang="en-US" sz="2600">
                <a:latin typeface="黑体" pitchFamily="49" charset="-122"/>
                <a:ea typeface="黑体" pitchFamily="49" charset="-122"/>
                <a:cs typeface="Arial" pitchFamily="34" charset="0"/>
              </a:rPr>
              <a:t>②</a:t>
            </a:r>
            <a:r>
              <a:rPr lang="zh-CN" altLang="en-US" sz="2600">
                <a:solidFill>
                  <a:srgbClr val="FF0000"/>
                </a:solidFill>
                <a:latin typeface="黑体" pitchFamily="49" charset="-122"/>
                <a:ea typeface="黑体" pitchFamily="49" charset="-122"/>
                <a:cs typeface="Arial" pitchFamily="34" charset="0"/>
              </a:rPr>
              <a:t>观察</a:t>
            </a:r>
            <a:r>
              <a:rPr lang="zh-CN" altLang="en-US" sz="2600">
                <a:latin typeface="黑体" pitchFamily="49" charset="-122"/>
                <a:ea typeface="黑体" pitchFamily="49" charset="-122"/>
                <a:cs typeface="Arial" pitchFamily="34" charset="0"/>
              </a:rPr>
              <a:t>法；</a:t>
            </a:r>
          </a:p>
          <a:p>
            <a:pPr>
              <a:spcBef>
                <a:spcPct val="0"/>
              </a:spcBef>
              <a:buFontTx/>
              <a:buNone/>
            </a:pPr>
            <a:r>
              <a:rPr lang="zh-CN" altLang="en-US" sz="2600">
                <a:latin typeface="黑体" pitchFamily="49" charset="-122"/>
                <a:ea typeface="黑体" pitchFamily="49" charset="-122"/>
                <a:cs typeface="Arial" pitchFamily="34" charset="0"/>
              </a:rPr>
              <a:t>③</a:t>
            </a:r>
            <a:r>
              <a:rPr lang="zh-CN" altLang="en-US" sz="2600">
                <a:solidFill>
                  <a:srgbClr val="FF0000"/>
                </a:solidFill>
                <a:latin typeface="黑体" pitchFamily="49" charset="-122"/>
                <a:ea typeface="黑体" pitchFamily="49" charset="-122"/>
                <a:cs typeface="Arial" pitchFamily="34" charset="0"/>
              </a:rPr>
              <a:t>调查</a:t>
            </a:r>
            <a:r>
              <a:rPr lang="zh-CN" altLang="en-US" sz="2600">
                <a:latin typeface="黑体" pitchFamily="49" charset="-122"/>
                <a:ea typeface="黑体" pitchFamily="49" charset="-122"/>
                <a:cs typeface="Arial" pitchFamily="34" charset="0"/>
              </a:rPr>
              <a:t>法；</a:t>
            </a:r>
          </a:p>
          <a:p>
            <a:pPr>
              <a:spcBef>
                <a:spcPct val="0"/>
              </a:spcBef>
              <a:buFontTx/>
              <a:buNone/>
            </a:pPr>
            <a:r>
              <a:rPr lang="zh-CN" altLang="en-US" sz="2600">
                <a:latin typeface="黑体" pitchFamily="49" charset="-122"/>
                <a:ea typeface="黑体" pitchFamily="49" charset="-122"/>
                <a:cs typeface="Arial" pitchFamily="34" charset="0"/>
              </a:rPr>
              <a:t>④</a:t>
            </a:r>
            <a:r>
              <a:rPr lang="zh-CN" altLang="en-US" sz="2600">
                <a:solidFill>
                  <a:srgbClr val="FF0000"/>
                </a:solidFill>
                <a:latin typeface="黑体" pitchFamily="49" charset="-122"/>
                <a:ea typeface="黑体" pitchFamily="49" charset="-122"/>
                <a:cs typeface="Arial" pitchFamily="34" charset="0"/>
              </a:rPr>
              <a:t>借用</a:t>
            </a:r>
            <a:r>
              <a:rPr lang="zh-CN" altLang="en-US" sz="2600">
                <a:latin typeface="黑体" pitchFamily="49" charset="-122"/>
                <a:ea typeface="黑体" pitchFamily="49" charset="-122"/>
                <a:cs typeface="Arial" pitchFamily="34" charset="0"/>
              </a:rPr>
              <a:t>法；</a:t>
            </a:r>
          </a:p>
          <a:p>
            <a:pPr>
              <a:spcBef>
                <a:spcPct val="0"/>
              </a:spcBef>
              <a:buFontTx/>
              <a:buNone/>
            </a:pPr>
            <a:r>
              <a:rPr lang="en-US" altLang="zh-CN" sz="2600">
                <a:latin typeface="黑体" pitchFamily="49" charset="-122"/>
                <a:ea typeface="黑体" pitchFamily="49" charset="-122"/>
                <a:cs typeface="Arial" pitchFamily="34" charset="0"/>
              </a:rPr>
              <a:t>       </a:t>
            </a:r>
            <a:r>
              <a:rPr lang="en-US" altLang="zh-CN" sz="2600">
                <a:latin typeface="Arial"/>
                <a:ea typeface="黑体" pitchFamily="49" charset="-122"/>
                <a:cs typeface="Arial" pitchFamily="34" charset="0"/>
              </a:rPr>
              <a:t>……</a:t>
            </a:r>
            <a:endParaRPr lang="en-US" altLang="zh-CN" sz="2600">
              <a:latin typeface="黑体" pitchFamily="49" charset="-122"/>
              <a:ea typeface="黑体" pitchFamily="49" charset="-122"/>
              <a:cs typeface="Arial" pitchFamily="34" charset="0"/>
            </a:endParaRPr>
          </a:p>
          <a:p>
            <a:pPr>
              <a:spcBef>
                <a:spcPct val="0"/>
              </a:spcBef>
              <a:buFontTx/>
              <a:buNone/>
            </a:pPr>
            <a:endParaRPr lang="en-US" altLang="zh-CN" sz="2600">
              <a:latin typeface="黑体" pitchFamily="49" charset="-122"/>
              <a:ea typeface="黑体" pitchFamily="49" charset="-122"/>
              <a:cs typeface="Arial" pitchFamily="34" charset="0"/>
            </a:endParaRPr>
          </a:p>
        </p:txBody>
      </p:sp>
      <p:sp>
        <p:nvSpPr>
          <p:cNvPr id="334852" name="Rectangle 4"/>
          <p:cNvSpPr>
            <a:spLocks noGrp="1" noChangeArrowheads="1"/>
          </p:cNvSpPr>
          <p:nvPr>
            <p:ph type="title"/>
          </p:nvPr>
        </p:nvSpPr>
        <p:spPr>
          <a:noFill/>
          <a:ln/>
        </p:spPr>
        <p:txBody>
          <a:bodyPr/>
          <a:lstStyle/>
          <a:p>
            <a:r>
              <a:rPr lang="zh-CN" altLang="en-US" sz="4000">
                <a:solidFill>
                  <a:srgbClr val="0000FF"/>
                </a:solidFill>
                <a:latin typeface="黑体" pitchFamily="49" charset="-122"/>
                <a:ea typeface="黑体" pitchFamily="49" charset="-122"/>
                <a:cs typeface="Arial" pitchFamily="34" charset="0"/>
              </a:rPr>
              <a:t>（</a:t>
            </a:r>
            <a:r>
              <a:rPr lang="en-US" altLang="zh-CN" sz="4000">
                <a:solidFill>
                  <a:srgbClr val="0000FF"/>
                </a:solidFill>
                <a:latin typeface="黑体" pitchFamily="49" charset="-122"/>
                <a:ea typeface="黑体" pitchFamily="49" charset="-122"/>
                <a:cs typeface="Arial" pitchFamily="34" charset="0"/>
              </a:rPr>
              <a:t>6</a:t>
            </a:r>
            <a:r>
              <a:rPr lang="zh-CN" altLang="en-US" sz="4000">
                <a:solidFill>
                  <a:srgbClr val="0000FF"/>
                </a:solidFill>
                <a:latin typeface="黑体" pitchFamily="49" charset="-122"/>
                <a:ea typeface="黑体" pitchFamily="49" charset="-122"/>
                <a:cs typeface="Arial" pitchFamily="34" charset="0"/>
              </a:rPr>
              <a:t>）获取信息和资料的方法</a:t>
            </a:r>
          </a:p>
        </p:txBody>
      </p:sp>
      <p:sp>
        <p:nvSpPr>
          <p:cNvPr id="334853" name="AutoShape 5"/>
          <p:cNvSpPr>
            <a:spLocks noChangeArrowheads="1"/>
          </p:cNvSpPr>
          <p:nvPr/>
        </p:nvSpPr>
        <p:spPr bwMode="auto">
          <a:xfrm>
            <a:off x="2555876" y="2356248"/>
            <a:ext cx="4321175" cy="1512094"/>
          </a:xfrm>
          <a:prstGeom prst="cloudCallout">
            <a:avLst>
              <a:gd name="adj1" fmla="val -80454"/>
              <a:gd name="adj2" fmla="val 91889"/>
            </a:avLst>
          </a:prstGeom>
          <a:solidFill>
            <a:srgbClr val="FFFF99"/>
          </a:solidFill>
          <a:ln w="9525">
            <a:solidFill>
              <a:schemeClr val="tx1"/>
            </a:solidFill>
            <a:round/>
            <a:headEnd/>
            <a:tailEnd/>
          </a:ln>
          <a:effectLst/>
        </p:spPr>
        <p:txBody>
          <a:bodyPr/>
          <a:lstStyle/>
          <a:p>
            <a:pPr algn="ctr"/>
            <a:r>
              <a:rPr lang="zh-CN" altLang="en-US" sz="2400">
                <a:solidFill>
                  <a:srgbClr val="FF0000"/>
                </a:solidFill>
                <a:latin typeface="黑体" pitchFamily="49" charset="-122"/>
                <a:ea typeface="黑体" pitchFamily="49" charset="-122"/>
              </a:rPr>
              <a:t>其他事项</a:t>
            </a:r>
            <a:r>
              <a:rPr lang="zh-CN" altLang="en-US" sz="2400">
                <a:solidFill>
                  <a:srgbClr val="800000"/>
                </a:solidFill>
                <a:latin typeface="黑体" pitchFamily="49" charset="-122"/>
                <a:ea typeface="黑体" pitchFamily="49" charset="-122"/>
              </a:rPr>
              <a:t>：评估的时间、地点、经费来源以及其它具体工作安排</a:t>
            </a:r>
            <a:r>
              <a:rPr lang="en-US" altLang="zh-CN" sz="2400">
                <a:solidFill>
                  <a:srgbClr val="800000"/>
                </a:solidFill>
                <a:latin typeface="Arial"/>
                <a:ea typeface="黑体" pitchFamily="49" charset="-122"/>
              </a:rPr>
              <a:t>……</a:t>
            </a:r>
            <a:endParaRPr lang="en-US" altLang="zh-CN" sz="2400">
              <a:solidFill>
                <a:srgbClr val="800000"/>
              </a:solidFill>
              <a:latin typeface="黑体" pitchFamily="49" charset="-122"/>
              <a:ea typeface="黑体" pitchFamily="49" charset="-122"/>
            </a:endParaRPr>
          </a:p>
        </p:txBody>
      </p:sp>
      <p:pic>
        <p:nvPicPr>
          <p:cNvPr id="334854" name="Picture 6" descr="u=292519672,2283636183&amp;fm=0&amp;gp=42"/>
          <p:cNvPicPr>
            <a:picLocks noChangeAspect="1" noChangeArrowheads="1"/>
          </p:cNvPicPr>
          <p:nvPr/>
        </p:nvPicPr>
        <p:blipFill>
          <a:blip r:embed="rId2" cstate="print"/>
          <a:srcRect l="14142" t="12410" r="11490" b="10625"/>
          <a:stretch>
            <a:fillRect/>
          </a:stretch>
        </p:blipFill>
        <p:spPr bwMode="auto">
          <a:xfrm>
            <a:off x="0" y="3975498"/>
            <a:ext cx="1189038" cy="1168003"/>
          </a:xfrm>
          <a:prstGeom prst="rect">
            <a:avLst/>
          </a:prstGeom>
          <a:noFill/>
        </p:spPr>
      </p:pic>
      <p:sp>
        <p:nvSpPr>
          <p:cNvPr id="334855" name="AutoShape 7">
            <a:hlinkClick r:id="rId3" action="ppaction://hlinksldjump" highlightClick="1"/>
          </p:cNvPr>
          <p:cNvSpPr>
            <a:spLocks noChangeArrowheads="1"/>
          </p:cNvSpPr>
          <p:nvPr/>
        </p:nvSpPr>
        <p:spPr bwMode="auto">
          <a:xfrm>
            <a:off x="7451726" y="3489723"/>
            <a:ext cx="1692275" cy="1653778"/>
          </a:xfrm>
          <a:prstGeom prst="actionButtonBackPrevious">
            <a:avLst/>
          </a:prstGeom>
          <a:solidFill>
            <a:srgbClr val="00FF00"/>
          </a:solidFill>
          <a:ln w="9525">
            <a:noFill/>
            <a:miter lim="800000"/>
            <a:headEnd/>
            <a:tailEnd/>
          </a:ln>
          <a:effectLst/>
        </p:spPr>
        <p:txBody>
          <a:bodyPr wrap="none" anchor="ctr"/>
          <a:lstStyle/>
          <a:p>
            <a:endParaRPr lang="zh-CN" altLang="en-US"/>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617892" y="155511"/>
            <a:ext cx="7886700" cy="994172"/>
          </a:xfrm>
        </p:spPr>
        <p:txBody>
          <a:bodyPr>
            <a:normAutofit/>
          </a:bodyPr>
          <a:lstStyle/>
          <a:p>
            <a:r>
              <a:rPr lang="en-US" altLang="zh-CN" sz="4000" dirty="0">
                <a:solidFill>
                  <a:srgbClr val="0000FF"/>
                </a:solidFill>
                <a:latin typeface="微软雅黑" pitchFamily="34" charset="-122"/>
                <a:ea typeface="微软雅黑" pitchFamily="34" charset="-122"/>
                <a:cs typeface="Arial" pitchFamily="34" charset="0"/>
              </a:rPr>
              <a:t>5.</a:t>
            </a:r>
            <a:r>
              <a:rPr lang="zh-CN" altLang="en-US" sz="4000" dirty="0">
                <a:solidFill>
                  <a:srgbClr val="0000FF"/>
                </a:solidFill>
                <a:latin typeface="微软雅黑" pitchFamily="34" charset="-122"/>
                <a:ea typeface="微软雅黑" pitchFamily="34" charset="-122"/>
                <a:cs typeface="Arial" pitchFamily="34" charset="0"/>
              </a:rPr>
              <a:t>撰写、提交和发布评估报告</a:t>
            </a:r>
          </a:p>
        </p:txBody>
      </p:sp>
      <p:sp>
        <p:nvSpPr>
          <p:cNvPr id="311299" name="Rectangle 3"/>
          <p:cNvSpPr>
            <a:spLocks noGrp="1" noChangeArrowheads="1"/>
          </p:cNvSpPr>
          <p:nvPr>
            <p:ph type="body" idx="1"/>
          </p:nvPr>
        </p:nvSpPr>
        <p:spPr>
          <a:xfrm>
            <a:off x="607135" y="1035731"/>
            <a:ext cx="7886700" cy="3256569"/>
          </a:xfrm>
          <a:noFill/>
        </p:spPr>
        <p:txBody>
          <a:bodyPr>
            <a:noAutofit/>
          </a:bodyPr>
          <a:lstStyle/>
          <a:p>
            <a:r>
              <a:rPr lang="zh-CN" altLang="en-US" sz="4000" dirty="0" smtClean="0">
                <a:latin typeface="微软雅黑" pitchFamily="34" charset="-122"/>
                <a:ea typeface="微软雅黑" pitchFamily="34" charset="-122"/>
              </a:rPr>
              <a:t>政策报告的重点内容：</a:t>
            </a:r>
          </a:p>
          <a:p>
            <a:r>
              <a:rPr lang="zh-CN" altLang="en-US" sz="4000" dirty="0" smtClean="0">
                <a:latin typeface="微软雅黑" pitchFamily="34" charset="-122"/>
                <a:ea typeface="微软雅黑" pitchFamily="34" charset="-122"/>
              </a:rPr>
              <a:t>①描述政策效果；</a:t>
            </a:r>
          </a:p>
          <a:p>
            <a:r>
              <a:rPr lang="zh-CN" altLang="en-US" sz="4000" dirty="0" smtClean="0">
                <a:latin typeface="微软雅黑" pitchFamily="34" charset="-122"/>
                <a:ea typeface="微软雅黑" pitchFamily="34" charset="-122"/>
              </a:rPr>
              <a:t>②进行价值判断；</a:t>
            </a:r>
          </a:p>
          <a:p>
            <a:r>
              <a:rPr lang="zh-CN" altLang="en-US" sz="4000" dirty="0" smtClean="0">
                <a:latin typeface="微软雅黑" pitchFamily="34" charset="-122"/>
                <a:ea typeface="微软雅黑" pitchFamily="34" charset="-122"/>
              </a:rPr>
              <a:t>③提出政策建议；</a:t>
            </a:r>
          </a:p>
          <a:p>
            <a:r>
              <a:rPr lang="zh-CN" altLang="en-US" sz="4000" dirty="0" smtClean="0">
                <a:latin typeface="微软雅黑" pitchFamily="34" charset="-122"/>
                <a:ea typeface="微软雅黑" pitchFamily="34" charset="-122"/>
              </a:rPr>
              <a:t>④遇到的主要问题；</a:t>
            </a:r>
          </a:p>
          <a:p>
            <a:r>
              <a:rPr lang="zh-CN" altLang="en-US" sz="4000" dirty="0" smtClean="0">
                <a:latin typeface="微软雅黑" pitchFamily="34" charset="-122"/>
                <a:ea typeface="微软雅黑" pitchFamily="34" charset="-122"/>
              </a:rPr>
              <a:t>⑤评估的优缺点；</a:t>
            </a:r>
          </a:p>
          <a:p>
            <a:pPr>
              <a:spcBef>
                <a:spcPct val="0"/>
              </a:spcBef>
              <a:buFontTx/>
              <a:buNone/>
            </a:pPr>
            <a:endParaRPr lang="zh-CN" altLang="en-US" sz="4000" dirty="0">
              <a:latin typeface="微软雅黑" pitchFamily="34" charset="-122"/>
              <a:ea typeface="微软雅黑" pitchFamily="34" charset="-122"/>
              <a:cs typeface="Arial" pitchFamily="34" charset="0"/>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双波形 1"/>
          <p:cNvSpPr/>
          <p:nvPr/>
        </p:nvSpPr>
        <p:spPr>
          <a:xfrm>
            <a:off x="1040584" y="218862"/>
            <a:ext cx="6800824" cy="896213"/>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4800" b="1" dirty="0">
                <a:latin typeface="微软雅黑" pitchFamily="34" charset="-122"/>
                <a:ea typeface="微软雅黑" pitchFamily="34" charset="-122"/>
              </a:rPr>
              <a:t>二、</a:t>
            </a:r>
            <a:r>
              <a:rPr lang="zh-CN" altLang="zh-CN" sz="4800" b="1" dirty="0">
                <a:latin typeface="微软雅黑" pitchFamily="34" charset="-122"/>
                <a:ea typeface="微软雅黑" pitchFamily="34" charset="-122"/>
              </a:rPr>
              <a:t>政策评估的</a:t>
            </a:r>
            <a:r>
              <a:rPr lang="zh-CN" altLang="zh-CN" sz="4800" b="1" dirty="0" smtClean="0">
                <a:latin typeface="微软雅黑" pitchFamily="34" charset="-122"/>
                <a:ea typeface="微软雅黑" pitchFamily="34" charset="-122"/>
              </a:rPr>
              <a:t>障碍</a:t>
            </a:r>
            <a:endParaRPr lang="zh-CN" altLang="zh-CN" sz="4800" dirty="0">
              <a:latin typeface="微软雅黑" pitchFamily="34" charset="-122"/>
              <a:ea typeface="微软雅黑" pitchFamily="34" charset="-122"/>
            </a:endParaRPr>
          </a:p>
        </p:txBody>
      </p:sp>
      <p:sp>
        <p:nvSpPr>
          <p:cNvPr id="4" name="TextBox 3"/>
          <p:cNvSpPr txBox="1"/>
          <p:nvPr/>
        </p:nvSpPr>
        <p:spPr>
          <a:xfrm>
            <a:off x="1194099" y="1366221"/>
            <a:ext cx="6647309" cy="3693319"/>
          </a:xfrm>
          <a:prstGeom prst="rect">
            <a:avLst/>
          </a:prstGeom>
          <a:noFill/>
        </p:spPr>
        <p:txBody>
          <a:bodyPr wrap="square" rtlCol="0">
            <a:spAutoFit/>
          </a:bodyPr>
          <a:lstStyle/>
          <a:p>
            <a:r>
              <a:rPr lang="zh-CN" altLang="en-US" sz="3600" b="1" dirty="0" smtClean="0">
                <a:latin typeface="黑体" pitchFamily="49" charset="-122"/>
                <a:ea typeface="黑体" pitchFamily="49" charset="-122"/>
              </a:rPr>
              <a:t>（一）</a:t>
            </a:r>
            <a:r>
              <a:rPr lang="zh-CN" altLang="zh-CN" sz="3600" b="1" dirty="0" smtClean="0">
                <a:latin typeface="黑体" pitchFamily="49" charset="-122"/>
                <a:ea typeface="黑体" pitchFamily="49" charset="-122"/>
              </a:rPr>
              <a:t>政策</a:t>
            </a:r>
            <a:r>
              <a:rPr lang="zh-CN" altLang="zh-CN" sz="3600" b="1" dirty="0">
                <a:latin typeface="黑体" pitchFamily="49" charset="-122"/>
                <a:ea typeface="黑体" pitchFamily="49" charset="-122"/>
              </a:rPr>
              <a:t>目标的</a:t>
            </a:r>
            <a:r>
              <a:rPr lang="zh-CN" altLang="zh-CN" sz="3600" b="1" dirty="0" smtClean="0">
                <a:latin typeface="黑体" pitchFamily="49" charset="-122"/>
                <a:ea typeface="黑体" pitchFamily="49" charset="-122"/>
              </a:rPr>
              <a:t>不确定性</a:t>
            </a:r>
            <a:endParaRPr lang="en-US" altLang="zh-CN" sz="3600" b="1" dirty="0" smtClean="0">
              <a:latin typeface="黑体" pitchFamily="49" charset="-122"/>
              <a:ea typeface="黑体" pitchFamily="49" charset="-122"/>
            </a:endParaRPr>
          </a:p>
          <a:p>
            <a:r>
              <a:rPr lang="zh-CN" altLang="zh-CN" sz="3600" b="1" dirty="0">
                <a:latin typeface="黑体" pitchFamily="49" charset="-122"/>
                <a:ea typeface="黑体" pitchFamily="49" charset="-122"/>
              </a:rPr>
              <a:t>（二）政策影响的广泛性</a:t>
            </a:r>
          </a:p>
          <a:p>
            <a:r>
              <a:rPr lang="zh-CN" altLang="zh-CN" sz="3600" b="1" dirty="0">
                <a:latin typeface="黑体" pitchFamily="49" charset="-122"/>
                <a:ea typeface="黑体" pitchFamily="49" charset="-122"/>
              </a:rPr>
              <a:t>（三）政策资源的混合和相关政策的重叠</a:t>
            </a:r>
          </a:p>
          <a:p>
            <a:r>
              <a:rPr lang="zh-CN" altLang="zh-CN" sz="3600" b="1" dirty="0">
                <a:latin typeface="黑体" pitchFamily="49" charset="-122"/>
                <a:ea typeface="黑体" pitchFamily="49" charset="-122"/>
              </a:rPr>
              <a:t>（四）政策问题的复杂性</a:t>
            </a:r>
          </a:p>
          <a:p>
            <a:r>
              <a:rPr lang="zh-CN" altLang="zh-CN" sz="3600" b="1" dirty="0">
                <a:latin typeface="黑体" pitchFamily="49" charset="-122"/>
                <a:ea typeface="黑体" pitchFamily="49" charset="-122"/>
              </a:rPr>
              <a:t>（五）政策主体相关人员的抵制</a:t>
            </a:r>
          </a:p>
          <a:p>
            <a:endParaRPr lang="zh-CN" altLang="en-US" dirty="0"/>
          </a:p>
        </p:txBody>
      </p:sp>
    </p:spTree>
    <p:extLst>
      <p:ext uri="{BB962C8B-B14F-4D97-AF65-F5344CB8AC3E}">
        <p14:creationId xmlns="" xmlns:p14="http://schemas.microsoft.com/office/powerpoint/2010/main" val="156195729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20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2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2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2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2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2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2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2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1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1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2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2386</TotalTime>
  <Words>4822</Words>
  <Application>Microsoft Office PowerPoint</Application>
  <PresentationFormat>全屏显示(16:9)</PresentationFormat>
  <Paragraphs>398</Paragraphs>
  <Slides>105</Slides>
  <Notes>2</Notes>
  <HiddenSlides>0</HiddenSlides>
  <MMClips>0</MMClips>
  <ScaleCrop>false</ScaleCrop>
  <HeadingPairs>
    <vt:vector size="4" baseType="variant">
      <vt:variant>
        <vt:lpstr>主题</vt:lpstr>
      </vt:variant>
      <vt:variant>
        <vt:i4>26</vt:i4>
      </vt:variant>
      <vt:variant>
        <vt:lpstr>幻灯片标题</vt:lpstr>
      </vt:variant>
      <vt:variant>
        <vt:i4>105</vt:i4>
      </vt:variant>
    </vt:vector>
  </HeadingPairs>
  <TitlesOfParts>
    <vt:vector size="131" baseType="lpstr">
      <vt:lpstr>Office 主题</vt:lpstr>
      <vt:lpstr>1_Office 主题</vt:lpstr>
      <vt:lpstr>4_Office 主题</vt:lpstr>
      <vt:lpstr>12_Office 主题</vt:lpstr>
      <vt:lpstr>13_Office 主题</vt:lpstr>
      <vt:lpstr>15_Office 主题</vt:lpstr>
      <vt:lpstr>3_Office 主题</vt:lpstr>
      <vt:lpstr>8_Office 主题</vt:lpstr>
      <vt:lpstr>11_Office 主题</vt:lpstr>
      <vt:lpstr>19_Office 主题</vt:lpstr>
      <vt:lpstr>20_Office 主题</vt:lpstr>
      <vt:lpstr>22_Office 主题</vt:lpstr>
      <vt:lpstr>5_Office 主题</vt:lpstr>
      <vt:lpstr>14_Office 主题</vt:lpstr>
      <vt:lpstr>21_Office 主题</vt:lpstr>
      <vt:lpstr>23_Office 主题</vt:lpstr>
      <vt:lpstr>24_Office 主题</vt:lpstr>
      <vt:lpstr>25_Office 主题</vt:lpstr>
      <vt:lpstr>26_Office 主题</vt:lpstr>
      <vt:lpstr>28_Office 主题</vt:lpstr>
      <vt:lpstr>6_Office 主题</vt:lpstr>
      <vt:lpstr>7_Office 主题</vt:lpstr>
      <vt:lpstr>9_Office 主题</vt:lpstr>
      <vt:lpstr>16_Office 主题</vt:lpstr>
      <vt:lpstr>17_Office 主题</vt:lpstr>
      <vt:lpstr>27_Office 主题</vt:lpstr>
      <vt:lpstr>幻灯片 1</vt:lpstr>
      <vt:lpstr>幻灯片 2</vt:lpstr>
      <vt:lpstr>幻灯片 3</vt:lpstr>
      <vt:lpstr>幻灯片 4</vt:lpstr>
      <vt:lpstr>幻灯片 5</vt:lpstr>
      <vt:lpstr>3.[美]都会研究所</vt:lpstr>
      <vt:lpstr>4.托马斯•戴伊</vt:lpstr>
      <vt:lpstr>5.约瑟夫·侯利（Joseph S.Wholey ）</vt:lpstr>
      <vt:lpstr>6.威廉·邓恩 William N.Dunn</vt:lpstr>
      <vt:lpstr>7.林水波、张世贤</vt:lpstr>
      <vt:lpstr>8.张金马</vt:lpstr>
      <vt:lpstr>9.陈振明</vt:lpstr>
      <vt:lpstr>（二）关于评估对象上的分歧 </vt:lpstr>
      <vt:lpstr>（2）政策评估是对政策效果的评估</vt:lpstr>
      <vt:lpstr>幻灯片 15</vt:lpstr>
      <vt:lpstr>（三）公共政策评估的含义</vt:lpstr>
      <vt:lpstr>讨论与思考：“政策评估”与“政策分析”、“政策研究”三个概念之间是什么关系？ </vt:lpstr>
      <vt:lpstr>幻灯片 18</vt:lpstr>
      <vt:lpstr>2.政策评估的主要内容</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内部评估的优点</vt:lpstr>
      <vt:lpstr>内部评估的缺点</vt:lpstr>
      <vt:lpstr>幻灯片 35</vt:lpstr>
      <vt:lpstr>外部评估的优点</vt:lpstr>
      <vt:lpstr>外部评估的缺点</vt:lpstr>
      <vt:lpstr>幻灯片 38</vt:lpstr>
      <vt:lpstr>幻灯片 39</vt:lpstr>
      <vt:lpstr>幻灯片 40</vt:lpstr>
      <vt:lpstr>幻灯片 41</vt:lpstr>
      <vt:lpstr>幻灯片 42</vt:lpstr>
      <vt:lpstr>幻灯片 43</vt:lpstr>
      <vt:lpstr>幻灯片 44</vt:lpstr>
      <vt:lpstr>二、第二代政策评估——实地实验 （World War II-1960’s）</vt:lpstr>
      <vt:lpstr>2.特点</vt:lpstr>
      <vt:lpstr>三、第三代政策评估——社会实验 （1960s-1970s中期）</vt:lpstr>
      <vt:lpstr>2.第三代政策评估的特点</vt:lpstr>
      <vt:lpstr>四、第四代政策评估——响应性评估 （1970s中期迄今）</vt:lpstr>
      <vt:lpstr>2.第四代政策评估的特点</vt:lpstr>
      <vt:lpstr>五、现代政策评估发展的趋势</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（1）简单“前-后”对比分析</vt:lpstr>
      <vt:lpstr>幻灯片 73</vt:lpstr>
      <vt:lpstr>（2）“投射-实施后”对比分析</vt:lpstr>
      <vt:lpstr>幻灯片 75</vt:lpstr>
      <vt:lpstr>幻灯片 76</vt:lpstr>
      <vt:lpstr>（4）“有-无”对比分析</vt:lpstr>
      <vt:lpstr>幻灯片 78</vt:lpstr>
      <vt:lpstr>幻灯片 79</vt:lpstr>
      <vt:lpstr>幻灯片 80</vt:lpstr>
      <vt:lpstr>幻灯片 81</vt:lpstr>
      <vt:lpstr>幻灯片 82</vt:lpstr>
      <vt:lpstr>幻灯片 83</vt:lpstr>
      <vt:lpstr>幻灯片 84</vt:lpstr>
      <vt:lpstr>1.了解评估对象</vt:lpstr>
      <vt:lpstr>2.构建政策作用机理模型</vt:lpstr>
      <vt:lpstr>幻灯片 87</vt:lpstr>
      <vt:lpstr>3.设计政策评估方案</vt:lpstr>
      <vt:lpstr>（1）评估对象、目的和意义</vt:lpstr>
      <vt:lpstr>（2）评估内容</vt:lpstr>
      <vt:lpstr>（3）评估的原则、标准和程序</vt:lpstr>
      <vt:lpstr>（4）评估指标</vt:lpstr>
      <vt:lpstr>（5）评估的方法</vt:lpstr>
      <vt:lpstr>（6）获取信息和资料的方法</vt:lpstr>
      <vt:lpstr>5.撰写、提交和发布评估报告</vt:lpstr>
      <vt:lpstr>（5）评估的方法</vt:lpstr>
      <vt:lpstr>（6）获取信息和资料的方法</vt:lpstr>
      <vt:lpstr>5.撰写、提交和发布评估报告</vt:lpstr>
      <vt:lpstr>幻灯片 99</vt:lpstr>
      <vt:lpstr>幻灯片 100</vt:lpstr>
      <vt:lpstr>幻灯片 101</vt:lpstr>
      <vt:lpstr>幻灯片 102</vt:lpstr>
      <vt:lpstr>幻灯片 103</vt:lpstr>
      <vt:lpstr>幻灯片 104</vt:lpstr>
      <vt:lpstr>幻灯片 105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123</cp:lastModifiedBy>
  <cp:revision>134</cp:revision>
  <dcterms:created xsi:type="dcterms:W3CDTF">2016-09-21T01:56:27Z</dcterms:created>
  <dcterms:modified xsi:type="dcterms:W3CDTF">2018-09-11T03:28:34Z</dcterms:modified>
</cp:coreProperties>
</file>