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theme/theme15.xml" ContentType="application/vnd.openxmlformats-officedocument.theme+xml"/>
  <Override PartName="/ppt/diagrams/drawing8.xml" ContentType="application/vnd.ms-office.drawingml.diagramDrawing+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diagrams/colors6.xml" ContentType="application/vnd.openxmlformats-officedocument.drawingml.diagramColors+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diagrams/layout8.xml" ContentType="application/vnd.openxmlformats-officedocument.drawingml.diagram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diagrams/data9.xml" ContentType="application/vnd.openxmlformats-officedocument.drawingml.diagramData+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7.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diagrams/colors8.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diagrams/layout2.xml" ContentType="application/vnd.openxmlformats-officedocument.drawingml.diagramLayout+xml"/>
  <Override PartName="/ppt/slides/slide89.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diagrams/drawing9.xml" ContentType="application/vnd.ms-office.drawingml.diagramDrawing+xml"/>
  <Override PartName="/ppt/slideMasters/slideMaster6.xml" ContentType="application/vnd.openxmlformats-officedocument.presentationml.slideMaster+xml"/>
  <Override PartName="/ppt/theme/theme8.xml" ContentType="application/vnd.openxmlformats-officedocument.theme+xml"/>
  <Override PartName="/ppt/diagrams/quickStyle9.xml" ContentType="application/vnd.openxmlformats-officedocument.drawingml.diagramStyle+xml"/>
  <Override PartName="/ppt/slideLayouts/slideLayout14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theme/theme13.xml" ContentType="application/vnd.openxmlformats-officedocument.theme+xml"/>
  <Override PartName="/ppt/slideLayouts/slideLayout179.xml" ContentType="application/vnd.openxmlformats-officedocument.presentationml.slideLayout+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 id="2147483756" r:id="rId8"/>
    <p:sldMasterId id="2147483792" r:id="rId9"/>
    <p:sldMasterId id="2147483804" r:id="rId10"/>
    <p:sldMasterId id="2147483816" r:id="rId11"/>
    <p:sldMasterId id="2147483828" r:id="rId12"/>
    <p:sldMasterId id="2147483840" r:id="rId13"/>
    <p:sldMasterId id="2147483852" r:id="rId14"/>
    <p:sldMasterId id="2147483864" r:id="rId15"/>
    <p:sldMasterId id="2147483876" r:id="rId16"/>
    <p:sldMasterId id="2147483888" r:id="rId17"/>
  </p:sldMasterIdLst>
  <p:notesMasterIdLst>
    <p:notesMasterId r:id="rId107"/>
  </p:notesMasterIdLst>
  <p:sldIdLst>
    <p:sldId id="258" r:id="rId18"/>
    <p:sldId id="268" r:id="rId19"/>
    <p:sldId id="269" r:id="rId20"/>
    <p:sldId id="338" r:id="rId21"/>
    <p:sldId id="340" r:id="rId22"/>
    <p:sldId id="339" r:id="rId23"/>
    <p:sldId id="341" r:id="rId24"/>
    <p:sldId id="291" r:id="rId25"/>
    <p:sldId id="348" r:id="rId26"/>
    <p:sldId id="343" r:id="rId27"/>
    <p:sldId id="266" r:id="rId28"/>
    <p:sldId id="358" r:id="rId29"/>
    <p:sldId id="359" r:id="rId30"/>
    <p:sldId id="360" r:id="rId31"/>
    <p:sldId id="361" r:id="rId32"/>
    <p:sldId id="345" r:id="rId33"/>
    <p:sldId id="351" r:id="rId34"/>
    <p:sldId id="352" r:id="rId35"/>
    <p:sldId id="353" r:id="rId36"/>
    <p:sldId id="355" r:id="rId37"/>
    <p:sldId id="356" r:id="rId38"/>
    <p:sldId id="357" r:id="rId39"/>
    <p:sldId id="271" r:id="rId40"/>
    <p:sldId id="296" r:id="rId41"/>
    <p:sldId id="301" r:id="rId42"/>
    <p:sldId id="300" r:id="rId43"/>
    <p:sldId id="299" r:id="rId44"/>
    <p:sldId id="298" r:id="rId45"/>
    <p:sldId id="297" r:id="rId46"/>
    <p:sldId id="272" r:id="rId47"/>
    <p:sldId id="302" r:id="rId48"/>
    <p:sldId id="304" r:id="rId49"/>
    <p:sldId id="305" r:id="rId50"/>
    <p:sldId id="280" r:id="rId51"/>
    <p:sldId id="350" r:id="rId52"/>
    <p:sldId id="349" r:id="rId53"/>
    <p:sldId id="364" r:id="rId54"/>
    <p:sldId id="362" r:id="rId55"/>
    <p:sldId id="365" r:id="rId56"/>
    <p:sldId id="363" r:id="rId57"/>
    <p:sldId id="366" r:id="rId58"/>
    <p:sldId id="367" r:id="rId59"/>
    <p:sldId id="368" r:id="rId60"/>
    <p:sldId id="369" r:id="rId61"/>
    <p:sldId id="371" r:id="rId62"/>
    <p:sldId id="372" r:id="rId63"/>
    <p:sldId id="342" r:id="rId64"/>
    <p:sldId id="281" r:id="rId65"/>
    <p:sldId id="273" r:id="rId66"/>
    <p:sldId id="318" r:id="rId67"/>
    <p:sldId id="319" r:id="rId68"/>
    <p:sldId id="274" r:id="rId69"/>
    <p:sldId id="306" r:id="rId70"/>
    <p:sldId id="307" r:id="rId71"/>
    <p:sldId id="308" r:id="rId72"/>
    <p:sldId id="275" r:id="rId73"/>
    <p:sldId id="309" r:id="rId74"/>
    <p:sldId id="276" r:id="rId75"/>
    <p:sldId id="277" r:id="rId76"/>
    <p:sldId id="278" r:id="rId77"/>
    <p:sldId id="288" r:id="rId78"/>
    <p:sldId id="310" r:id="rId79"/>
    <p:sldId id="311" r:id="rId80"/>
    <p:sldId id="315" r:id="rId81"/>
    <p:sldId id="314" r:id="rId82"/>
    <p:sldId id="313" r:id="rId83"/>
    <p:sldId id="283" r:id="rId84"/>
    <p:sldId id="284" r:id="rId85"/>
    <p:sldId id="279" r:id="rId86"/>
    <p:sldId id="316" r:id="rId87"/>
    <p:sldId id="285" r:id="rId88"/>
    <p:sldId id="317" r:id="rId89"/>
    <p:sldId id="286" r:id="rId90"/>
    <p:sldId id="289" r:id="rId91"/>
    <p:sldId id="320" r:id="rId92"/>
    <p:sldId id="321" r:id="rId93"/>
    <p:sldId id="322" r:id="rId94"/>
    <p:sldId id="331" r:id="rId95"/>
    <p:sldId id="332" r:id="rId96"/>
    <p:sldId id="329" r:id="rId97"/>
    <p:sldId id="333" r:id="rId98"/>
    <p:sldId id="330" r:id="rId99"/>
    <p:sldId id="334" r:id="rId100"/>
    <p:sldId id="324" r:id="rId101"/>
    <p:sldId id="335" r:id="rId102"/>
    <p:sldId id="326" r:id="rId103"/>
    <p:sldId id="336" r:id="rId104"/>
    <p:sldId id="327" r:id="rId105"/>
    <p:sldId id="337" r:id="rId10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49" autoAdjust="0"/>
  </p:normalViewPr>
  <p:slideViewPr>
    <p:cSldViewPr snapToGrid="0">
      <p:cViewPr varScale="1">
        <p:scale>
          <a:sx n="89" d="100"/>
          <a:sy n="89" d="100"/>
        </p:scale>
        <p:origin x="-840" y="-96"/>
      </p:cViewPr>
      <p:guideLst>
        <p:guide orient="horz" pos="1620"/>
        <p:guide pos="2880"/>
      </p:guideLst>
    </p:cSldViewPr>
  </p:slideViewPr>
  <p:outlineViewPr>
    <p:cViewPr>
      <p:scale>
        <a:sx n="33" d="100"/>
        <a:sy n="33" d="100"/>
      </p:scale>
      <p:origin x="0" y="150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slide" Target="slides/slide85.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viewProps" Target="viewProps.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s>
</file>

<file path=ppt/diagrams/_rels/data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8B0D5-86A0-4430-A568-92945AEAF9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AAB8CABD-2F53-48D1-996E-1FAB17608F34}">
      <dgm:prSet custT="1"/>
      <dgm:spPr/>
      <dgm:t>
        <a:bodyPr/>
        <a:lstStyle/>
        <a:p>
          <a:pPr algn="l" rtl="0"/>
          <a:r>
            <a:rPr lang="zh-CN" altLang="en-US" sz="3200" b="1" dirty="0" smtClean="0">
              <a:latin typeface="黑体" pitchFamily="49" charset="-122"/>
              <a:ea typeface="黑体" pitchFamily="49" charset="-122"/>
            </a:rPr>
            <a:t>一、政策执行的含义、特点、作用</a:t>
          </a:r>
          <a:endParaRPr lang="zh-CN" altLang="en-US" sz="3200" b="1" dirty="0">
            <a:latin typeface="黑体" pitchFamily="49" charset="-122"/>
            <a:ea typeface="黑体" pitchFamily="49" charset="-122"/>
          </a:endParaRPr>
        </a:p>
      </dgm:t>
    </dgm:pt>
    <dgm:pt modelId="{156D62D6-0A41-4B0D-816E-B59901D2C1E5}" type="parTrans" cxnId="{A55BEBDC-573B-481B-A049-FB1819816E9C}">
      <dgm:prSet/>
      <dgm:spPr/>
      <dgm:t>
        <a:bodyPr/>
        <a:lstStyle/>
        <a:p>
          <a:pPr algn="l"/>
          <a:endParaRPr lang="zh-CN" altLang="en-US"/>
        </a:p>
      </dgm:t>
    </dgm:pt>
    <dgm:pt modelId="{FB3E531E-A5B6-4CE9-971E-FACDF2006C64}" type="sibTrans" cxnId="{A55BEBDC-573B-481B-A049-FB1819816E9C}">
      <dgm:prSet/>
      <dgm:spPr/>
      <dgm:t>
        <a:bodyPr/>
        <a:lstStyle/>
        <a:p>
          <a:pPr algn="l"/>
          <a:endParaRPr lang="zh-CN" altLang="en-US"/>
        </a:p>
      </dgm:t>
    </dgm:pt>
    <dgm:pt modelId="{6079624A-6E09-4685-BC60-FD5F31154969}">
      <dgm:prSet custT="1"/>
      <dgm:spPr/>
      <dgm:t>
        <a:bodyPr/>
        <a:lstStyle/>
        <a:p>
          <a:pPr algn="l" rtl="0"/>
          <a:r>
            <a:rPr lang="zh-CN" altLang="en-US" sz="3200" b="1" dirty="0" smtClean="0">
              <a:latin typeface="黑体" pitchFamily="49" charset="-122"/>
              <a:ea typeface="黑体" pitchFamily="49" charset="-122"/>
            </a:rPr>
            <a:t>二、政策执行研究的兴起</a:t>
          </a:r>
          <a:endParaRPr lang="zh-CN" altLang="en-US" sz="3200" b="1" dirty="0">
            <a:latin typeface="黑体" pitchFamily="49" charset="-122"/>
            <a:ea typeface="黑体" pitchFamily="49" charset="-122"/>
          </a:endParaRPr>
        </a:p>
      </dgm:t>
    </dgm:pt>
    <dgm:pt modelId="{E68A2341-01CB-4762-B8DE-D4C1949C768F}" type="parTrans" cxnId="{98B8394C-A374-4EA0-B977-217194411F4A}">
      <dgm:prSet/>
      <dgm:spPr/>
      <dgm:t>
        <a:bodyPr/>
        <a:lstStyle/>
        <a:p>
          <a:pPr algn="l"/>
          <a:endParaRPr lang="zh-CN" altLang="en-US"/>
        </a:p>
      </dgm:t>
    </dgm:pt>
    <dgm:pt modelId="{E3B93EDD-2D22-4DCE-ADBD-5674EA14DF31}" type="sibTrans" cxnId="{98B8394C-A374-4EA0-B977-217194411F4A}">
      <dgm:prSet/>
      <dgm:spPr/>
      <dgm:t>
        <a:bodyPr/>
        <a:lstStyle/>
        <a:p>
          <a:pPr algn="l"/>
          <a:endParaRPr lang="zh-CN" altLang="en-US"/>
        </a:p>
      </dgm:t>
    </dgm:pt>
    <dgm:pt modelId="{CAF7095E-8FFA-4F92-9095-03D87C70635D}">
      <dgm:prSet custT="1"/>
      <dgm:spPr/>
      <dgm:t>
        <a:bodyPr/>
        <a:lstStyle/>
        <a:p>
          <a:pPr algn="l" rtl="0"/>
          <a:r>
            <a:rPr lang="zh-CN" altLang="en-US" sz="3200" b="1" dirty="0" smtClean="0">
              <a:latin typeface="黑体" pitchFamily="49" charset="-122"/>
              <a:ea typeface="黑体" pitchFamily="49" charset="-122"/>
            </a:rPr>
            <a:t>三、政策执行的特征</a:t>
          </a:r>
          <a:endParaRPr lang="zh-CN" altLang="en-US" sz="3200" b="1" dirty="0">
            <a:latin typeface="黑体" pitchFamily="49" charset="-122"/>
            <a:ea typeface="黑体" pitchFamily="49" charset="-122"/>
          </a:endParaRPr>
        </a:p>
      </dgm:t>
    </dgm:pt>
    <dgm:pt modelId="{538B212C-B288-46A7-8000-493930E8FE29}" type="parTrans" cxnId="{7D4FDA3B-CC12-44C8-AA2B-DBECD4D6F728}">
      <dgm:prSet/>
      <dgm:spPr/>
      <dgm:t>
        <a:bodyPr/>
        <a:lstStyle/>
        <a:p>
          <a:pPr algn="l"/>
          <a:endParaRPr lang="zh-CN" altLang="en-US"/>
        </a:p>
      </dgm:t>
    </dgm:pt>
    <dgm:pt modelId="{A02B6530-5CF8-4FF1-B7A2-CEE0F0E8C4BF}" type="sibTrans" cxnId="{7D4FDA3B-CC12-44C8-AA2B-DBECD4D6F728}">
      <dgm:prSet/>
      <dgm:spPr/>
      <dgm:t>
        <a:bodyPr/>
        <a:lstStyle/>
        <a:p>
          <a:pPr algn="l"/>
          <a:endParaRPr lang="zh-CN" altLang="en-US"/>
        </a:p>
      </dgm:t>
    </dgm:pt>
    <dgm:pt modelId="{E593DED7-0430-4FD7-BA28-128103A23669}">
      <dgm:prSet custT="1"/>
      <dgm:spPr/>
      <dgm:t>
        <a:bodyPr/>
        <a:lstStyle/>
        <a:p>
          <a:pPr algn="l" rtl="0"/>
          <a:r>
            <a:rPr lang="zh-CN" altLang="en-US" sz="3200" b="1" dirty="0" smtClean="0">
              <a:latin typeface="黑体" pitchFamily="49" charset="-122"/>
              <a:ea typeface="黑体" pitchFamily="49" charset="-122"/>
            </a:rPr>
            <a:t>四、政策执行的作用</a:t>
          </a:r>
          <a:endParaRPr lang="zh-CN" altLang="en-US" sz="3200" b="1" dirty="0">
            <a:latin typeface="黑体" pitchFamily="49" charset="-122"/>
            <a:ea typeface="黑体" pitchFamily="49" charset="-122"/>
          </a:endParaRPr>
        </a:p>
      </dgm:t>
    </dgm:pt>
    <dgm:pt modelId="{E43EE33A-9307-4EBC-8421-AA51445E437D}" type="parTrans" cxnId="{39B7529B-C59E-4275-98A7-6FCDD9EBCACA}">
      <dgm:prSet/>
      <dgm:spPr/>
      <dgm:t>
        <a:bodyPr/>
        <a:lstStyle/>
        <a:p>
          <a:pPr algn="l"/>
          <a:endParaRPr lang="zh-CN" altLang="en-US"/>
        </a:p>
      </dgm:t>
    </dgm:pt>
    <dgm:pt modelId="{61A5112B-849B-4839-A0D3-03D10A7E16E8}" type="sibTrans" cxnId="{39B7529B-C59E-4275-98A7-6FCDD9EBCACA}">
      <dgm:prSet/>
      <dgm:spPr/>
      <dgm:t>
        <a:bodyPr/>
        <a:lstStyle/>
        <a:p>
          <a:pPr algn="l"/>
          <a:endParaRPr lang="zh-CN" altLang="en-US"/>
        </a:p>
      </dgm:t>
    </dgm:pt>
    <dgm:pt modelId="{1BDF4A40-AA04-4043-80B1-82630E13193D}" type="pres">
      <dgm:prSet presAssocID="{9668B0D5-86A0-4430-A568-92945AEAF969}" presName="Name0" presStyleCnt="0">
        <dgm:presLayoutVars>
          <dgm:dir/>
          <dgm:animLvl val="lvl"/>
          <dgm:resizeHandles val="exact"/>
        </dgm:presLayoutVars>
      </dgm:prSet>
      <dgm:spPr/>
      <dgm:t>
        <a:bodyPr/>
        <a:lstStyle/>
        <a:p>
          <a:endParaRPr lang="zh-CN" altLang="en-US"/>
        </a:p>
      </dgm:t>
    </dgm:pt>
    <dgm:pt modelId="{BC1173C2-A597-4FF1-9D4D-E7F92E4D1699}" type="pres">
      <dgm:prSet presAssocID="{AAB8CABD-2F53-48D1-996E-1FAB17608F34}" presName="linNode" presStyleCnt="0"/>
      <dgm:spPr/>
    </dgm:pt>
    <dgm:pt modelId="{71BC1930-BEDC-49D5-B780-563176990049}" type="pres">
      <dgm:prSet presAssocID="{AAB8CABD-2F53-48D1-996E-1FAB17608F34}" presName="parentText" presStyleLbl="node1" presStyleIdx="0" presStyleCnt="4" custScaleX="277640">
        <dgm:presLayoutVars>
          <dgm:chMax val="1"/>
          <dgm:bulletEnabled val="1"/>
        </dgm:presLayoutVars>
      </dgm:prSet>
      <dgm:spPr/>
      <dgm:t>
        <a:bodyPr/>
        <a:lstStyle/>
        <a:p>
          <a:endParaRPr lang="zh-CN" altLang="en-US"/>
        </a:p>
      </dgm:t>
    </dgm:pt>
    <dgm:pt modelId="{C8C1331F-25B4-475D-B4C5-44E2A75FAA3D}" type="pres">
      <dgm:prSet presAssocID="{FB3E531E-A5B6-4CE9-971E-FACDF2006C64}" presName="sp" presStyleCnt="0"/>
      <dgm:spPr/>
    </dgm:pt>
    <dgm:pt modelId="{F2964793-0860-4E91-AAA5-A24C9F754D66}" type="pres">
      <dgm:prSet presAssocID="{6079624A-6E09-4685-BC60-FD5F31154969}" presName="linNode" presStyleCnt="0"/>
      <dgm:spPr/>
    </dgm:pt>
    <dgm:pt modelId="{29496B3F-1BE0-4E50-B3AC-918453C23608}" type="pres">
      <dgm:prSet presAssocID="{6079624A-6E09-4685-BC60-FD5F31154969}" presName="parentText" presStyleLbl="node1" presStyleIdx="1" presStyleCnt="4" custScaleX="277778">
        <dgm:presLayoutVars>
          <dgm:chMax val="1"/>
          <dgm:bulletEnabled val="1"/>
        </dgm:presLayoutVars>
      </dgm:prSet>
      <dgm:spPr/>
      <dgm:t>
        <a:bodyPr/>
        <a:lstStyle/>
        <a:p>
          <a:endParaRPr lang="zh-CN" altLang="en-US"/>
        </a:p>
      </dgm:t>
    </dgm:pt>
    <dgm:pt modelId="{1985C87D-BDD1-48A8-BED6-9CF4399A361D}" type="pres">
      <dgm:prSet presAssocID="{E3B93EDD-2D22-4DCE-ADBD-5674EA14DF31}" presName="sp" presStyleCnt="0"/>
      <dgm:spPr/>
    </dgm:pt>
    <dgm:pt modelId="{77698D9F-FD09-457D-B1F1-79CEF10B6DCC}" type="pres">
      <dgm:prSet presAssocID="{CAF7095E-8FFA-4F92-9095-03D87C70635D}" presName="linNode" presStyleCnt="0"/>
      <dgm:spPr/>
    </dgm:pt>
    <dgm:pt modelId="{CE9D7053-C499-4C3E-A075-4D2F4A871242}" type="pres">
      <dgm:prSet presAssocID="{CAF7095E-8FFA-4F92-9095-03D87C70635D}" presName="parentText" presStyleLbl="node1" presStyleIdx="2" presStyleCnt="4" custScaleX="277778">
        <dgm:presLayoutVars>
          <dgm:chMax val="1"/>
          <dgm:bulletEnabled val="1"/>
        </dgm:presLayoutVars>
      </dgm:prSet>
      <dgm:spPr/>
      <dgm:t>
        <a:bodyPr/>
        <a:lstStyle/>
        <a:p>
          <a:endParaRPr lang="zh-CN" altLang="en-US"/>
        </a:p>
      </dgm:t>
    </dgm:pt>
    <dgm:pt modelId="{C575AD96-CD1D-49AD-8DA4-791D10D7AF89}" type="pres">
      <dgm:prSet presAssocID="{A02B6530-5CF8-4FF1-B7A2-CEE0F0E8C4BF}" presName="sp" presStyleCnt="0"/>
      <dgm:spPr/>
    </dgm:pt>
    <dgm:pt modelId="{585CC6B5-E303-4338-82CB-CCF27DEE874D}" type="pres">
      <dgm:prSet presAssocID="{E593DED7-0430-4FD7-BA28-128103A23669}" presName="linNode" presStyleCnt="0"/>
      <dgm:spPr/>
    </dgm:pt>
    <dgm:pt modelId="{A298531D-0858-43EE-A76E-59C1DB86026A}" type="pres">
      <dgm:prSet presAssocID="{E593DED7-0430-4FD7-BA28-128103A23669}" presName="parentText" presStyleLbl="node1" presStyleIdx="3" presStyleCnt="4" custScaleX="277778">
        <dgm:presLayoutVars>
          <dgm:chMax val="1"/>
          <dgm:bulletEnabled val="1"/>
        </dgm:presLayoutVars>
      </dgm:prSet>
      <dgm:spPr/>
      <dgm:t>
        <a:bodyPr/>
        <a:lstStyle/>
        <a:p>
          <a:endParaRPr lang="zh-CN" altLang="en-US"/>
        </a:p>
      </dgm:t>
    </dgm:pt>
  </dgm:ptLst>
  <dgm:cxnLst>
    <dgm:cxn modelId="{98B8394C-A374-4EA0-B977-217194411F4A}" srcId="{9668B0D5-86A0-4430-A568-92945AEAF969}" destId="{6079624A-6E09-4685-BC60-FD5F31154969}" srcOrd="1" destOrd="0" parTransId="{E68A2341-01CB-4762-B8DE-D4C1949C768F}" sibTransId="{E3B93EDD-2D22-4DCE-ADBD-5674EA14DF31}"/>
    <dgm:cxn modelId="{188671FC-B8B8-4458-B902-6922DC4571D6}" type="presOf" srcId="{6079624A-6E09-4685-BC60-FD5F31154969}" destId="{29496B3F-1BE0-4E50-B3AC-918453C23608}" srcOrd="0" destOrd="0" presId="urn:microsoft.com/office/officeart/2005/8/layout/vList5"/>
    <dgm:cxn modelId="{8A236FD5-8956-4FAA-B564-7D93910AA963}" type="presOf" srcId="{AAB8CABD-2F53-48D1-996E-1FAB17608F34}" destId="{71BC1930-BEDC-49D5-B780-563176990049}" srcOrd="0" destOrd="0" presId="urn:microsoft.com/office/officeart/2005/8/layout/vList5"/>
    <dgm:cxn modelId="{A55BEBDC-573B-481B-A049-FB1819816E9C}" srcId="{9668B0D5-86A0-4430-A568-92945AEAF969}" destId="{AAB8CABD-2F53-48D1-996E-1FAB17608F34}" srcOrd="0" destOrd="0" parTransId="{156D62D6-0A41-4B0D-816E-B59901D2C1E5}" sibTransId="{FB3E531E-A5B6-4CE9-971E-FACDF2006C64}"/>
    <dgm:cxn modelId="{3DE53F1C-538A-4E55-86A1-141F070C87B9}" type="presOf" srcId="{CAF7095E-8FFA-4F92-9095-03D87C70635D}" destId="{CE9D7053-C499-4C3E-A075-4D2F4A871242}" srcOrd="0" destOrd="0" presId="urn:microsoft.com/office/officeart/2005/8/layout/vList5"/>
    <dgm:cxn modelId="{7D4FDA3B-CC12-44C8-AA2B-DBECD4D6F728}" srcId="{9668B0D5-86A0-4430-A568-92945AEAF969}" destId="{CAF7095E-8FFA-4F92-9095-03D87C70635D}" srcOrd="2" destOrd="0" parTransId="{538B212C-B288-46A7-8000-493930E8FE29}" sibTransId="{A02B6530-5CF8-4FF1-B7A2-CEE0F0E8C4BF}"/>
    <dgm:cxn modelId="{759A945A-8582-40BE-9A9B-EA9C8FA4583E}" type="presOf" srcId="{E593DED7-0430-4FD7-BA28-128103A23669}" destId="{A298531D-0858-43EE-A76E-59C1DB86026A}" srcOrd="0" destOrd="0" presId="urn:microsoft.com/office/officeart/2005/8/layout/vList5"/>
    <dgm:cxn modelId="{86B35970-7268-4A8C-9379-1614AA20B90E}" type="presOf" srcId="{9668B0D5-86A0-4430-A568-92945AEAF969}" destId="{1BDF4A40-AA04-4043-80B1-82630E13193D}" srcOrd="0" destOrd="0" presId="urn:microsoft.com/office/officeart/2005/8/layout/vList5"/>
    <dgm:cxn modelId="{39B7529B-C59E-4275-98A7-6FCDD9EBCACA}" srcId="{9668B0D5-86A0-4430-A568-92945AEAF969}" destId="{E593DED7-0430-4FD7-BA28-128103A23669}" srcOrd="3" destOrd="0" parTransId="{E43EE33A-9307-4EBC-8421-AA51445E437D}" sibTransId="{61A5112B-849B-4839-A0D3-03D10A7E16E8}"/>
    <dgm:cxn modelId="{5CD9F223-114E-4536-9227-17FDC0A4A5BF}" type="presParOf" srcId="{1BDF4A40-AA04-4043-80B1-82630E13193D}" destId="{BC1173C2-A597-4FF1-9D4D-E7F92E4D1699}" srcOrd="0" destOrd="0" presId="urn:microsoft.com/office/officeart/2005/8/layout/vList5"/>
    <dgm:cxn modelId="{BB8A6DE4-7BE4-40F6-9BAB-7A838311DA1D}" type="presParOf" srcId="{BC1173C2-A597-4FF1-9D4D-E7F92E4D1699}" destId="{71BC1930-BEDC-49D5-B780-563176990049}" srcOrd="0" destOrd="0" presId="urn:microsoft.com/office/officeart/2005/8/layout/vList5"/>
    <dgm:cxn modelId="{4F9D321D-F164-4CEB-B9E0-28273B08F03B}" type="presParOf" srcId="{1BDF4A40-AA04-4043-80B1-82630E13193D}" destId="{C8C1331F-25B4-475D-B4C5-44E2A75FAA3D}" srcOrd="1" destOrd="0" presId="urn:microsoft.com/office/officeart/2005/8/layout/vList5"/>
    <dgm:cxn modelId="{FCDB1830-B16B-4809-9742-AE817DB2B4C0}" type="presParOf" srcId="{1BDF4A40-AA04-4043-80B1-82630E13193D}" destId="{F2964793-0860-4E91-AAA5-A24C9F754D66}" srcOrd="2" destOrd="0" presId="urn:microsoft.com/office/officeart/2005/8/layout/vList5"/>
    <dgm:cxn modelId="{034BC288-4B0D-4D62-B889-B462E1E4A166}" type="presParOf" srcId="{F2964793-0860-4E91-AAA5-A24C9F754D66}" destId="{29496B3F-1BE0-4E50-B3AC-918453C23608}" srcOrd="0" destOrd="0" presId="urn:microsoft.com/office/officeart/2005/8/layout/vList5"/>
    <dgm:cxn modelId="{4CD5CF8D-9D0C-4C19-9CCB-169E3B9A65D1}" type="presParOf" srcId="{1BDF4A40-AA04-4043-80B1-82630E13193D}" destId="{1985C87D-BDD1-48A8-BED6-9CF4399A361D}" srcOrd="3" destOrd="0" presId="urn:microsoft.com/office/officeart/2005/8/layout/vList5"/>
    <dgm:cxn modelId="{F20C0DDC-C3D3-4E35-8012-9554D802AD8F}" type="presParOf" srcId="{1BDF4A40-AA04-4043-80B1-82630E13193D}" destId="{77698D9F-FD09-457D-B1F1-79CEF10B6DCC}" srcOrd="4" destOrd="0" presId="urn:microsoft.com/office/officeart/2005/8/layout/vList5"/>
    <dgm:cxn modelId="{C8DF07BB-1E8E-4ABF-85BE-40483417A0E4}" type="presParOf" srcId="{77698D9F-FD09-457D-B1F1-79CEF10B6DCC}" destId="{CE9D7053-C499-4C3E-A075-4D2F4A871242}" srcOrd="0" destOrd="0" presId="urn:microsoft.com/office/officeart/2005/8/layout/vList5"/>
    <dgm:cxn modelId="{FD58ECB5-234B-4FD1-A9F0-1F1023C09C78}" type="presParOf" srcId="{1BDF4A40-AA04-4043-80B1-82630E13193D}" destId="{C575AD96-CD1D-49AD-8DA4-791D10D7AF89}" srcOrd="5" destOrd="0" presId="urn:microsoft.com/office/officeart/2005/8/layout/vList5"/>
    <dgm:cxn modelId="{B4582AE6-A125-4CFD-8A97-B62299ACFF0B}" type="presParOf" srcId="{1BDF4A40-AA04-4043-80B1-82630E13193D}" destId="{585CC6B5-E303-4338-82CB-CCF27DEE874D}" srcOrd="6" destOrd="0" presId="urn:microsoft.com/office/officeart/2005/8/layout/vList5"/>
    <dgm:cxn modelId="{397AD0C9-84F1-43CC-A662-B77CED626C4D}" type="presParOf" srcId="{585CC6B5-E303-4338-82CB-CCF27DEE874D}" destId="{A298531D-0858-43EE-A76E-59C1DB86026A}"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C1866F-B05E-4E30-9FE0-2ACB8B54538A}" type="doc">
      <dgm:prSet loTypeId="urn:microsoft.com/office/officeart/2005/8/layout/vList3#1" loCatId="list" qsTypeId="urn:microsoft.com/office/officeart/2005/8/quickstyle/3d2" qsCatId="3D" csTypeId="urn:microsoft.com/office/officeart/2005/8/colors/accent1_2" csCatId="accent1" phldr="1"/>
      <dgm:spPr/>
      <dgm:t>
        <a:bodyPr/>
        <a:lstStyle/>
        <a:p>
          <a:endParaRPr lang="zh-CN" altLang="en-US"/>
        </a:p>
      </dgm:t>
    </dgm:pt>
    <dgm:pt modelId="{72025092-25A7-4432-B06E-B17F6BABB504}">
      <dgm:prSet custT="1"/>
      <dgm:spPr/>
      <dgm:t>
        <a:bodyPr/>
        <a:lstStyle/>
        <a:p>
          <a:pPr rtl="0"/>
          <a:r>
            <a:rPr lang="zh-CN" altLang="en-US" sz="4000" b="1" dirty="0" smtClean="0">
              <a:latin typeface="黑体" pitchFamily="49" charset="-122"/>
              <a:ea typeface="黑体" pitchFamily="49" charset="-122"/>
            </a:rPr>
            <a:t>一、明确既定目标</a:t>
          </a:r>
          <a:endParaRPr lang="zh-CN" altLang="en-US" sz="4000" b="1" dirty="0">
            <a:latin typeface="黑体" pitchFamily="49" charset="-122"/>
            <a:ea typeface="黑体" pitchFamily="49" charset="-122"/>
          </a:endParaRPr>
        </a:p>
      </dgm:t>
    </dgm:pt>
    <dgm:pt modelId="{616979F2-DEC6-4A42-974A-4BCA6364717D}" type="parTrans" cxnId="{C4499756-64DB-434B-9362-67175B62B4DB}">
      <dgm:prSet/>
      <dgm:spPr/>
      <dgm:t>
        <a:bodyPr/>
        <a:lstStyle/>
        <a:p>
          <a:endParaRPr lang="zh-CN" altLang="en-US"/>
        </a:p>
      </dgm:t>
    </dgm:pt>
    <dgm:pt modelId="{B1A89DBD-7C4F-4118-8332-4A5644AF4A06}" type="sibTrans" cxnId="{C4499756-64DB-434B-9362-67175B62B4DB}">
      <dgm:prSet/>
      <dgm:spPr/>
      <dgm:t>
        <a:bodyPr/>
        <a:lstStyle/>
        <a:p>
          <a:endParaRPr lang="zh-CN" altLang="en-US"/>
        </a:p>
      </dgm:t>
    </dgm:pt>
    <dgm:pt modelId="{76CBD3F9-5F0E-454D-8728-19A05FDAB733}">
      <dgm:prSet custT="1"/>
      <dgm:spPr/>
      <dgm:t>
        <a:bodyPr/>
        <a:lstStyle/>
        <a:p>
          <a:pPr rtl="0"/>
          <a:r>
            <a:rPr lang="zh-CN" altLang="en-US" sz="4000" b="1" dirty="0" smtClean="0">
              <a:latin typeface="黑体" pitchFamily="49" charset="-122"/>
              <a:ea typeface="黑体" pitchFamily="49" charset="-122"/>
            </a:rPr>
            <a:t>二、实施反馈控制</a:t>
          </a:r>
          <a:endParaRPr lang="zh-CN" altLang="en-US" sz="4000" b="1" dirty="0">
            <a:latin typeface="黑体" pitchFamily="49" charset="-122"/>
            <a:ea typeface="黑体" pitchFamily="49" charset="-122"/>
          </a:endParaRPr>
        </a:p>
      </dgm:t>
    </dgm:pt>
    <dgm:pt modelId="{EAB64FCE-14CF-400C-9546-F25E190E4D82}" type="parTrans" cxnId="{1E163BD7-310C-48EE-8A54-5BE802E41C12}">
      <dgm:prSet/>
      <dgm:spPr/>
      <dgm:t>
        <a:bodyPr/>
        <a:lstStyle/>
        <a:p>
          <a:endParaRPr lang="zh-CN" altLang="en-US"/>
        </a:p>
      </dgm:t>
    </dgm:pt>
    <dgm:pt modelId="{FD25A04E-56C4-4092-B311-A94215B1285B}" type="sibTrans" cxnId="{1E163BD7-310C-48EE-8A54-5BE802E41C12}">
      <dgm:prSet/>
      <dgm:spPr/>
      <dgm:t>
        <a:bodyPr/>
        <a:lstStyle/>
        <a:p>
          <a:endParaRPr lang="zh-CN" altLang="en-US"/>
        </a:p>
      </dgm:t>
    </dgm:pt>
    <dgm:pt modelId="{B0287C86-6097-4AEE-A57D-4B06BF04A0E4}">
      <dgm:prSet custT="1"/>
      <dgm:spPr/>
      <dgm:t>
        <a:bodyPr/>
        <a:lstStyle/>
        <a:p>
          <a:pPr rtl="0"/>
          <a:r>
            <a:rPr lang="zh-CN" altLang="en-US" sz="4000" b="1" dirty="0" smtClean="0">
              <a:latin typeface="黑体" pitchFamily="49" charset="-122"/>
              <a:ea typeface="黑体" pitchFamily="49" charset="-122"/>
            </a:rPr>
            <a:t>三、注意政策整合</a:t>
          </a:r>
          <a:endParaRPr lang="zh-CN" altLang="en-US" sz="4000" dirty="0">
            <a:latin typeface="黑体" pitchFamily="49" charset="-122"/>
            <a:ea typeface="黑体" pitchFamily="49" charset="-122"/>
          </a:endParaRPr>
        </a:p>
      </dgm:t>
    </dgm:pt>
    <dgm:pt modelId="{4F0F4AC3-09B4-47EC-A64E-A0F8A46E8B37}" type="parTrans" cxnId="{F1D3ABBA-0DBD-4A3B-9A63-AFB9B5974314}">
      <dgm:prSet/>
      <dgm:spPr/>
      <dgm:t>
        <a:bodyPr/>
        <a:lstStyle/>
        <a:p>
          <a:endParaRPr lang="zh-CN" altLang="en-US"/>
        </a:p>
      </dgm:t>
    </dgm:pt>
    <dgm:pt modelId="{C1D11345-1E19-4BEB-8A7C-33E61AA8F387}" type="sibTrans" cxnId="{F1D3ABBA-0DBD-4A3B-9A63-AFB9B5974314}">
      <dgm:prSet/>
      <dgm:spPr/>
      <dgm:t>
        <a:bodyPr/>
        <a:lstStyle/>
        <a:p>
          <a:endParaRPr lang="zh-CN" altLang="en-US"/>
        </a:p>
      </dgm:t>
    </dgm:pt>
    <dgm:pt modelId="{76DE9694-6C59-42C0-AA7E-CCF56EC9025D}">
      <dgm:prSet custT="1"/>
      <dgm:spPr/>
      <dgm:t>
        <a:bodyPr/>
        <a:lstStyle/>
        <a:p>
          <a:pPr rtl="0"/>
          <a:r>
            <a:rPr lang="zh-CN" altLang="en-US" sz="4000" b="1" dirty="0" smtClean="0">
              <a:latin typeface="黑体" pitchFamily="49" charset="-122"/>
              <a:ea typeface="黑体" pitchFamily="49" charset="-122"/>
            </a:rPr>
            <a:t>四、时刻重视民意</a:t>
          </a:r>
          <a:endParaRPr lang="zh-CN" altLang="en-US" sz="4000" dirty="0">
            <a:latin typeface="黑体" pitchFamily="49" charset="-122"/>
            <a:ea typeface="黑体" pitchFamily="49" charset="-122"/>
          </a:endParaRPr>
        </a:p>
      </dgm:t>
    </dgm:pt>
    <dgm:pt modelId="{EC0E31C8-92AA-452B-84A6-747DCB111671}" type="parTrans" cxnId="{770EE708-A186-40A0-9C48-B76700A2C01E}">
      <dgm:prSet/>
      <dgm:spPr/>
      <dgm:t>
        <a:bodyPr/>
        <a:lstStyle/>
        <a:p>
          <a:endParaRPr lang="zh-CN" altLang="en-US"/>
        </a:p>
      </dgm:t>
    </dgm:pt>
    <dgm:pt modelId="{E5697949-6F7F-45A7-B59A-51D90E8206F9}" type="sibTrans" cxnId="{770EE708-A186-40A0-9C48-B76700A2C01E}">
      <dgm:prSet/>
      <dgm:spPr/>
      <dgm:t>
        <a:bodyPr/>
        <a:lstStyle/>
        <a:p>
          <a:endParaRPr lang="zh-CN" altLang="en-US"/>
        </a:p>
      </dgm:t>
    </dgm:pt>
    <dgm:pt modelId="{44690BA6-451A-4696-BF15-D7263390F3E6}" type="pres">
      <dgm:prSet presAssocID="{67C1866F-B05E-4E30-9FE0-2ACB8B54538A}" presName="linearFlow" presStyleCnt="0">
        <dgm:presLayoutVars>
          <dgm:dir/>
          <dgm:resizeHandles val="exact"/>
        </dgm:presLayoutVars>
      </dgm:prSet>
      <dgm:spPr/>
      <dgm:t>
        <a:bodyPr/>
        <a:lstStyle/>
        <a:p>
          <a:endParaRPr lang="zh-CN" altLang="en-US"/>
        </a:p>
      </dgm:t>
    </dgm:pt>
    <dgm:pt modelId="{918141BA-E581-403C-97A3-99D79D318E99}" type="pres">
      <dgm:prSet presAssocID="{72025092-25A7-4432-B06E-B17F6BABB504}" presName="composite" presStyleCnt="0"/>
      <dgm:spPr/>
    </dgm:pt>
    <dgm:pt modelId="{AE596F97-DD61-4E3B-AF83-E684D26A8EDB}" type="pres">
      <dgm:prSet presAssocID="{72025092-25A7-4432-B06E-B17F6BABB504}" presName="imgShp" presStyleLbl="fgImgPlace1" presStyleIdx="0" presStyleCnt="4" custLinFactNeighborX="-50868" custLinFactNeighborY="-28"/>
      <dgm:spPr>
        <a:blipFill rotWithShape="1">
          <a:blip xmlns:r="http://schemas.openxmlformats.org/officeDocument/2006/relationships" r:embed="rId1"/>
          <a:stretch>
            <a:fillRect/>
          </a:stretch>
        </a:blipFill>
      </dgm:spPr>
    </dgm:pt>
    <dgm:pt modelId="{7FAE01AA-7736-4EF1-817E-7D1746F9C4EE}" type="pres">
      <dgm:prSet presAssocID="{72025092-25A7-4432-B06E-B17F6BABB504}" presName="txShp" presStyleLbl="node1" presStyleIdx="0" presStyleCnt="4" custScaleX="148207">
        <dgm:presLayoutVars>
          <dgm:bulletEnabled val="1"/>
        </dgm:presLayoutVars>
      </dgm:prSet>
      <dgm:spPr/>
      <dgm:t>
        <a:bodyPr/>
        <a:lstStyle/>
        <a:p>
          <a:endParaRPr lang="zh-CN" altLang="en-US"/>
        </a:p>
      </dgm:t>
    </dgm:pt>
    <dgm:pt modelId="{D8E30E1A-52C3-4557-8EF2-BB37FC5AC81D}" type="pres">
      <dgm:prSet presAssocID="{B1A89DBD-7C4F-4118-8332-4A5644AF4A06}" presName="spacing" presStyleCnt="0"/>
      <dgm:spPr/>
    </dgm:pt>
    <dgm:pt modelId="{CE5ED09E-B96C-43BD-A3FF-B40BCFBCC90C}" type="pres">
      <dgm:prSet presAssocID="{76CBD3F9-5F0E-454D-8728-19A05FDAB733}" presName="composite" presStyleCnt="0"/>
      <dgm:spPr/>
    </dgm:pt>
    <dgm:pt modelId="{EB3D496C-E4D9-4985-A2EE-4E3E3DC7AEC5}" type="pres">
      <dgm:prSet presAssocID="{76CBD3F9-5F0E-454D-8728-19A05FDAB733}" presName="imgShp" presStyleLbl="fgImgPlace1" presStyleIdx="1" presStyleCnt="4" custLinFactNeighborX="-46100" custLinFactNeighborY="3179"/>
      <dgm:spPr>
        <a:blipFill rotWithShape="1">
          <a:blip xmlns:r="http://schemas.openxmlformats.org/officeDocument/2006/relationships" r:embed="rId2"/>
          <a:stretch>
            <a:fillRect/>
          </a:stretch>
        </a:blipFill>
      </dgm:spPr>
    </dgm:pt>
    <dgm:pt modelId="{705F7589-530F-4F7A-84FB-EF436F7B54B0}" type="pres">
      <dgm:prSet presAssocID="{76CBD3F9-5F0E-454D-8728-19A05FDAB733}" presName="txShp" presStyleLbl="node1" presStyleIdx="1" presStyleCnt="4" custScaleX="146708">
        <dgm:presLayoutVars>
          <dgm:bulletEnabled val="1"/>
        </dgm:presLayoutVars>
      </dgm:prSet>
      <dgm:spPr/>
      <dgm:t>
        <a:bodyPr/>
        <a:lstStyle/>
        <a:p>
          <a:endParaRPr lang="zh-CN" altLang="en-US"/>
        </a:p>
      </dgm:t>
    </dgm:pt>
    <dgm:pt modelId="{2E739ADA-5E48-4B97-B78C-BE386D03D950}" type="pres">
      <dgm:prSet presAssocID="{FD25A04E-56C4-4092-B311-A94215B1285B}" presName="spacing" presStyleCnt="0"/>
      <dgm:spPr/>
    </dgm:pt>
    <dgm:pt modelId="{ED679EC8-611D-488C-A907-606311A6DA02}" type="pres">
      <dgm:prSet presAssocID="{B0287C86-6097-4AEE-A57D-4B06BF04A0E4}" presName="composite" presStyleCnt="0"/>
      <dgm:spPr/>
    </dgm:pt>
    <dgm:pt modelId="{B34ED93F-3C67-4553-97B9-BFFC87C4AF32}" type="pres">
      <dgm:prSet presAssocID="{B0287C86-6097-4AEE-A57D-4B06BF04A0E4}" presName="imgShp" presStyleLbl="fgImgPlace1" presStyleIdx="2" presStyleCnt="4" custLinFactNeighborX="-47689" custLinFactNeighborY="0"/>
      <dgm:spPr>
        <a:blipFill rotWithShape="1">
          <a:blip xmlns:r="http://schemas.openxmlformats.org/officeDocument/2006/relationships" r:embed="rId3"/>
          <a:stretch>
            <a:fillRect/>
          </a:stretch>
        </a:blipFill>
      </dgm:spPr>
    </dgm:pt>
    <dgm:pt modelId="{39EA49A4-5746-4718-BA00-7B24311D45C0}" type="pres">
      <dgm:prSet presAssocID="{B0287C86-6097-4AEE-A57D-4B06BF04A0E4}" presName="txShp" presStyleLbl="node1" presStyleIdx="2" presStyleCnt="4" custScaleX="148280">
        <dgm:presLayoutVars>
          <dgm:bulletEnabled val="1"/>
        </dgm:presLayoutVars>
      </dgm:prSet>
      <dgm:spPr/>
      <dgm:t>
        <a:bodyPr/>
        <a:lstStyle/>
        <a:p>
          <a:endParaRPr lang="zh-CN" altLang="en-US"/>
        </a:p>
      </dgm:t>
    </dgm:pt>
    <dgm:pt modelId="{7C5D7A42-AE0A-4447-962E-01F66F70B679}" type="pres">
      <dgm:prSet presAssocID="{C1D11345-1E19-4BEB-8A7C-33E61AA8F387}" presName="spacing" presStyleCnt="0"/>
      <dgm:spPr/>
    </dgm:pt>
    <dgm:pt modelId="{1043AFA7-F46B-4D37-95AE-7B9052D19552}" type="pres">
      <dgm:prSet presAssocID="{76DE9694-6C59-42C0-AA7E-CCF56EC9025D}" presName="composite" presStyleCnt="0"/>
      <dgm:spPr/>
    </dgm:pt>
    <dgm:pt modelId="{14914AAD-2EAE-4AAE-A0B8-5E67BB445D87}" type="pres">
      <dgm:prSet presAssocID="{76DE9694-6C59-42C0-AA7E-CCF56EC9025D}" presName="imgShp" presStyleLbl="fgImgPlace1" presStyleIdx="3" presStyleCnt="4" custLinFactNeighborX="-42920" custLinFactNeighborY="-3151"/>
      <dgm:spPr>
        <a:blipFill rotWithShape="1">
          <a:blip xmlns:r="http://schemas.openxmlformats.org/officeDocument/2006/relationships" r:embed="rId4"/>
          <a:stretch>
            <a:fillRect/>
          </a:stretch>
        </a:blipFill>
      </dgm:spPr>
    </dgm:pt>
    <dgm:pt modelId="{AC468470-2785-4AAF-8E4C-66E045AACFD6}" type="pres">
      <dgm:prSet presAssocID="{76DE9694-6C59-42C0-AA7E-CCF56EC9025D}" presName="txShp" presStyleLbl="node1" presStyleIdx="3" presStyleCnt="4" custScaleX="148280">
        <dgm:presLayoutVars>
          <dgm:bulletEnabled val="1"/>
        </dgm:presLayoutVars>
      </dgm:prSet>
      <dgm:spPr/>
      <dgm:t>
        <a:bodyPr/>
        <a:lstStyle/>
        <a:p>
          <a:endParaRPr lang="zh-CN" altLang="en-US"/>
        </a:p>
      </dgm:t>
    </dgm:pt>
  </dgm:ptLst>
  <dgm:cxnLst>
    <dgm:cxn modelId="{1E163BD7-310C-48EE-8A54-5BE802E41C12}" srcId="{67C1866F-B05E-4E30-9FE0-2ACB8B54538A}" destId="{76CBD3F9-5F0E-454D-8728-19A05FDAB733}" srcOrd="1" destOrd="0" parTransId="{EAB64FCE-14CF-400C-9546-F25E190E4D82}" sibTransId="{FD25A04E-56C4-4092-B311-A94215B1285B}"/>
    <dgm:cxn modelId="{009BC1CB-D102-4960-B276-FC40399606A0}" type="presOf" srcId="{76CBD3F9-5F0E-454D-8728-19A05FDAB733}" destId="{705F7589-530F-4F7A-84FB-EF436F7B54B0}" srcOrd="0" destOrd="0" presId="urn:microsoft.com/office/officeart/2005/8/layout/vList3#1"/>
    <dgm:cxn modelId="{770EE708-A186-40A0-9C48-B76700A2C01E}" srcId="{67C1866F-B05E-4E30-9FE0-2ACB8B54538A}" destId="{76DE9694-6C59-42C0-AA7E-CCF56EC9025D}" srcOrd="3" destOrd="0" parTransId="{EC0E31C8-92AA-452B-84A6-747DCB111671}" sibTransId="{E5697949-6F7F-45A7-B59A-51D90E8206F9}"/>
    <dgm:cxn modelId="{038CDD6E-DE5B-45AA-A67C-60B016B6A3FA}" type="presOf" srcId="{72025092-25A7-4432-B06E-B17F6BABB504}" destId="{7FAE01AA-7736-4EF1-817E-7D1746F9C4EE}" srcOrd="0" destOrd="0" presId="urn:microsoft.com/office/officeart/2005/8/layout/vList3#1"/>
    <dgm:cxn modelId="{9329EB6F-1921-43BB-AE57-7301E1A9C0BB}" type="presOf" srcId="{76DE9694-6C59-42C0-AA7E-CCF56EC9025D}" destId="{AC468470-2785-4AAF-8E4C-66E045AACFD6}" srcOrd="0" destOrd="0" presId="urn:microsoft.com/office/officeart/2005/8/layout/vList3#1"/>
    <dgm:cxn modelId="{C4499756-64DB-434B-9362-67175B62B4DB}" srcId="{67C1866F-B05E-4E30-9FE0-2ACB8B54538A}" destId="{72025092-25A7-4432-B06E-B17F6BABB504}" srcOrd="0" destOrd="0" parTransId="{616979F2-DEC6-4A42-974A-4BCA6364717D}" sibTransId="{B1A89DBD-7C4F-4118-8332-4A5644AF4A06}"/>
    <dgm:cxn modelId="{7405E6D7-9326-4349-815F-5C4F9AD92B18}" type="presOf" srcId="{67C1866F-B05E-4E30-9FE0-2ACB8B54538A}" destId="{44690BA6-451A-4696-BF15-D7263390F3E6}" srcOrd="0" destOrd="0" presId="urn:microsoft.com/office/officeart/2005/8/layout/vList3#1"/>
    <dgm:cxn modelId="{77781E8A-7964-48B7-876C-D09754E0C327}" type="presOf" srcId="{B0287C86-6097-4AEE-A57D-4B06BF04A0E4}" destId="{39EA49A4-5746-4718-BA00-7B24311D45C0}" srcOrd="0" destOrd="0" presId="urn:microsoft.com/office/officeart/2005/8/layout/vList3#1"/>
    <dgm:cxn modelId="{F1D3ABBA-0DBD-4A3B-9A63-AFB9B5974314}" srcId="{67C1866F-B05E-4E30-9FE0-2ACB8B54538A}" destId="{B0287C86-6097-4AEE-A57D-4B06BF04A0E4}" srcOrd="2" destOrd="0" parTransId="{4F0F4AC3-09B4-47EC-A64E-A0F8A46E8B37}" sibTransId="{C1D11345-1E19-4BEB-8A7C-33E61AA8F387}"/>
    <dgm:cxn modelId="{3F9A122E-7DCF-49B6-A6FF-A3111298D97E}" type="presParOf" srcId="{44690BA6-451A-4696-BF15-D7263390F3E6}" destId="{918141BA-E581-403C-97A3-99D79D318E99}" srcOrd="0" destOrd="0" presId="urn:microsoft.com/office/officeart/2005/8/layout/vList3#1"/>
    <dgm:cxn modelId="{AF480156-74A6-4DA9-8D2D-2088B7C5AE56}" type="presParOf" srcId="{918141BA-E581-403C-97A3-99D79D318E99}" destId="{AE596F97-DD61-4E3B-AF83-E684D26A8EDB}" srcOrd="0" destOrd="0" presId="urn:microsoft.com/office/officeart/2005/8/layout/vList3#1"/>
    <dgm:cxn modelId="{4B5CD6FF-E896-43E3-BBCA-CF045F1BCF51}" type="presParOf" srcId="{918141BA-E581-403C-97A3-99D79D318E99}" destId="{7FAE01AA-7736-4EF1-817E-7D1746F9C4EE}" srcOrd="1" destOrd="0" presId="urn:microsoft.com/office/officeart/2005/8/layout/vList3#1"/>
    <dgm:cxn modelId="{A56C6017-01DA-45F5-880A-AF7E0E922F5C}" type="presParOf" srcId="{44690BA6-451A-4696-BF15-D7263390F3E6}" destId="{D8E30E1A-52C3-4557-8EF2-BB37FC5AC81D}" srcOrd="1" destOrd="0" presId="urn:microsoft.com/office/officeart/2005/8/layout/vList3#1"/>
    <dgm:cxn modelId="{BFDD59D9-0355-43FD-B185-EA6D89710B00}" type="presParOf" srcId="{44690BA6-451A-4696-BF15-D7263390F3E6}" destId="{CE5ED09E-B96C-43BD-A3FF-B40BCFBCC90C}" srcOrd="2" destOrd="0" presId="urn:microsoft.com/office/officeart/2005/8/layout/vList3#1"/>
    <dgm:cxn modelId="{C1E0DE24-4D3D-440F-B2A9-01E6007EE555}" type="presParOf" srcId="{CE5ED09E-B96C-43BD-A3FF-B40BCFBCC90C}" destId="{EB3D496C-E4D9-4985-A2EE-4E3E3DC7AEC5}" srcOrd="0" destOrd="0" presId="urn:microsoft.com/office/officeart/2005/8/layout/vList3#1"/>
    <dgm:cxn modelId="{21C83B9B-941C-4CE4-B343-8E21A37F3A54}" type="presParOf" srcId="{CE5ED09E-B96C-43BD-A3FF-B40BCFBCC90C}" destId="{705F7589-530F-4F7A-84FB-EF436F7B54B0}" srcOrd="1" destOrd="0" presId="urn:microsoft.com/office/officeart/2005/8/layout/vList3#1"/>
    <dgm:cxn modelId="{64D1A56F-00BB-46ED-829D-A0BFC616DF1F}" type="presParOf" srcId="{44690BA6-451A-4696-BF15-D7263390F3E6}" destId="{2E739ADA-5E48-4B97-B78C-BE386D03D950}" srcOrd="3" destOrd="0" presId="urn:microsoft.com/office/officeart/2005/8/layout/vList3#1"/>
    <dgm:cxn modelId="{82A3D194-3800-4D05-8243-73A8C46C5F77}" type="presParOf" srcId="{44690BA6-451A-4696-BF15-D7263390F3E6}" destId="{ED679EC8-611D-488C-A907-606311A6DA02}" srcOrd="4" destOrd="0" presId="urn:microsoft.com/office/officeart/2005/8/layout/vList3#1"/>
    <dgm:cxn modelId="{9AD35021-D186-47DB-935A-4A11C3B7AD99}" type="presParOf" srcId="{ED679EC8-611D-488C-A907-606311A6DA02}" destId="{B34ED93F-3C67-4553-97B9-BFFC87C4AF32}" srcOrd="0" destOrd="0" presId="urn:microsoft.com/office/officeart/2005/8/layout/vList3#1"/>
    <dgm:cxn modelId="{263DCBF6-0A3D-4286-B6F1-85305C3D4A55}" type="presParOf" srcId="{ED679EC8-611D-488C-A907-606311A6DA02}" destId="{39EA49A4-5746-4718-BA00-7B24311D45C0}" srcOrd="1" destOrd="0" presId="urn:microsoft.com/office/officeart/2005/8/layout/vList3#1"/>
    <dgm:cxn modelId="{3601F614-9BE7-4110-9F27-DA2157A64C9A}" type="presParOf" srcId="{44690BA6-451A-4696-BF15-D7263390F3E6}" destId="{7C5D7A42-AE0A-4447-962E-01F66F70B679}" srcOrd="5" destOrd="0" presId="urn:microsoft.com/office/officeart/2005/8/layout/vList3#1"/>
    <dgm:cxn modelId="{BD1D5087-2DE9-47AB-B54A-E3C907F8A386}" type="presParOf" srcId="{44690BA6-451A-4696-BF15-D7263390F3E6}" destId="{1043AFA7-F46B-4D37-95AE-7B9052D19552}" srcOrd="6" destOrd="0" presId="urn:microsoft.com/office/officeart/2005/8/layout/vList3#1"/>
    <dgm:cxn modelId="{DBACCDFC-B674-4B88-865A-8CE800795F00}" type="presParOf" srcId="{1043AFA7-F46B-4D37-95AE-7B9052D19552}" destId="{14914AAD-2EAE-4AAE-A0B8-5E67BB445D87}" srcOrd="0" destOrd="0" presId="urn:microsoft.com/office/officeart/2005/8/layout/vList3#1"/>
    <dgm:cxn modelId="{3F590291-9CA9-4F77-BFA1-B63C11E0A9C2}" type="presParOf" srcId="{1043AFA7-F46B-4D37-95AE-7B9052D19552}" destId="{AC468470-2785-4AAF-8E4C-66E045AACFD6}"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D96D86-CE0B-4386-9EC1-D8A59F0ADC1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CN" altLang="en-US"/>
        </a:p>
      </dgm:t>
    </dgm:pt>
    <dgm:pt modelId="{77E54E8F-3D2A-4C81-A52D-08B34468565D}">
      <dgm:prSet phldrT="[文本]" custT="1"/>
      <dgm:spPr/>
      <dgm:t>
        <a:bodyPr/>
        <a:lstStyle/>
        <a:p>
          <a:pPr algn="l"/>
          <a:r>
            <a:rPr lang="zh-CN" altLang="en-US" sz="3600" b="1" dirty="0" smtClean="0">
              <a:latin typeface="黑体" pitchFamily="49" charset="-122"/>
              <a:ea typeface="黑体" pitchFamily="49" charset="-122"/>
            </a:rPr>
            <a:t>一、政策执行偏差的含义</a:t>
          </a:r>
          <a:endParaRPr lang="zh-CN" altLang="en-US" sz="3600" b="1" dirty="0">
            <a:latin typeface="黑体" pitchFamily="49" charset="-122"/>
            <a:ea typeface="黑体" pitchFamily="49" charset="-122"/>
          </a:endParaRPr>
        </a:p>
      </dgm:t>
    </dgm:pt>
    <dgm:pt modelId="{B1F840FD-A5B3-4B5B-8F60-2BA1EC7998F5}" type="parTrans" cxnId="{002FEA86-7B74-4B76-B048-B7D3B7DF8763}">
      <dgm:prSet/>
      <dgm:spPr/>
      <dgm:t>
        <a:bodyPr/>
        <a:lstStyle/>
        <a:p>
          <a:endParaRPr lang="zh-CN" altLang="en-US"/>
        </a:p>
      </dgm:t>
    </dgm:pt>
    <dgm:pt modelId="{4FB2CF1D-D291-41BF-B652-59904E79DADF}" type="sibTrans" cxnId="{002FEA86-7B74-4B76-B048-B7D3B7DF8763}">
      <dgm:prSet/>
      <dgm:spPr/>
      <dgm:t>
        <a:bodyPr/>
        <a:lstStyle/>
        <a:p>
          <a:endParaRPr lang="zh-CN" altLang="en-US"/>
        </a:p>
      </dgm:t>
    </dgm:pt>
    <dgm:pt modelId="{797E03BA-F563-4D26-9C3A-44E193F895CD}">
      <dgm:prSet phldrT="[文本]" custT="1"/>
      <dgm:spPr/>
      <dgm:t>
        <a:bodyPr/>
        <a:lstStyle/>
        <a:p>
          <a:pPr algn="l"/>
          <a:r>
            <a:rPr lang="zh-CN" altLang="en-US" sz="3600" b="1" dirty="0" smtClean="0">
              <a:latin typeface="黑体" pitchFamily="49" charset="-122"/>
              <a:ea typeface="黑体" pitchFamily="49" charset="-122"/>
            </a:rPr>
            <a:t>二、政策执行偏差的表现形式</a:t>
          </a:r>
          <a:endParaRPr lang="zh-CN" altLang="en-US" sz="3600" b="1" dirty="0">
            <a:latin typeface="黑体" pitchFamily="49" charset="-122"/>
            <a:ea typeface="黑体" pitchFamily="49" charset="-122"/>
          </a:endParaRPr>
        </a:p>
      </dgm:t>
    </dgm:pt>
    <dgm:pt modelId="{4F6D09C3-C1EA-4749-B7A1-8F2C907407B2}" type="parTrans" cxnId="{4E3F6827-30DC-43D6-A290-462B41BF42E8}">
      <dgm:prSet/>
      <dgm:spPr/>
      <dgm:t>
        <a:bodyPr/>
        <a:lstStyle/>
        <a:p>
          <a:endParaRPr lang="zh-CN" altLang="en-US"/>
        </a:p>
      </dgm:t>
    </dgm:pt>
    <dgm:pt modelId="{F21B9D9C-8D70-444E-8B5E-62C1E869A803}" type="sibTrans" cxnId="{4E3F6827-30DC-43D6-A290-462B41BF42E8}">
      <dgm:prSet/>
      <dgm:spPr/>
      <dgm:t>
        <a:bodyPr/>
        <a:lstStyle/>
        <a:p>
          <a:endParaRPr lang="zh-CN" altLang="en-US"/>
        </a:p>
      </dgm:t>
    </dgm:pt>
    <dgm:pt modelId="{4A14B392-1DD3-4DB6-B0C5-9D59981F5059}">
      <dgm:prSet phldrT="[文本]" custT="1"/>
      <dgm:spPr/>
      <dgm:t>
        <a:bodyPr/>
        <a:lstStyle/>
        <a:p>
          <a:pPr algn="l"/>
          <a:r>
            <a:rPr lang="zh-CN" altLang="en-US" sz="3600" b="1" dirty="0" smtClean="0">
              <a:latin typeface="黑体" pitchFamily="49" charset="-122"/>
              <a:ea typeface="黑体" pitchFamily="49" charset="-122"/>
            </a:rPr>
            <a:t>三、政策执行偏差的原因</a:t>
          </a:r>
          <a:endParaRPr lang="zh-CN" altLang="en-US" sz="3600" b="1" dirty="0">
            <a:latin typeface="黑体" pitchFamily="49" charset="-122"/>
            <a:ea typeface="黑体" pitchFamily="49" charset="-122"/>
          </a:endParaRPr>
        </a:p>
      </dgm:t>
    </dgm:pt>
    <dgm:pt modelId="{FA354B28-1F9A-4363-8B60-59B4214FB736}" type="parTrans" cxnId="{0A075AD8-A4DA-48E1-A29A-2AA093464584}">
      <dgm:prSet/>
      <dgm:spPr/>
      <dgm:t>
        <a:bodyPr/>
        <a:lstStyle/>
        <a:p>
          <a:endParaRPr lang="zh-CN" altLang="en-US"/>
        </a:p>
      </dgm:t>
    </dgm:pt>
    <dgm:pt modelId="{0B5A7723-E63D-4332-A040-3D8D45661BE5}" type="sibTrans" cxnId="{0A075AD8-A4DA-48E1-A29A-2AA093464584}">
      <dgm:prSet/>
      <dgm:spPr/>
      <dgm:t>
        <a:bodyPr/>
        <a:lstStyle/>
        <a:p>
          <a:endParaRPr lang="zh-CN" altLang="en-US"/>
        </a:p>
      </dgm:t>
    </dgm:pt>
    <dgm:pt modelId="{D5E67540-4B32-4B02-BA75-508F32102C45}">
      <dgm:prSet phldrT="[文本]" custT="1"/>
      <dgm:spPr/>
      <dgm:t>
        <a:bodyPr/>
        <a:lstStyle/>
        <a:p>
          <a:r>
            <a:rPr lang="zh-CN" altLang="en-US" sz="3600" b="1" dirty="0" smtClean="0">
              <a:latin typeface="黑体" pitchFamily="49" charset="-122"/>
              <a:ea typeface="黑体" pitchFamily="49" charset="-122"/>
            </a:rPr>
            <a:t>四、政策执行偏差的矫正</a:t>
          </a:r>
          <a:endParaRPr lang="zh-CN" altLang="en-US" sz="3600" b="1" dirty="0">
            <a:latin typeface="黑体" pitchFamily="49" charset="-122"/>
            <a:ea typeface="黑体" pitchFamily="49" charset="-122"/>
          </a:endParaRPr>
        </a:p>
      </dgm:t>
    </dgm:pt>
    <dgm:pt modelId="{8A878CB9-029C-4A5F-B43F-BCB614C11EBE}" type="parTrans" cxnId="{8BB67D6C-53B9-4441-9DEC-BABA9F6C6F1B}">
      <dgm:prSet/>
      <dgm:spPr/>
      <dgm:t>
        <a:bodyPr/>
        <a:lstStyle/>
        <a:p>
          <a:endParaRPr lang="zh-CN" altLang="en-US"/>
        </a:p>
      </dgm:t>
    </dgm:pt>
    <dgm:pt modelId="{3C697FCD-D36B-4B79-A5E1-D5432BC5735B}" type="sibTrans" cxnId="{8BB67D6C-53B9-4441-9DEC-BABA9F6C6F1B}">
      <dgm:prSet/>
      <dgm:spPr/>
      <dgm:t>
        <a:bodyPr/>
        <a:lstStyle/>
        <a:p>
          <a:endParaRPr lang="zh-CN" altLang="en-US"/>
        </a:p>
      </dgm:t>
    </dgm:pt>
    <dgm:pt modelId="{0815C126-78D6-4931-A3C0-BB9FDF752134}" type="pres">
      <dgm:prSet presAssocID="{B0D96D86-CE0B-4386-9EC1-D8A59F0ADC11}" presName="linear" presStyleCnt="0">
        <dgm:presLayoutVars>
          <dgm:animLvl val="lvl"/>
          <dgm:resizeHandles val="exact"/>
        </dgm:presLayoutVars>
      </dgm:prSet>
      <dgm:spPr/>
      <dgm:t>
        <a:bodyPr/>
        <a:lstStyle/>
        <a:p>
          <a:endParaRPr lang="zh-CN" altLang="en-US"/>
        </a:p>
      </dgm:t>
    </dgm:pt>
    <dgm:pt modelId="{6CED393F-F997-458A-91DD-05364E5E3DF2}" type="pres">
      <dgm:prSet presAssocID="{77E54E8F-3D2A-4C81-A52D-08B34468565D}" presName="parentText" presStyleLbl="node1" presStyleIdx="0" presStyleCnt="4">
        <dgm:presLayoutVars>
          <dgm:chMax val="0"/>
          <dgm:bulletEnabled val="1"/>
        </dgm:presLayoutVars>
      </dgm:prSet>
      <dgm:spPr/>
      <dgm:t>
        <a:bodyPr/>
        <a:lstStyle/>
        <a:p>
          <a:endParaRPr lang="zh-CN" altLang="en-US"/>
        </a:p>
      </dgm:t>
    </dgm:pt>
    <dgm:pt modelId="{EAD2DE16-62B3-44B1-B4AE-5F1C2896C8FC}" type="pres">
      <dgm:prSet presAssocID="{4FB2CF1D-D291-41BF-B652-59904E79DADF}" presName="spacer" presStyleCnt="0"/>
      <dgm:spPr/>
      <dgm:t>
        <a:bodyPr/>
        <a:lstStyle/>
        <a:p>
          <a:endParaRPr lang="zh-CN" altLang="en-US"/>
        </a:p>
      </dgm:t>
    </dgm:pt>
    <dgm:pt modelId="{3D8ABD9E-0924-47BA-B386-780827E829E0}" type="pres">
      <dgm:prSet presAssocID="{797E03BA-F563-4D26-9C3A-44E193F895CD}" presName="parentText" presStyleLbl="node1" presStyleIdx="1" presStyleCnt="4">
        <dgm:presLayoutVars>
          <dgm:chMax val="0"/>
          <dgm:bulletEnabled val="1"/>
        </dgm:presLayoutVars>
      </dgm:prSet>
      <dgm:spPr/>
      <dgm:t>
        <a:bodyPr/>
        <a:lstStyle/>
        <a:p>
          <a:endParaRPr lang="zh-CN" altLang="en-US"/>
        </a:p>
      </dgm:t>
    </dgm:pt>
    <dgm:pt modelId="{C9561B69-87C5-48E0-B4EC-B12F5C2DD57B}" type="pres">
      <dgm:prSet presAssocID="{F21B9D9C-8D70-444E-8B5E-62C1E869A803}" presName="spacer" presStyleCnt="0"/>
      <dgm:spPr/>
      <dgm:t>
        <a:bodyPr/>
        <a:lstStyle/>
        <a:p>
          <a:endParaRPr lang="zh-CN" altLang="en-US"/>
        </a:p>
      </dgm:t>
    </dgm:pt>
    <dgm:pt modelId="{347A1CDE-8F7B-4AAC-A636-1294F31970C7}" type="pres">
      <dgm:prSet presAssocID="{4A14B392-1DD3-4DB6-B0C5-9D59981F5059}" presName="parentText" presStyleLbl="node1" presStyleIdx="2" presStyleCnt="4">
        <dgm:presLayoutVars>
          <dgm:chMax val="0"/>
          <dgm:bulletEnabled val="1"/>
        </dgm:presLayoutVars>
      </dgm:prSet>
      <dgm:spPr/>
      <dgm:t>
        <a:bodyPr/>
        <a:lstStyle/>
        <a:p>
          <a:endParaRPr lang="zh-CN" altLang="en-US"/>
        </a:p>
      </dgm:t>
    </dgm:pt>
    <dgm:pt modelId="{E6DF17F9-E4A5-469E-9D9A-342AEF9BDFC4}" type="pres">
      <dgm:prSet presAssocID="{0B5A7723-E63D-4332-A040-3D8D45661BE5}" presName="spacer" presStyleCnt="0"/>
      <dgm:spPr/>
    </dgm:pt>
    <dgm:pt modelId="{41EF2525-8DDA-4F66-8836-45FAF1A82C89}" type="pres">
      <dgm:prSet presAssocID="{D5E67540-4B32-4B02-BA75-508F32102C45}" presName="parentText" presStyleLbl="node1" presStyleIdx="3" presStyleCnt="4">
        <dgm:presLayoutVars>
          <dgm:chMax val="0"/>
          <dgm:bulletEnabled val="1"/>
        </dgm:presLayoutVars>
      </dgm:prSet>
      <dgm:spPr/>
      <dgm:t>
        <a:bodyPr/>
        <a:lstStyle/>
        <a:p>
          <a:endParaRPr lang="zh-CN" altLang="en-US"/>
        </a:p>
      </dgm:t>
    </dgm:pt>
  </dgm:ptLst>
  <dgm:cxnLst>
    <dgm:cxn modelId="{F06AA140-D163-4F40-B368-9323761056AB}" type="presOf" srcId="{B0D96D86-CE0B-4386-9EC1-D8A59F0ADC11}" destId="{0815C126-78D6-4931-A3C0-BB9FDF752134}" srcOrd="0" destOrd="0" presId="urn:microsoft.com/office/officeart/2005/8/layout/vList2"/>
    <dgm:cxn modelId="{14A5F82D-509A-4AF7-9900-FB3054F2B2C1}" type="presOf" srcId="{77E54E8F-3D2A-4C81-A52D-08B34468565D}" destId="{6CED393F-F997-458A-91DD-05364E5E3DF2}" srcOrd="0" destOrd="0" presId="urn:microsoft.com/office/officeart/2005/8/layout/vList2"/>
    <dgm:cxn modelId="{F4646793-C637-4932-907C-01F36AD5EBD8}" type="presOf" srcId="{D5E67540-4B32-4B02-BA75-508F32102C45}" destId="{41EF2525-8DDA-4F66-8836-45FAF1A82C89}" srcOrd="0" destOrd="0" presId="urn:microsoft.com/office/officeart/2005/8/layout/vList2"/>
    <dgm:cxn modelId="{8BB67D6C-53B9-4441-9DEC-BABA9F6C6F1B}" srcId="{B0D96D86-CE0B-4386-9EC1-D8A59F0ADC11}" destId="{D5E67540-4B32-4B02-BA75-508F32102C45}" srcOrd="3" destOrd="0" parTransId="{8A878CB9-029C-4A5F-B43F-BCB614C11EBE}" sibTransId="{3C697FCD-D36B-4B79-A5E1-D5432BC5735B}"/>
    <dgm:cxn modelId="{4E3F6827-30DC-43D6-A290-462B41BF42E8}" srcId="{B0D96D86-CE0B-4386-9EC1-D8A59F0ADC11}" destId="{797E03BA-F563-4D26-9C3A-44E193F895CD}" srcOrd="1" destOrd="0" parTransId="{4F6D09C3-C1EA-4749-B7A1-8F2C907407B2}" sibTransId="{F21B9D9C-8D70-444E-8B5E-62C1E869A803}"/>
    <dgm:cxn modelId="{0A075AD8-A4DA-48E1-A29A-2AA093464584}" srcId="{B0D96D86-CE0B-4386-9EC1-D8A59F0ADC11}" destId="{4A14B392-1DD3-4DB6-B0C5-9D59981F5059}" srcOrd="2" destOrd="0" parTransId="{FA354B28-1F9A-4363-8B60-59B4214FB736}" sibTransId="{0B5A7723-E63D-4332-A040-3D8D45661BE5}"/>
    <dgm:cxn modelId="{BA7B39E0-E18D-4A5E-B17E-5ED17A104C4A}" type="presOf" srcId="{4A14B392-1DD3-4DB6-B0C5-9D59981F5059}" destId="{347A1CDE-8F7B-4AAC-A636-1294F31970C7}" srcOrd="0" destOrd="0" presId="urn:microsoft.com/office/officeart/2005/8/layout/vList2"/>
    <dgm:cxn modelId="{002FEA86-7B74-4B76-B048-B7D3B7DF8763}" srcId="{B0D96D86-CE0B-4386-9EC1-D8A59F0ADC11}" destId="{77E54E8F-3D2A-4C81-A52D-08B34468565D}" srcOrd="0" destOrd="0" parTransId="{B1F840FD-A5B3-4B5B-8F60-2BA1EC7998F5}" sibTransId="{4FB2CF1D-D291-41BF-B652-59904E79DADF}"/>
    <dgm:cxn modelId="{BCA9A8A5-3544-4ACC-B524-85E40480E152}" type="presOf" srcId="{797E03BA-F563-4D26-9C3A-44E193F895CD}" destId="{3D8ABD9E-0924-47BA-B386-780827E829E0}" srcOrd="0" destOrd="0" presId="urn:microsoft.com/office/officeart/2005/8/layout/vList2"/>
    <dgm:cxn modelId="{77FF5369-C7D7-42E8-9A03-813F690C1B8D}" type="presParOf" srcId="{0815C126-78D6-4931-A3C0-BB9FDF752134}" destId="{6CED393F-F997-458A-91DD-05364E5E3DF2}" srcOrd="0" destOrd="0" presId="urn:microsoft.com/office/officeart/2005/8/layout/vList2"/>
    <dgm:cxn modelId="{C2374DF5-7F13-4B84-B4BF-B1B0180E36BE}" type="presParOf" srcId="{0815C126-78D6-4931-A3C0-BB9FDF752134}" destId="{EAD2DE16-62B3-44B1-B4AE-5F1C2896C8FC}" srcOrd="1" destOrd="0" presId="urn:microsoft.com/office/officeart/2005/8/layout/vList2"/>
    <dgm:cxn modelId="{0AABBB88-EC2F-4ADE-BDBA-7AC1241EF465}" type="presParOf" srcId="{0815C126-78D6-4931-A3C0-BB9FDF752134}" destId="{3D8ABD9E-0924-47BA-B386-780827E829E0}" srcOrd="2" destOrd="0" presId="urn:microsoft.com/office/officeart/2005/8/layout/vList2"/>
    <dgm:cxn modelId="{134842B2-97A1-4CEC-B47C-43F3C39C36F1}" type="presParOf" srcId="{0815C126-78D6-4931-A3C0-BB9FDF752134}" destId="{C9561B69-87C5-48E0-B4EC-B12F5C2DD57B}" srcOrd="3" destOrd="0" presId="urn:microsoft.com/office/officeart/2005/8/layout/vList2"/>
    <dgm:cxn modelId="{6AFA9611-036F-481E-ADD5-C5555204E641}" type="presParOf" srcId="{0815C126-78D6-4931-A3C0-BB9FDF752134}" destId="{347A1CDE-8F7B-4AAC-A636-1294F31970C7}" srcOrd="4" destOrd="0" presId="urn:microsoft.com/office/officeart/2005/8/layout/vList2"/>
    <dgm:cxn modelId="{2055AF54-0B68-4A48-83C5-0D2C780B210F}" type="presParOf" srcId="{0815C126-78D6-4931-A3C0-BB9FDF752134}" destId="{E6DF17F9-E4A5-469E-9D9A-342AEF9BDFC4}" srcOrd="5" destOrd="0" presId="urn:microsoft.com/office/officeart/2005/8/layout/vList2"/>
    <dgm:cxn modelId="{E8493522-5D59-49FC-B50B-06489B345F2A}" type="presParOf" srcId="{0815C126-78D6-4931-A3C0-BB9FDF752134}" destId="{41EF2525-8DDA-4F66-8836-45FAF1A82C89}"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AC2FE-AE8D-4541-9BA4-D163B6CC14C3}"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zh-CN" altLang="en-US"/>
        </a:p>
      </dgm:t>
    </dgm:pt>
    <dgm:pt modelId="{7CFF2F11-213F-49B2-9CA2-9BCAD9337BFB}">
      <dgm:prSet custT="1"/>
      <dgm:spPr/>
      <dgm:t>
        <a:bodyPr/>
        <a:lstStyle/>
        <a:p>
          <a:pPr rtl="0"/>
          <a:r>
            <a:rPr lang="zh-CN" altLang="en-US" sz="3200" b="1" dirty="0" smtClean="0">
              <a:latin typeface="黑体" pitchFamily="49" charset="-122"/>
              <a:ea typeface="黑体" pitchFamily="49" charset="-122"/>
            </a:rPr>
            <a:t>对象的适用性</a:t>
          </a:r>
          <a:endParaRPr lang="zh-CN" altLang="en-US" sz="3200" b="1" dirty="0">
            <a:latin typeface="黑体" pitchFamily="49" charset="-122"/>
            <a:ea typeface="黑体" pitchFamily="49" charset="-122"/>
          </a:endParaRPr>
        </a:p>
      </dgm:t>
    </dgm:pt>
    <dgm:pt modelId="{10CBBA18-7D92-44BA-9493-161DB301ABEB}" type="parTrans" cxnId="{17D33A81-21D4-4F01-BDAE-177A817F77AB}">
      <dgm:prSet/>
      <dgm:spPr/>
      <dgm:t>
        <a:bodyPr/>
        <a:lstStyle/>
        <a:p>
          <a:endParaRPr lang="zh-CN" altLang="en-US"/>
        </a:p>
      </dgm:t>
    </dgm:pt>
    <dgm:pt modelId="{EA2A3D35-419A-4E09-AFD6-571CDB5E82EB}" type="sibTrans" cxnId="{17D33A81-21D4-4F01-BDAE-177A817F77AB}">
      <dgm:prSet/>
      <dgm:spPr/>
      <dgm:t>
        <a:bodyPr/>
        <a:lstStyle/>
        <a:p>
          <a:endParaRPr lang="zh-CN" altLang="en-US"/>
        </a:p>
      </dgm:t>
    </dgm:pt>
    <dgm:pt modelId="{4DE4A77B-240D-47B1-A2AB-4C82E0462E01}">
      <dgm:prSet custT="1"/>
      <dgm:spPr/>
      <dgm:t>
        <a:bodyPr/>
        <a:lstStyle/>
        <a:p>
          <a:pPr rtl="0"/>
          <a:r>
            <a:rPr lang="zh-CN" altLang="en-US" sz="3200" b="1" dirty="0" smtClean="0">
              <a:latin typeface="黑体" pitchFamily="49" charset="-122"/>
              <a:ea typeface="黑体" pitchFamily="49" charset="-122"/>
            </a:rPr>
            <a:t>执行的灵活性</a:t>
          </a:r>
          <a:endParaRPr lang="zh-CN" altLang="en-US" sz="3200" b="1" dirty="0">
            <a:latin typeface="黑体" pitchFamily="49" charset="-122"/>
            <a:ea typeface="黑体" pitchFamily="49" charset="-122"/>
          </a:endParaRPr>
        </a:p>
      </dgm:t>
    </dgm:pt>
    <dgm:pt modelId="{9DFAE011-F0F4-47A4-A0CD-39A26D84CEB3}" type="parTrans" cxnId="{BEBEA71B-1608-4C04-8465-DB936A43C67B}">
      <dgm:prSet/>
      <dgm:spPr/>
      <dgm:t>
        <a:bodyPr/>
        <a:lstStyle/>
        <a:p>
          <a:endParaRPr lang="zh-CN" altLang="en-US"/>
        </a:p>
      </dgm:t>
    </dgm:pt>
    <dgm:pt modelId="{6F743DFB-0765-48D1-A1EE-DDA161B33B9B}" type="sibTrans" cxnId="{BEBEA71B-1608-4C04-8465-DB936A43C67B}">
      <dgm:prSet/>
      <dgm:spPr/>
      <dgm:t>
        <a:bodyPr/>
        <a:lstStyle/>
        <a:p>
          <a:endParaRPr lang="zh-CN" altLang="en-US"/>
        </a:p>
      </dgm:t>
    </dgm:pt>
    <dgm:pt modelId="{7291933B-C305-41E0-8F7F-854C8EEA8E71}">
      <dgm:prSet/>
      <dgm:spPr/>
      <dgm:t>
        <a:bodyPr/>
        <a:lstStyle/>
        <a:p>
          <a:pPr rtl="0"/>
          <a:r>
            <a:rPr lang="zh-CN" b="1" dirty="0" smtClean="0">
              <a:latin typeface="黑体" pitchFamily="49" charset="-122"/>
              <a:ea typeface="黑体" pitchFamily="49" charset="-122"/>
            </a:rPr>
            <a:t>阶段的有序性</a:t>
          </a:r>
          <a:endParaRPr lang="zh-CN" b="1" dirty="0">
            <a:latin typeface="黑体" pitchFamily="49" charset="-122"/>
            <a:ea typeface="黑体" pitchFamily="49" charset="-122"/>
          </a:endParaRPr>
        </a:p>
      </dgm:t>
    </dgm:pt>
    <dgm:pt modelId="{50CBC5DD-22B6-4A24-8EFD-6E62F28FC2B4}" type="parTrans" cxnId="{333487AD-5425-4A44-A855-FC573FEAC150}">
      <dgm:prSet/>
      <dgm:spPr/>
      <dgm:t>
        <a:bodyPr/>
        <a:lstStyle/>
        <a:p>
          <a:endParaRPr lang="zh-CN" altLang="en-US"/>
        </a:p>
      </dgm:t>
    </dgm:pt>
    <dgm:pt modelId="{BDCA73F5-C4A5-418C-A1CB-D2F440D5FCFD}" type="sibTrans" cxnId="{333487AD-5425-4A44-A855-FC573FEAC150}">
      <dgm:prSet/>
      <dgm:spPr/>
      <dgm:t>
        <a:bodyPr/>
        <a:lstStyle/>
        <a:p>
          <a:endParaRPr lang="zh-CN" altLang="en-US"/>
        </a:p>
      </dgm:t>
    </dgm:pt>
    <dgm:pt modelId="{968675C8-9804-4E39-9EC1-0E2A73210C3E}">
      <dgm:prSet custT="1"/>
      <dgm:spPr/>
      <dgm:t>
        <a:bodyPr/>
        <a:lstStyle/>
        <a:p>
          <a:pPr rtl="0"/>
          <a:r>
            <a:rPr lang="zh-CN" altLang="en-US" sz="3200" b="1" dirty="0" smtClean="0">
              <a:latin typeface="黑体" pitchFamily="49" charset="-122"/>
              <a:ea typeface="黑体" pitchFamily="49" charset="-122"/>
            </a:rPr>
            <a:t>过程的动态性</a:t>
          </a:r>
          <a:endParaRPr lang="zh-CN" altLang="en-US" sz="3200" b="1" dirty="0">
            <a:latin typeface="黑体" pitchFamily="49" charset="-122"/>
            <a:ea typeface="黑体" pitchFamily="49" charset="-122"/>
          </a:endParaRPr>
        </a:p>
      </dgm:t>
    </dgm:pt>
    <dgm:pt modelId="{A93DD388-3945-49DA-B5EC-3CDFE2B240D2}" type="parTrans" cxnId="{09CF5349-E8A9-4C28-8F95-AE8BAFAEDDC2}">
      <dgm:prSet/>
      <dgm:spPr/>
      <dgm:t>
        <a:bodyPr/>
        <a:lstStyle/>
        <a:p>
          <a:endParaRPr lang="zh-CN" altLang="en-US"/>
        </a:p>
      </dgm:t>
    </dgm:pt>
    <dgm:pt modelId="{4B71A2F8-3529-444B-B484-CDF7EFC028D7}" type="sibTrans" cxnId="{09CF5349-E8A9-4C28-8F95-AE8BAFAEDDC2}">
      <dgm:prSet/>
      <dgm:spPr/>
      <dgm:t>
        <a:bodyPr/>
        <a:lstStyle/>
        <a:p>
          <a:endParaRPr lang="zh-CN" altLang="en-US"/>
        </a:p>
      </dgm:t>
    </dgm:pt>
    <dgm:pt modelId="{FE9A9EF6-D914-4067-9C37-90BBF47D2A66}">
      <dgm:prSet custT="1"/>
      <dgm:spPr/>
      <dgm:t>
        <a:bodyPr/>
        <a:lstStyle/>
        <a:p>
          <a:pPr rtl="0"/>
          <a:r>
            <a:rPr lang="zh-CN" altLang="en-US" sz="3200" b="1" dirty="0" smtClean="0">
              <a:latin typeface="黑体" pitchFamily="49" charset="-122"/>
              <a:ea typeface="黑体" pitchFamily="49" charset="-122"/>
            </a:rPr>
            <a:t>执行的协调性</a:t>
          </a:r>
          <a:endParaRPr lang="zh-CN" altLang="en-US" sz="3200" b="1" dirty="0">
            <a:latin typeface="黑体" pitchFamily="49" charset="-122"/>
            <a:ea typeface="黑体" pitchFamily="49" charset="-122"/>
          </a:endParaRPr>
        </a:p>
      </dgm:t>
    </dgm:pt>
    <dgm:pt modelId="{BEC20F8F-D05E-4362-A78B-54180FAEBFBD}" type="parTrans" cxnId="{D4DE9F91-988F-41F0-AE41-889F0A0C09A0}">
      <dgm:prSet/>
      <dgm:spPr/>
      <dgm:t>
        <a:bodyPr/>
        <a:lstStyle/>
        <a:p>
          <a:endParaRPr lang="zh-CN" altLang="en-US"/>
        </a:p>
      </dgm:t>
    </dgm:pt>
    <dgm:pt modelId="{3C6C8305-C50F-4890-AEFA-2AD869FEB016}" type="sibTrans" cxnId="{D4DE9F91-988F-41F0-AE41-889F0A0C09A0}">
      <dgm:prSet/>
      <dgm:spPr/>
      <dgm:t>
        <a:bodyPr/>
        <a:lstStyle/>
        <a:p>
          <a:endParaRPr lang="zh-CN" altLang="en-US"/>
        </a:p>
      </dgm:t>
    </dgm:pt>
    <dgm:pt modelId="{E5BABD0A-57C6-46E9-A900-063D2371ED61}">
      <dgm:prSet custT="1"/>
      <dgm:spPr/>
      <dgm:t>
        <a:bodyPr/>
        <a:lstStyle/>
        <a:p>
          <a:pPr rtl="0"/>
          <a:r>
            <a:rPr lang="zh-CN" altLang="en-US" sz="3200" b="1" dirty="0" smtClean="0">
              <a:latin typeface="黑体" pitchFamily="49" charset="-122"/>
              <a:ea typeface="黑体" pitchFamily="49" charset="-122"/>
            </a:rPr>
            <a:t>执行的时限性</a:t>
          </a:r>
          <a:endParaRPr lang="zh-CN" altLang="en-US" sz="3200" b="1" dirty="0">
            <a:latin typeface="黑体" pitchFamily="49" charset="-122"/>
            <a:ea typeface="黑体" pitchFamily="49" charset="-122"/>
          </a:endParaRPr>
        </a:p>
      </dgm:t>
    </dgm:pt>
    <dgm:pt modelId="{87F61418-9C56-46DB-8E93-F36B08A50D56}" type="parTrans" cxnId="{4138509E-CC04-449C-A70E-025F4D0DE95A}">
      <dgm:prSet/>
      <dgm:spPr/>
      <dgm:t>
        <a:bodyPr/>
        <a:lstStyle/>
        <a:p>
          <a:endParaRPr lang="zh-CN" altLang="en-US"/>
        </a:p>
      </dgm:t>
    </dgm:pt>
    <dgm:pt modelId="{8950E9D2-FE61-4607-AB49-D6B46E97F132}" type="sibTrans" cxnId="{4138509E-CC04-449C-A70E-025F4D0DE95A}">
      <dgm:prSet/>
      <dgm:spPr/>
      <dgm:t>
        <a:bodyPr/>
        <a:lstStyle/>
        <a:p>
          <a:endParaRPr lang="zh-CN" altLang="en-US"/>
        </a:p>
      </dgm:t>
    </dgm:pt>
    <dgm:pt modelId="{513A9249-7C58-40D0-923E-F828FD38BA25}" type="pres">
      <dgm:prSet presAssocID="{EC5AC2FE-AE8D-4541-9BA4-D163B6CC14C3}" presName="compositeShape" presStyleCnt="0">
        <dgm:presLayoutVars>
          <dgm:chMax val="7"/>
          <dgm:dir/>
          <dgm:resizeHandles val="exact"/>
        </dgm:presLayoutVars>
      </dgm:prSet>
      <dgm:spPr/>
      <dgm:t>
        <a:bodyPr/>
        <a:lstStyle/>
        <a:p>
          <a:endParaRPr lang="zh-CN" altLang="en-US"/>
        </a:p>
      </dgm:t>
    </dgm:pt>
    <dgm:pt modelId="{0881503C-2808-4850-90B1-A737E5A22B7F}" type="pres">
      <dgm:prSet presAssocID="{7CFF2F11-213F-49B2-9CA2-9BCAD9337BFB}" presName="circ1" presStyleLbl="vennNode1" presStyleIdx="0" presStyleCnt="6"/>
      <dgm:spPr/>
    </dgm:pt>
    <dgm:pt modelId="{F29CDA0C-9EC0-4725-ACA7-9BD4724FBA4A}" type="pres">
      <dgm:prSet presAssocID="{7CFF2F11-213F-49B2-9CA2-9BCAD9337BFB}" presName="circ1Tx" presStyleLbl="revTx" presStyleIdx="0" presStyleCnt="0" custLinFactNeighborX="750" custLinFactNeighborY="9632">
        <dgm:presLayoutVars>
          <dgm:chMax val="0"/>
          <dgm:chPref val="0"/>
          <dgm:bulletEnabled val="1"/>
        </dgm:presLayoutVars>
      </dgm:prSet>
      <dgm:spPr/>
      <dgm:t>
        <a:bodyPr/>
        <a:lstStyle/>
        <a:p>
          <a:endParaRPr lang="zh-CN" altLang="en-US"/>
        </a:p>
      </dgm:t>
    </dgm:pt>
    <dgm:pt modelId="{8D788DD8-E3F6-4A04-B870-7697AE427FD7}" type="pres">
      <dgm:prSet presAssocID="{4DE4A77B-240D-47B1-A2AB-4C82E0462E01}" presName="circ2" presStyleLbl="vennNode1" presStyleIdx="1" presStyleCnt="6"/>
      <dgm:spPr/>
    </dgm:pt>
    <dgm:pt modelId="{F4EBF14C-9294-4C71-96D3-AD839EFB4759}" type="pres">
      <dgm:prSet presAssocID="{4DE4A77B-240D-47B1-A2AB-4C82E0462E01}" presName="circ2Tx" presStyleLbl="revTx" presStyleIdx="0" presStyleCnt="0">
        <dgm:presLayoutVars>
          <dgm:chMax val="0"/>
          <dgm:chPref val="0"/>
          <dgm:bulletEnabled val="1"/>
        </dgm:presLayoutVars>
      </dgm:prSet>
      <dgm:spPr/>
      <dgm:t>
        <a:bodyPr/>
        <a:lstStyle/>
        <a:p>
          <a:endParaRPr lang="zh-CN" altLang="en-US"/>
        </a:p>
      </dgm:t>
    </dgm:pt>
    <dgm:pt modelId="{337BB0D2-63D0-40C7-804C-CC953DDCD3B7}" type="pres">
      <dgm:prSet presAssocID="{7291933B-C305-41E0-8F7F-854C8EEA8E71}" presName="circ3" presStyleLbl="vennNode1" presStyleIdx="2" presStyleCnt="6"/>
      <dgm:spPr/>
    </dgm:pt>
    <dgm:pt modelId="{14B5C903-995F-4066-AC16-BD99A4E2C7E6}" type="pres">
      <dgm:prSet presAssocID="{7291933B-C305-41E0-8F7F-854C8EEA8E71}" presName="circ3Tx" presStyleLbl="revTx" presStyleIdx="0" presStyleCnt="0">
        <dgm:presLayoutVars>
          <dgm:chMax val="0"/>
          <dgm:chPref val="0"/>
          <dgm:bulletEnabled val="1"/>
        </dgm:presLayoutVars>
      </dgm:prSet>
      <dgm:spPr/>
      <dgm:t>
        <a:bodyPr/>
        <a:lstStyle/>
        <a:p>
          <a:endParaRPr lang="zh-CN" altLang="en-US"/>
        </a:p>
      </dgm:t>
    </dgm:pt>
    <dgm:pt modelId="{D63783DB-744B-4C13-B860-6B0AA07B5963}" type="pres">
      <dgm:prSet presAssocID="{968675C8-9804-4E39-9EC1-0E2A73210C3E}" presName="circ4" presStyleLbl="vennNode1" presStyleIdx="3" presStyleCnt="6"/>
      <dgm:spPr/>
    </dgm:pt>
    <dgm:pt modelId="{5DB91F1C-ECDB-4971-9FA5-7C0A8FE9C243}" type="pres">
      <dgm:prSet presAssocID="{968675C8-9804-4E39-9EC1-0E2A73210C3E}" presName="circ4Tx" presStyleLbl="revTx" presStyleIdx="0" presStyleCnt="0">
        <dgm:presLayoutVars>
          <dgm:chMax val="0"/>
          <dgm:chPref val="0"/>
          <dgm:bulletEnabled val="1"/>
        </dgm:presLayoutVars>
      </dgm:prSet>
      <dgm:spPr/>
      <dgm:t>
        <a:bodyPr/>
        <a:lstStyle/>
        <a:p>
          <a:endParaRPr lang="zh-CN" altLang="en-US"/>
        </a:p>
      </dgm:t>
    </dgm:pt>
    <dgm:pt modelId="{4461399D-6459-4FBF-83FE-2E315E5CE3B1}" type="pres">
      <dgm:prSet presAssocID="{FE9A9EF6-D914-4067-9C37-90BBF47D2A66}" presName="circ5" presStyleLbl="vennNode1" presStyleIdx="4" presStyleCnt="6"/>
      <dgm:spPr/>
    </dgm:pt>
    <dgm:pt modelId="{272027BC-35DB-4083-A542-236480E23A22}" type="pres">
      <dgm:prSet presAssocID="{FE9A9EF6-D914-4067-9C37-90BBF47D2A66}" presName="circ5Tx" presStyleLbl="revTx" presStyleIdx="0" presStyleCnt="0">
        <dgm:presLayoutVars>
          <dgm:chMax val="0"/>
          <dgm:chPref val="0"/>
          <dgm:bulletEnabled val="1"/>
        </dgm:presLayoutVars>
      </dgm:prSet>
      <dgm:spPr/>
      <dgm:t>
        <a:bodyPr/>
        <a:lstStyle/>
        <a:p>
          <a:endParaRPr lang="zh-CN" altLang="en-US"/>
        </a:p>
      </dgm:t>
    </dgm:pt>
    <dgm:pt modelId="{E4C94618-38D3-4C96-82AF-584D4CA2F482}" type="pres">
      <dgm:prSet presAssocID="{E5BABD0A-57C6-46E9-A900-063D2371ED61}" presName="circ6" presStyleLbl="vennNode1" presStyleIdx="5" presStyleCnt="6" custLinFactNeighborX="543" custLinFactNeighborY="-2161"/>
      <dgm:spPr/>
    </dgm:pt>
    <dgm:pt modelId="{BEC56B95-E24A-4EB5-AC60-D40F34B7EC70}" type="pres">
      <dgm:prSet presAssocID="{E5BABD0A-57C6-46E9-A900-063D2371ED61}" presName="circ6Tx" presStyleLbl="revTx" presStyleIdx="0" presStyleCnt="0">
        <dgm:presLayoutVars>
          <dgm:chMax val="0"/>
          <dgm:chPref val="0"/>
          <dgm:bulletEnabled val="1"/>
        </dgm:presLayoutVars>
      </dgm:prSet>
      <dgm:spPr/>
      <dgm:t>
        <a:bodyPr/>
        <a:lstStyle/>
        <a:p>
          <a:endParaRPr lang="zh-CN" altLang="en-US"/>
        </a:p>
      </dgm:t>
    </dgm:pt>
  </dgm:ptLst>
  <dgm:cxnLst>
    <dgm:cxn modelId="{7193F291-E630-4CB5-A880-8A89BB7619F8}" type="presOf" srcId="{4DE4A77B-240D-47B1-A2AB-4C82E0462E01}" destId="{F4EBF14C-9294-4C71-96D3-AD839EFB4759}" srcOrd="0" destOrd="0" presId="urn:microsoft.com/office/officeart/2005/8/layout/venn1"/>
    <dgm:cxn modelId="{47BDB089-B85A-4D79-BE1E-30AAA8E36EF9}" type="presOf" srcId="{EC5AC2FE-AE8D-4541-9BA4-D163B6CC14C3}" destId="{513A9249-7C58-40D0-923E-F828FD38BA25}" srcOrd="0" destOrd="0" presId="urn:microsoft.com/office/officeart/2005/8/layout/venn1"/>
    <dgm:cxn modelId="{28BDF08B-BC1C-47ED-9334-C0B529552793}" type="presOf" srcId="{FE9A9EF6-D914-4067-9C37-90BBF47D2A66}" destId="{272027BC-35DB-4083-A542-236480E23A22}" srcOrd="0" destOrd="0" presId="urn:microsoft.com/office/officeart/2005/8/layout/venn1"/>
    <dgm:cxn modelId="{333487AD-5425-4A44-A855-FC573FEAC150}" srcId="{EC5AC2FE-AE8D-4541-9BA4-D163B6CC14C3}" destId="{7291933B-C305-41E0-8F7F-854C8EEA8E71}" srcOrd="2" destOrd="0" parTransId="{50CBC5DD-22B6-4A24-8EFD-6E62F28FC2B4}" sibTransId="{BDCA73F5-C4A5-418C-A1CB-D2F440D5FCFD}"/>
    <dgm:cxn modelId="{BEBEA71B-1608-4C04-8465-DB936A43C67B}" srcId="{EC5AC2FE-AE8D-4541-9BA4-D163B6CC14C3}" destId="{4DE4A77B-240D-47B1-A2AB-4C82E0462E01}" srcOrd="1" destOrd="0" parTransId="{9DFAE011-F0F4-47A4-A0CD-39A26D84CEB3}" sibTransId="{6F743DFB-0765-48D1-A1EE-DDA161B33B9B}"/>
    <dgm:cxn modelId="{4138509E-CC04-449C-A70E-025F4D0DE95A}" srcId="{EC5AC2FE-AE8D-4541-9BA4-D163B6CC14C3}" destId="{E5BABD0A-57C6-46E9-A900-063D2371ED61}" srcOrd="5" destOrd="0" parTransId="{87F61418-9C56-46DB-8E93-F36B08A50D56}" sibTransId="{8950E9D2-FE61-4607-AB49-D6B46E97F132}"/>
    <dgm:cxn modelId="{09CF5349-E8A9-4C28-8F95-AE8BAFAEDDC2}" srcId="{EC5AC2FE-AE8D-4541-9BA4-D163B6CC14C3}" destId="{968675C8-9804-4E39-9EC1-0E2A73210C3E}" srcOrd="3" destOrd="0" parTransId="{A93DD388-3945-49DA-B5EC-3CDFE2B240D2}" sibTransId="{4B71A2F8-3529-444B-B484-CDF7EFC028D7}"/>
    <dgm:cxn modelId="{1DF85B53-2C75-4716-A9B8-5ACB9670B9E7}" type="presOf" srcId="{E5BABD0A-57C6-46E9-A900-063D2371ED61}" destId="{BEC56B95-E24A-4EB5-AC60-D40F34B7EC70}" srcOrd="0" destOrd="0" presId="urn:microsoft.com/office/officeart/2005/8/layout/venn1"/>
    <dgm:cxn modelId="{17D33A81-21D4-4F01-BDAE-177A817F77AB}" srcId="{EC5AC2FE-AE8D-4541-9BA4-D163B6CC14C3}" destId="{7CFF2F11-213F-49B2-9CA2-9BCAD9337BFB}" srcOrd="0" destOrd="0" parTransId="{10CBBA18-7D92-44BA-9493-161DB301ABEB}" sibTransId="{EA2A3D35-419A-4E09-AFD6-571CDB5E82EB}"/>
    <dgm:cxn modelId="{D4DE9F91-988F-41F0-AE41-889F0A0C09A0}" srcId="{EC5AC2FE-AE8D-4541-9BA4-D163B6CC14C3}" destId="{FE9A9EF6-D914-4067-9C37-90BBF47D2A66}" srcOrd="4" destOrd="0" parTransId="{BEC20F8F-D05E-4362-A78B-54180FAEBFBD}" sibTransId="{3C6C8305-C50F-4890-AEFA-2AD869FEB016}"/>
    <dgm:cxn modelId="{E8E060A7-DB0D-49BB-A0CA-483DEA0CB0CB}" type="presOf" srcId="{7291933B-C305-41E0-8F7F-854C8EEA8E71}" destId="{14B5C903-995F-4066-AC16-BD99A4E2C7E6}" srcOrd="0" destOrd="0" presId="urn:microsoft.com/office/officeart/2005/8/layout/venn1"/>
    <dgm:cxn modelId="{99DC3983-A2F8-422B-9AEB-5668DE627BC0}" type="presOf" srcId="{968675C8-9804-4E39-9EC1-0E2A73210C3E}" destId="{5DB91F1C-ECDB-4971-9FA5-7C0A8FE9C243}" srcOrd="0" destOrd="0" presId="urn:microsoft.com/office/officeart/2005/8/layout/venn1"/>
    <dgm:cxn modelId="{3494943C-8AA9-4096-8567-DE9C745FA9DE}" type="presOf" srcId="{7CFF2F11-213F-49B2-9CA2-9BCAD9337BFB}" destId="{F29CDA0C-9EC0-4725-ACA7-9BD4724FBA4A}" srcOrd="0" destOrd="0" presId="urn:microsoft.com/office/officeart/2005/8/layout/venn1"/>
    <dgm:cxn modelId="{9490BF75-5DF7-48FA-A33A-0FB41AE6A002}" type="presParOf" srcId="{513A9249-7C58-40D0-923E-F828FD38BA25}" destId="{0881503C-2808-4850-90B1-A737E5A22B7F}" srcOrd="0" destOrd="0" presId="urn:microsoft.com/office/officeart/2005/8/layout/venn1"/>
    <dgm:cxn modelId="{CC967FC1-C00B-4243-A2E6-73009B3E296E}" type="presParOf" srcId="{513A9249-7C58-40D0-923E-F828FD38BA25}" destId="{F29CDA0C-9EC0-4725-ACA7-9BD4724FBA4A}" srcOrd="1" destOrd="0" presId="urn:microsoft.com/office/officeart/2005/8/layout/venn1"/>
    <dgm:cxn modelId="{554C1BB4-ECA1-45CD-A471-F2291ED4FDBF}" type="presParOf" srcId="{513A9249-7C58-40D0-923E-F828FD38BA25}" destId="{8D788DD8-E3F6-4A04-B870-7697AE427FD7}" srcOrd="2" destOrd="0" presId="urn:microsoft.com/office/officeart/2005/8/layout/venn1"/>
    <dgm:cxn modelId="{DB830360-3E20-4ADE-9AEE-2061D688983D}" type="presParOf" srcId="{513A9249-7C58-40D0-923E-F828FD38BA25}" destId="{F4EBF14C-9294-4C71-96D3-AD839EFB4759}" srcOrd="3" destOrd="0" presId="urn:microsoft.com/office/officeart/2005/8/layout/venn1"/>
    <dgm:cxn modelId="{E1014CC7-71F6-4C18-8647-23A137D1A403}" type="presParOf" srcId="{513A9249-7C58-40D0-923E-F828FD38BA25}" destId="{337BB0D2-63D0-40C7-804C-CC953DDCD3B7}" srcOrd="4" destOrd="0" presId="urn:microsoft.com/office/officeart/2005/8/layout/venn1"/>
    <dgm:cxn modelId="{8C2C7945-632E-4A17-8948-88263BB612E6}" type="presParOf" srcId="{513A9249-7C58-40D0-923E-F828FD38BA25}" destId="{14B5C903-995F-4066-AC16-BD99A4E2C7E6}" srcOrd="5" destOrd="0" presId="urn:microsoft.com/office/officeart/2005/8/layout/venn1"/>
    <dgm:cxn modelId="{E936653F-7D22-402D-B2F1-E221DD0F9F11}" type="presParOf" srcId="{513A9249-7C58-40D0-923E-F828FD38BA25}" destId="{D63783DB-744B-4C13-B860-6B0AA07B5963}" srcOrd="6" destOrd="0" presId="urn:microsoft.com/office/officeart/2005/8/layout/venn1"/>
    <dgm:cxn modelId="{0F55097C-8D32-4385-A26C-6FD1F4B8CDD9}" type="presParOf" srcId="{513A9249-7C58-40D0-923E-F828FD38BA25}" destId="{5DB91F1C-ECDB-4971-9FA5-7C0A8FE9C243}" srcOrd="7" destOrd="0" presId="urn:microsoft.com/office/officeart/2005/8/layout/venn1"/>
    <dgm:cxn modelId="{9C5DE3E6-ECB4-4C63-9C08-790BDC445033}" type="presParOf" srcId="{513A9249-7C58-40D0-923E-F828FD38BA25}" destId="{4461399D-6459-4FBF-83FE-2E315E5CE3B1}" srcOrd="8" destOrd="0" presId="urn:microsoft.com/office/officeart/2005/8/layout/venn1"/>
    <dgm:cxn modelId="{A8997EDF-40F8-4940-9EEC-993C2165AD0B}" type="presParOf" srcId="{513A9249-7C58-40D0-923E-F828FD38BA25}" destId="{272027BC-35DB-4083-A542-236480E23A22}" srcOrd="9" destOrd="0" presId="urn:microsoft.com/office/officeart/2005/8/layout/venn1"/>
    <dgm:cxn modelId="{EBE70740-9A49-439D-87ED-166711AFE274}" type="presParOf" srcId="{513A9249-7C58-40D0-923E-F828FD38BA25}" destId="{E4C94618-38D3-4C96-82AF-584D4CA2F482}" srcOrd="10" destOrd="0" presId="urn:microsoft.com/office/officeart/2005/8/layout/venn1"/>
    <dgm:cxn modelId="{413CBF4C-9648-4171-BB56-14CDFABDA3F6}" type="presParOf" srcId="{513A9249-7C58-40D0-923E-F828FD38BA25}" destId="{BEC56B95-E24A-4EB5-AC60-D40F34B7EC70}" srcOrd="11"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59BF7-7156-4B23-A6B9-F2DBCCEC567F}" type="doc">
      <dgm:prSet loTypeId="urn:microsoft.com/office/officeart/2005/8/layout/pyramid2" loCatId="pyramid" qsTypeId="urn:microsoft.com/office/officeart/2005/8/quickstyle/simple1" qsCatId="simple" csTypeId="urn:microsoft.com/office/officeart/2005/8/colors/colorful2" csCatId="colorful" phldr="1"/>
      <dgm:spPr/>
      <dgm:t>
        <a:bodyPr/>
        <a:lstStyle/>
        <a:p>
          <a:endParaRPr lang="zh-CN" altLang="en-US"/>
        </a:p>
      </dgm:t>
    </dgm:pt>
    <dgm:pt modelId="{D4124430-3EF2-4BF5-8C20-DF186CC40FEE}">
      <dgm:prSet custT="1">
        <dgm:style>
          <a:lnRef idx="2">
            <a:schemeClr val="accent2"/>
          </a:lnRef>
          <a:fillRef idx="1">
            <a:schemeClr val="lt1"/>
          </a:fillRef>
          <a:effectRef idx="0">
            <a:schemeClr val="accent2"/>
          </a:effectRef>
          <a:fontRef idx="minor">
            <a:schemeClr val="dk1"/>
          </a:fontRef>
        </dgm:style>
      </dgm:prSet>
      <dgm:spPr>
        <a:solidFill>
          <a:schemeClr val="accent2">
            <a:lumMod val="60000"/>
            <a:lumOff val="40000"/>
          </a:schemeClr>
        </a:solidFill>
      </dgm:spPr>
      <dgm:t>
        <a:bodyPr/>
        <a:lstStyle/>
        <a:p>
          <a:pPr rtl="0"/>
          <a:r>
            <a:rPr lang="en-US" altLang="zh-CN" sz="3200" b="1" dirty="0" smtClean="0">
              <a:latin typeface="黑体" pitchFamily="49" charset="-122"/>
              <a:ea typeface="黑体" pitchFamily="49" charset="-122"/>
            </a:rPr>
            <a:t>1</a:t>
          </a:r>
          <a:r>
            <a:rPr lang="zh-CN" sz="3200" b="1" dirty="0" smtClean="0">
              <a:latin typeface="黑体" pitchFamily="49" charset="-122"/>
              <a:ea typeface="黑体" pitchFamily="49" charset="-122"/>
            </a:rPr>
            <a:t>确保政策目标的实现</a:t>
          </a:r>
          <a:endParaRPr lang="zh-CN" sz="3200" b="1" dirty="0">
            <a:latin typeface="黑体" pitchFamily="49" charset="-122"/>
            <a:ea typeface="黑体" pitchFamily="49" charset="-122"/>
          </a:endParaRPr>
        </a:p>
      </dgm:t>
    </dgm:pt>
    <dgm:pt modelId="{E75E08A0-4BB8-4D23-8272-A003134AE064}" type="parTrans" cxnId="{6FE7CB64-1D41-46DC-9711-9E0E46623BE4}">
      <dgm:prSet/>
      <dgm:spPr/>
      <dgm:t>
        <a:bodyPr/>
        <a:lstStyle/>
        <a:p>
          <a:endParaRPr lang="zh-CN" altLang="en-US"/>
        </a:p>
      </dgm:t>
    </dgm:pt>
    <dgm:pt modelId="{C046DC00-565D-4DCE-8D20-5ABD80FB60B4}" type="sibTrans" cxnId="{6FE7CB64-1D41-46DC-9711-9E0E46623BE4}">
      <dgm:prSet/>
      <dgm:spPr/>
      <dgm:t>
        <a:bodyPr/>
        <a:lstStyle/>
        <a:p>
          <a:endParaRPr lang="zh-CN" altLang="en-US"/>
        </a:p>
      </dgm:t>
    </dgm:pt>
    <dgm:pt modelId="{6FB17F20-521A-4984-9651-36B49D9F9DCA}">
      <dgm:prSet custT="1">
        <dgm:style>
          <a:lnRef idx="2">
            <a:schemeClr val="accent2"/>
          </a:lnRef>
          <a:fillRef idx="1">
            <a:schemeClr val="lt1"/>
          </a:fillRef>
          <a:effectRef idx="0">
            <a:schemeClr val="accent2"/>
          </a:effectRef>
          <a:fontRef idx="minor">
            <a:schemeClr val="dk1"/>
          </a:fontRef>
        </dgm:style>
      </dgm:prSet>
      <dgm:spPr>
        <a:solidFill>
          <a:schemeClr val="accent4">
            <a:lumMod val="40000"/>
            <a:lumOff val="60000"/>
          </a:schemeClr>
        </a:solidFill>
      </dgm:spPr>
      <dgm:t>
        <a:bodyPr/>
        <a:lstStyle/>
        <a:p>
          <a:pPr rtl="0"/>
          <a:r>
            <a:rPr lang="en-US" altLang="zh-CN" sz="3200" b="1" dirty="0" smtClean="0">
              <a:latin typeface="黑体" pitchFamily="49" charset="-122"/>
              <a:ea typeface="黑体" pitchFamily="49" charset="-122"/>
            </a:rPr>
            <a:t>2</a:t>
          </a:r>
          <a:r>
            <a:rPr lang="zh-CN" sz="3200" b="1" dirty="0" smtClean="0">
              <a:latin typeface="黑体" pitchFamily="49" charset="-122"/>
              <a:ea typeface="黑体" pitchFamily="49" charset="-122"/>
            </a:rPr>
            <a:t>检验政策</a:t>
          </a:r>
          <a:endParaRPr lang="en-US" altLang="zh-CN" sz="3200" b="1" dirty="0" smtClean="0">
            <a:latin typeface="黑体" pitchFamily="49" charset="-122"/>
            <a:ea typeface="黑体" pitchFamily="49" charset="-122"/>
          </a:endParaRPr>
        </a:p>
        <a:p>
          <a:pPr rtl="0"/>
          <a:r>
            <a:rPr lang="zh-CN" sz="3200" b="1" dirty="0" smtClean="0">
              <a:latin typeface="黑体" pitchFamily="49" charset="-122"/>
              <a:ea typeface="黑体" pitchFamily="49" charset="-122"/>
            </a:rPr>
            <a:t>成效</a:t>
          </a:r>
          <a:endParaRPr lang="zh-CN" sz="3200" b="1" dirty="0">
            <a:latin typeface="黑体" pitchFamily="49" charset="-122"/>
            <a:ea typeface="黑体" pitchFamily="49" charset="-122"/>
          </a:endParaRPr>
        </a:p>
      </dgm:t>
    </dgm:pt>
    <dgm:pt modelId="{D8222EE6-4DE1-461F-A4BE-3D7EC356AC7B}" type="parTrans" cxnId="{14D89095-940A-4773-83BF-AE3829BF8B86}">
      <dgm:prSet/>
      <dgm:spPr/>
      <dgm:t>
        <a:bodyPr/>
        <a:lstStyle/>
        <a:p>
          <a:endParaRPr lang="zh-CN" altLang="en-US"/>
        </a:p>
      </dgm:t>
    </dgm:pt>
    <dgm:pt modelId="{18DC20A6-8532-43E9-85EF-3FE8B2AB6E06}" type="sibTrans" cxnId="{14D89095-940A-4773-83BF-AE3829BF8B86}">
      <dgm:prSet/>
      <dgm:spPr/>
      <dgm:t>
        <a:bodyPr/>
        <a:lstStyle/>
        <a:p>
          <a:endParaRPr lang="zh-CN" altLang="en-US"/>
        </a:p>
      </dgm:t>
    </dgm:pt>
    <dgm:pt modelId="{1B70343C-3EC7-4144-B79D-47E6A9CB5CB5}">
      <dgm:prSet custT="1">
        <dgm:style>
          <a:lnRef idx="2">
            <a:schemeClr val="accent2"/>
          </a:lnRef>
          <a:fillRef idx="1">
            <a:schemeClr val="lt1"/>
          </a:fillRef>
          <a:effectRef idx="0">
            <a:schemeClr val="accent2"/>
          </a:effectRef>
          <a:fontRef idx="minor">
            <a:schemeClr val="dk1"/>
          </a:fontRef>
        </dgm:style>
      </dgm:prSet>
      <dgm:spPr>
        <a:solidFill>
          <a:schemeClr val="accent1">
            <a:lumMod val="40000"/>
            <a:lumOff val="60000"/>
          </a:schemeClr>
        </a:solidFill>
      </dgm:spPr>
      <dgm:t>
        <a:bodyPr/>
        <a:lstStyle/>
        <a:p>
          <a:pPr rtl="0"/>
          <a:r>
            <a:rPr lang="en-US" altLang="zh-CN" sz="3200" b="1" dirty="0" smtClean="0">
              <a:latin typeface="黑体" pitchFamily="49" charset="-122"/>
              <a:ea typeface="黑体" pitchFamily="49" charset="-122"/>
            </a:rPr>
            <a:t>3</a:t>
          </a:r>
          <a:r>
            <a:rPr lang="zh-CN" sz="3200" b="1" dirty="0" smtClean="0">
              <a:latin typeface="黑体" pitchFamily="49" charset="-122"/>
              <a:ea typeface="黑体" pitchFamily="49" charset="-122"/>
            </a:rPr>
            <a:t>为后续政策制定提供依据</a:t>
          </a:r>
          <a:endParaRPr lang="zh-CN" sz="3200" b="1" dirty="0">
            <a:latin typeface="黑体" pitchFamily="49" charset="-122"/>
            <a:ea typeface="黑体" pitchFamily="49" charset="-122"/>
          </a:endParaRPr>
        </a:p>
      </dgm:t>
    </dgm:pt>
    <dgm:pt modelId="{B2DB94DE-292C-4B21-AA63-F21415D87A4C}" type="parTrans" cxnId="{ECA3490A-EB70-42D9-85F6-06824154B50B}">
      <dgm:prSet/>
      <dgm:spPr/>
      <dgm:t>
        <a:bodyPr/>
        <a:lstStyle/>
        <a:p>
          <a:endParaRPr lang="zh-CN" altLang="en-US"/>
        </a:p>
      </dgm:t>
    </dgm:pt>
    <dgm:pt modelId="{969B4668-2089-4223-99A1-5C92872CCF8D}" type="sibTrans" cxnId="{ECA3490A-EB70-42D9-85F6-06824154B50B}">
      <dgm:prSet/>
      <dgm:spPr/>
      <dgm:t>
        <a:bodyPr/>
        <a:lstStyle/>
        <a:p>
          <a:endParaRPr lang="zh-CN" altLang="en-US"/>
        </a:p>
      </dgm:t>
    </dgm:pt>
    <dgm:pt modelId="{8B4AFEB7-8F2B-4AA9-8ECE-6E20D0191B31}" type="pres">
      <dgm:prSet presAssocID="{83E59BF7-7156-4B23-A6B9-F2DBCCEC567F}" presName="compositeShape" presStyleCnt="0">
        <dgm:presLayoutVars>
          <dgm:dir/>
          <dgm:resizeHandles/>
        </dgm:presLayoutVars>
      </dgm:prSet>
      <dgm:spPr/>
      <dgm:t>
        <a:bodyPr/>
        <a:lstStyle/>
        <a:p>
          <a:endParaRPr lang="zh-CN" altLang="en-US"/>
        </a:p>
      </dgm:t>
    </dgm:pt>
    <dgm:pt modelId="{A8E8F2EF-1B5A-4009-B13C-178872E8B08D}" type="pres">
      <dgm:prSet presAssocID="{83E59BF7-7156-4B23-A6B9-F2DBCCEC567F}" presName="pyramid" presStyleLbl="node1" presStyleIdx="0" presStyleCnt="1" custLinFactNeighborX="2862" custLinFactNeighborY="394"/>
      <dgm:spPr/>
    </dgm:pt>
    <dgm:pt modelId="{CD29B37D-36A9-4487-BD38-0C6B992FE32B}" type="pres">
      <dgm:prSet presAssocID="{83E59BF7-7156-4B23-A6B9-F2DBCCEC567F}" presName="theList" presStyleCnt="0"/>
      <dgm:spPr/>
    </dgm:pt>
    <dgm:pt modelId="{344C682D-14B1-4D21-8EC4-4A324870A88B}" type="pres">
      <dgm:prSet presAssocID="{D4124430-3EF2-4BF5-8C20-DF186CC40FEE}" presName="aNode" presStyleLbl="fgAcc1" presStyleIdx="0" presStyleCnt="3" custScaleX="107274" custScaleY="232456" custLinFactX="-10120" custLinFactY="92287" custLinFactNeighborX="-100000" custLinFactNeighborY="100000">
        <dgm:presLayoutVars>
          <dgm:bulletEnabled val="1"/>
        </dgm:presLayoutVars>
      </dgm:prSet>
      <dgm:spPr/>
      <dgm:t>
        <a:bodyPr/>
        <a:lstStyle/>
        <a:p>
          <a:endParaRPr lang="zh-CN" altLang="en-US"/>
        </a:p>
      </dgm:t>
    </dgm:pt>
    <dgm:pt modelId="{E708284A-5268-415D-87EF-6FD6FF84882C}" type="pres">
      <dgm:prSet presAssocID="{D4124430-3EF2-4BF5-8C20-DF186CC40FEE}" presName="aSpace" presStyleCnt="0"/>
      <dgm:spPr/>
    </dgm:pt>
    <dgm:pt modelId="{DA52F0C5-5FF9-4FE2-93B5-F035FE327301}" type="pres">
      <dgm:prSet presAssocID="{6FB17F20-521A-4984-9651-36B49D9F9DCA}" presName="aNode" presStyleLbl="fgAcc1" presStyleIdx="1" presStyleCnt="3" custScaleX="110385" custScaleY="229689" custLinFactY="-31748" custLinFactNeighborX="12153" custLinFactNeighborY="-100000">
        <dgm:presLayoutVars>
          <dgm:bulletEnabled val="1"/>
        </dgm:presLayoutVars>
      </dgm:prSet>
      <dgm:spPr/>
      <dgm:t>
        <a:bodyPr/>
        <a:lstStyle/>
        <a:p>
          <a:endParaRPr lang="zh-CN" altLang="en-US"/>
        </a:p>
      </dgm:t>
    </dgm:pt>
    <dgm:pt modelId="{6D233093-8876-4EA3-8612-02601F90C67A}" type="pres">
      <dgm:prSet presAssocID="{6FB17F20-521A-4984-9651-36B49D9F9DCA}" presName="aSpace" presStyleCnt="0"/>
      <dgm:spPr/>
    </dgm:pt>
    <dgm:pt modelId="{2437CC70-7FB1-4321-A911-ACC47059752C}" type="pres">
      <dgm:prSet presAssocID="{1B70343C-3EC7-4144-B79D-47E6A9CB5CB5}" presName="aNode" presStyleLbl="fgAcc1" presStyleIdx="2" presStyleCnt="3" custScaleX="133368" custScaleY="206981" custLinFactY="38009" custLinFactNeighborX="-48121" custLinFactNeighborY="100000">
        <dgm:presLayoutVars>
          <dgm:bulletEnabled val="1"/>
        </dgm:presLayoutVars>
      </dgm:prSet>
      <dgm:spPr/>
      <dgm:t>
        <a:bodyPr/>
        <a:lstStyle/>
        <a:p>
          <a:endParaRPr lang="zh-CN" altLang="en-US"/>
        </a:p>
      </dgm:t>
    </dgm:pt>
    <dgm:pt modelId="{CA620F0C-750B-4B5C-9F79-1A0D5534D894}" type="pres">
      <dgm:prSet presAssocID="{1B70343C-3EC7-4144-B79D-47E6A9CB5CB5}" presName="aSpace" presStyleCnt="0"/>
      <dgm:spPr/>
    </dgm:pt>
  </dgm:ptLst>
  <dgm:cxnLst>
    <dgm:cxn modelId="{D97E012F-3E2A-4B99-B7D2-CE5A9836E8DC}" type="presOf" srcId="{D4124430-3EF2-4BF5-8C20-DF186CC40FEE}" destId="{344C682D-14B1-4D21-8EC4-4A324870A88B}" srcOrd="0" destOrd="0" presId="urn:microsoft.com/office/officeart/2005/8/layout/pyramid2"/>
    <dgm:cxn modelId="{14D89095-940A-4773-83BF-AE3829BF8B86}" srcId="{83E59BF7-7156-4B23-A6B9-F2DBCCEC567F}" destId="{6FB17F20-521A-4984-9651-36B49D9F9DCA}" srcOrd="1" destOrd="0" parTransId="{D8222EE6-4DE1-461F-A4BE-3D7EC356AC7B}" sibTransId="{18DC20A6-8532-43E9-85EF-3FE8B2AB6E06}"/>
    <dgm:cxn modelId="{083FDE07-8AF4-4CBB-9F71-989D5B9D6B4E}" type="presOf" srcId="{1B70343C-3EC7-4144-B79D-47E6A9CB5CB5}" destId="{2437CC70-7FB1-4321-A911-ACC47059752C}" srcOrd="0" destOrd="0" presId="urn:microsoft.com/office/officeart/2005/8/layout/pyramid2"/>
    <dgm:cxn modelId="{6FE7CB64-1D41-46DC-9711-9E0E46623BE4}" srcId="{83E59BF7-7156-4B23-A6B9-F2DBCCEC567F}" destId="{D4124430-3EF2-4BF5-8C20-DF186CC40FEE}" srcOrd="0" destOrd="0" parTransId="{E75E08A0-4BB8-4D23-8272-A003134AE064}" sibTransId="{C046DC00-565D-4DCE-8D20-5ABD80FB60B4}"/>
    <dgm:cxn modelId="{01BFAE2C-F857-4D9C-A704-066F24287ADE}" type="presOf" srcId="{6FB17F20-521A-4984-9651-36B49D9F9DCA}" destId="{DA52F0C5-5FF9-4FE2-93B5-F035FE327301}" srcOrd="0" destOrd="0" presId="urn:microsoft.com/office/officeart/2005/8/layout/pyramid2"/>
    <dgm:cxn modelId="{ECA3490A-EB70-42D9-85F6-06824154B50B}" srcId="{83E59BF7-7156-4B23-A6B9-F2DBCCEC567F}" destId="{1B70343C-3EC7-4144-B79D-47E6A9CB5CB5}" srcOrd="2" destOrd="0" parTransId="{B2DB94DE-292C-4B21-AA63-F21415D87A4C}" sibTransId="{969B4668-2089-4223-99A1-5C92872CCF8D}"/>
    <dgm:cxn modelId="{19B9AD95-F9BB-46B8-A8CB-73869BCDFA50}" type="presOf" srcId="{83E59BF7-7156-4B23-A6B9-F2DBCCEC567F}" destId="{8B4AFEB7-8F2B-4AA9-8ECE-6E20D0191B31}" srcOrd="0" destOrd="0" presId="urn:microsoft.com/office/officeart/2005/8/layout/pyramid2"/>
    <dgm:cxn modelId="{105626A7-5DEA-477C-B355-44E8BEE73E26}" type="presParOf" srcId="{8B4AFEB7-8F2B-4AA9-8ECE-6E20D0191B31}" destId="{A8E8F2EF-1B5A-4009-B13C-178872E8B08D}" srcOrd="0" destOrd="0" presId="urn:microsoft.com/office/officeart/2005/8/layout/pyramid2"/>
    <dgm:cxn modelId="{1D9E0ABD-B093-4A57-BD7F-8C1C9EC8283A}" type="presParOf" srcId="{8B4AFEB7-8F2B-4AA9-8ECE-6E20D0191B31}" destId="{CD29B37D-36A9-4487-BD38-0C6B992FE32B}" srcOrd="1" destOrd="0" presId="urn:microsoft.com/office/officeart/2005/8/layout/pyramid2"/>
    <dgm:cxn modelId="{E5859281-7E8D-4436-A3FD-73F2657CACED}" type="presParOf" srcId="{CD29B37D-36A9-4487-BD38-0C6B992FE32B}" destId="{344C682D-14B1-4D21-8EC4-4A324870A88B}" srcOrd="0" destOrd="0" presId="urn:microsoft.com/office/officeart/2005/8/layout/pyramid2"/>
    <dgm:cxn modelId="{5E23B463-9C8D-4C42-B755-EEEE6D8CFB4A}" type="presParOf" srcId="{CD29B37D-36A9-4487-BD38-0C6B992FE32B}" destId="{E708284A-5268-415D-87EF-6FD6FF84882C}" srcOrd="1" destOrd="0" presId="urn:microsoft.com/office/officeart/2005/8/layout/pyramid2"/>
    <dgm:cxn modelId="{3DC9832E-23AB-44E1-ADA6-2C12AB689CED}" type="presParOf" srcId="{CD29B37D-36A9-4487-BD38-0C6B992FE32B}" destId="{DA52F0C5-5FF9-4FE2-93B5-F035FE327301}" srcOrd="2" destOrd="0" presId="urn:microsoft.com/office/officeart/2005/8/layout/pyramid2"/>
    <dgm:cxn modelId="{746EC02A-9538-4DC0-B1BF-F15E70F836F8}" type="presParOf" srcId="{CD29B37D-36A9-4487-BD38-0C6B992FE32B}" destId="{6D233093-8876-4EA3-8612-02601F90C67A}" srcOrd="3" destOrd="0" presId="urn:microsoft.com/office/officeart/2005/8/layout/pyramid2"/>
    <dgm:cxn modelId="{959CC2FE-D052-4BE2-A804-26D935A33F20}" type="presParOf" srcId="{CD29B37D-36A9-4487-BD38-0C6B992FE32B}" destId="{2437CC70-7FB1-4321-A911-ACC47059752C}" srcOrd="4" destOrd="0" presId="urn:microsoft.com/office/officeart/2005/8/layout/pyramid2"/>
    <dgm:cxn modelId="{6F509580-DACE-4041-90AA-825AE8BACBF1}" type="presParOf" srcId="{CD29B37D-36A9-4487-BD38-0C6B992FE32B}" destId="{CA620F0C-750B-4B5C-9F79-1A0D5534D894}"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68B0D5-86A0-4430-A568-92945AEAF9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AAB8CABD-2F53-48D1-996E-1FAB17608F34}">
      <dgm:prSet custT="1"/>
      <dgm:spPr/>
      <dgm:t>
        <a:bodyPr/>
        <a:lstStyle/>
        <a:p>
          <a:pPr rtl="0"/>
          <a:r>
            <a:rPr lang="zh-CN" altLang="en-US" sz="3200" b="1" dirty="0" smtClean="0">
              <a:latin typeface="黑体" pitchFamily="49" charset="-122"/>
              <a:ea typeface="黑体" pitchFamily="49" charset="-122"/>
            </a:rPr>
            <a:t>一、自上而下的研究途径</a:t>
          </a:r>
          <a:endParaRPr lang="zh-CN" altLang="en-US" sz="3200" b="1" dirty="0">
            <a:latin typeface="黑体" pitchFamily="49" charset="-122"/>
            <a:ea typeface="黑体" pitchFamily="49" charset="-122"/>
          </a:endParaRPr>
        </a:p>
      </dgm:t>
    </dgm:pt>
    <dgm:pt modelId="{156D62D6-0A41-4B0D-816E-B59901D2C1E5}" type="parTrans" cxnId="{A55BEBDC-573B-481B-A049-FB1819816E9C}">
      <dgm:prSet/>
      <dgm:spPr/>
      <dgm:t>
        <a:bodyPr/>
        <a:lstStyle/>
        <a:p>
          <a:endParaRPr lang="zh-CN" altLang="en-US"/>
        </a:p>
      </dgm:t>
    </dgm:pt>
    <dgm:pt modelId="{FB3E531E-A5B6-4CE9-971E-FACDF2006C64}" type="sibTrans" cxnId="{A55BEBDC-573B-481B-A049-FB1819816E9C}">
      <dgm:prSet/>
      <dgm:spPr/>
      <dgm:t>
        <a:bodyPr/>
        <a:lstStyle/>
        <a:p>
          <a:endParaRPr lang="zh-CN" altLang="en-US"/>
        </a:p>
      </dgm:t>
    </dgm:pt>
    <dgm:pt modelId="{6079624A-6E09-4685-BC60-FD5F31154969}">
      <dgm:prSet custT="1"/>
      <dgm:spPr/>
      <dgm:t>
        <a:bodyPr/>
        <a:lstStyle/>
        <a:p>
          <a:pPr rtl="0"/>
          <a:r>
            <a:rPr lang="zh-CN" altLang="en-US" sz="3200" b="1" dirty="0" smtClean="0">
              <a:latin typeface="黑体" pitchFamily="49" charset="-122"/>
              <a:ea typeface="黑体" pitchFamily="49" charset="-122"/>
            </a:rPr>
            <a:t>二、自下而上的研究途径</a:t>
          </a:r>
          <a:endParaRPr lang="zh-CN" altLang="en-US" sz="3200" b="1" dirty="0">
            <a:latin typeface="黑体" pitchFamily="49" charset="-122"/>
            <a:ea typeface="黑体" pitchFamily="49" charset="-122"/>
          </a:endParaRPr>
        </a:p>
      </dgm:t>
    </dgm:pt>
    <dgm:pt modelId="{E68A2341-01CB-4762-B8DE-D4C1949C768F}" type="parTrans" cxnId="{98B8394C-A374-4EA0-B977-217194411F4A}">
      <dgm:prSet/>
      <dgm:spPr/>
      <dgm:t>
        <a:bodyPr/>
        <a:lstStyle/>
        <a:p>
          <a:endParaRPr lang="zh-CN" altLang="en-US"/>
        </a:p>
      </dgm:t>
    </dgm:pt>
    <dgm:pt modelId="{E3B93EDD-2D22-4DCE-ADBD-5674EA14DF31}" type="sibTrans" cxnId="{98B8394C-A374-4EA0-B977-217194411F4A}">
      <dgm:prSet/>
      <dgm:spPr/>
      <dgm:t>
        <a:bodyPr/>
        <a:lstStyle/>
        <a:p>
          <a:endParaRPr lang="zh-CN" altLang="en-US"/>
        </a:p>
      </dgm:t>
    </dgm:pt>
    <dgm:pt modelId="{1BDF4A40-AA04-4043-80B1-82630E13193D}" type="pres">
      <dgm:prSet presAssocID="{9668B0D5-86A0-4430-A568-92945AEAF969}" presName="Name0" presStyleCnt="0">
        <dgm:presLayoutVars>
          <dgm:dir/>
          <dgm:animLvl val="lvl"/>
          <dgm:resizeHandles val="exact"/>
        </dgm:presLayoutVars>
      </dgm:prSet>
      <dgm:spPr/>
      <dgm:t>
        <a:bodyPr/>
        <a:lstStyle/>
        <a:p>
          <a:endParaRPr lang="zh-CN" altLang="en-US"/>
        </a:p>
      </dgm:t>
    </dgm:pt>
    <dgm:pt modelId="{BC1173C2-A597-4FF1-9D4D-E7F92E4D1699}" type="pres">
      <dgm:prSet presAssocID="{AAB8CABD-2F53-48D1-996E-1FAB17608F34}" presName="linNode" presStyleCnt="0"/>
      <dgm:spPr/>
    </dgm:pt>
    <dgm:pt modelId="{71BC1930-BEDC-49D5-B780-563176990049}" type="pres">
      <dgm:prSet presAssocID="{AAB8CABD-2F53-48D1-996E-1FAB17608F34}" presName="parentText" presStyleLbl="node1" presStyleIdx="0" presStyleCnt="2" custScaleX="277640" custLinFactNeighborX="-5660" custLinFactNeighborY="-50422">
        <dgm:presLayoutVars>
          <dgm:chMax val="1"/>
          <dgm:bulletEnabled val="1"/>
        </dgm:presLayoutVars>
      </dgm:prSet>
      <dgm:spPr/>
      <dgm:t>
        <a:bodyPr/>
        <a:lstStyle/>
        <a:p>
          <a:endParaRPr lang="zh-CN" altLang="en-US"/>
        </a:p>
      </dgm:t>
    </dgm:pt>
    <dgm:pt modelId="{C8C1331F-25B4-475D-B4C5-44E2A75FAA3D}" type="pres">
      <dgm:prSet presAssocID="{FB3E531E-A5B6-4CE9-971E-FACDF2006C64}" presName="sp" presStyleCnt="0"/>
      <dgm:spPr/>
    </dgm:pt>
    <dgm:pt modelId="{F2964793-0860-4E91-AAA5-A24C9F754D66}" type="pres">
      <dgm:prSet presAssocID="{6079624A-6E09-4685-BC60-FD5F31154969}" presName="linNode" presStyleCnt="0"/>
      <dgm:spPr/>
    </dgm:pt>
    <dgm:pt modelId="{29496B3F-1BE0-4E50-B3AC-918453C23608}" type="pres">
      <dgm:prSet presAssocID="{6079624A-6E09-4685-BC60-FD5F31154969}" presName="parentText" presStyleLbl="node1" presStyleIdx="1" presStyleCnt="2" custScaleX="277778">
        <dgm:presLayoutVars>
          <dgm:chMax val="1"/>
          <dgm:bulletEnabled val="1"/>
        </dgm:presLayoutVars>
      </dgm:prSet>
      <dgm:spPr/>
      <dgm:t>
        <a:bodyPr/>
        <a:lstStyle/>
        <a:p>
          <a:endParaRPr lang="zh-CN" altLang="en-US"/>
        </a:p>
      </dgm:t>
    </dgm:pt>
  </dgm:ptLst>
  <dgm:cxnLst>
    <dgm:cxn modelId="{CEFFB724-B5D9-45E7-A426-278F8DF157D4}" type="presOf" srcId="{AAB8CABD-2F53-48D1-996E-1FAB17608F34}" destId="{71BC1930-BEDC-49D5-B780-563176990049}" srcOrd="0" destOrd="0" presId="urn:microsoft.com/office/officeart/2005/8/layout/vList5"/>
    <dgm:cxn modelId="{98B8394C-A374-4EA0-B977-217194411F4A}" srcId="{9668B0D5-86A0-4430-A568-92945AEAF969}" destId="{6079624A-6E09-4685-BC60-FD5F31154969}" srcOrd="1" destOrd="0" parTransId="{E68A2341-01CB-4762-B8DE-D4C1949C768F}" sibTransId="{E3B93EDD-2D22-4DCE-ADBD-5674EA14DF31}"/>
    <dgm:cxn modelId="{A55BEBDC-573B-481B-A049-FB1819816E9C}" srcId="{9668B0D5-86A0-4430-A568-92945AEAF969}" destId="{AAB8CABD-2F53-48D1-996E-1FAB17608F34}" srcOrd="0" destOrd="0" parTransId="{156D62D6-0A41-4B0D-816E-B59901D2C1E5}" sibTransId="{FB3E531E-A5B6-4CE9-971E-FACDF2006C64}"/>
    <dgm:cxn modelId="{7082C1BC-7991-4632-B5C4-DBB4AED4CFDA}" type="presOf" srcId="{9668B0D5-86A0-4430-A568-92945AEAF969}" destId="{1BDF4A40-AA04-4043-80B1-82630E13193D}" srcOrd="0" destOrd="0" presId="urn:microsoft.com/office/officeart/2005/8/layout/vList5"/>
    <dgm:cxn modelId="{DD8F7DBD-6EC4-4A82-87D6-D11486D5E0BE}" type="presOf" srcId="{6079624A-6E09-4685-BC60-FD5F31154969}" destId="{29496B3F-1BE0-4E50-B3AC-918453C23608}" srcOrd="0" destOrd="0" presId="urn:microsoft.com/office/officeart/2005/8/layout/vList5"/>
    <dgm:cxn modelId="{4D543E6A-11B5-47BE-A205-1DBC1A8A0679}" type="presParOf" srcId="{1BDF4A40-AA04-4043-80B1-82630E13193D}" destId="{BC1173C2-A597-4FF1-9D4D-E7F92E4D1699}" srcOrd="0" destOrd="0" presId="urn:microsoft.com/office/officeart/2005/8/layout/vList5"/>
    <dgm:cxn modelId="{223C352E-3189-48A7-90A2-93CBE208AB28}" type="presParOf" srcId="{BC1173C2-A597-4FF1-9D4D-E7F92E4D1699}" destId="{71BC1930-BEDC-49D5-B780-563176990049}" srcOrd="0" destOrd="0" presId="urn:microsoft.com/office/officeart/2005/8/layout/vList5"/>
    <dgm:cxn modelId="{14FD6EB5-5EDA-4465-BDB6-1108F801365A}" type="presParOf" srcId="{1BDF4A40-AA04-4043-80B1-82630E13193D}" destId="{C8C1331F-25B4-475D-B4C5-44E2A75FAA3D}" srcOrd="1" destOrd="0" presId="urn:microsoft.com/office/officeart/2005/8/layout/vList5"/>
    <dgm:cxn modelId="{ACB3E90D-AF74-4A3B-90FF-81027791BE7D}" type="presParOf" srcId="{1BDF4A40-AA04-4043-80B1-82630E13193D}" destId="{F2964793-0860-4E91-AAA5-A24C9F754D66}" srcOrd="2" destOrd="0" presId="urn:microsoft.com/office/officeart/2005/8/layout/vList5"/>
    <dgm:cxn modelId="{12CA5C0F-8E8C-4B7E-B988-7E916567CB25}" type="presParOf" srcId="{F2964793-0860-4E91-AAA5-A24C9F754D66}" destId="{29496B3F-1BE0-4E50-B3AC-918453C2360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68B0D5-86A0-4430-A568-92945AEAF9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AAB8CABD-2F53-48D1-996E-1FAB17608F34}">
      <dgm:prSet custT="1"/>
      <dgm:spPr/>
      <dgm:t>
        <a:bodyPr/>
        <a:lstStyle/>
        <a:p>
          <a:pPr rtl="0"/>
          <a:r>
            <a:rPr lang="zh-CN" altLang="en-US" sz="3200" b="1" dirty="0" smtClean="0">
              <a:latin typeface="黑体" pitchFamily="49" charset="-122"/>
              <a:ea typeface="黑体" pitchFamily="49" charset="-122"/>
            </a:rPr>
            <a:t>一、必要的政策资源</a:t>
          </a:r>
          <a:endParaRPr lang="zh-CN" altLang="en-US" sz="3200" b="1" dirty="0">
            <a:latin typeface="黑体" pitchFamily="49" charset="-122"/>
            <a:ea typeface="黑体" pitchFamily="49" charset="-122"/>
          </a:endParaRPr>
        </a:p>
      </dgm:t>
    </dgm:pt>
    <dgm:pt modelId="{156D62D6-0A41-4B0D-816E-B59901D2C1E5}" type="parTrans" cxnId="{A55BEBDC-573B-481B-A049-FB1819816E9C}">
      <dgm:prSet/>
      <dgm:spPr/>
      <dgm:t>
        <a:bodyPr/>
        <a:lstStyle/>
        <a:p>
          <a:endParaRPr lang="zh-CN" altLang="en-US"/>
        </a:p>
      </dgm:t>
    </dgm:pt>
    <dgm:pt modelId="{FB3E531E-A5B6-4CE9-971E-FACDF2006C64}" type="sibTrans" cxnId="{A55BEBDC-573B-481B-A049-FB1819816E9C}">
      <dgm:prSet/>
      <dgm:spPr/>
      <dgm:t>
        <a:bodyPr/>
        <a:lstStyle/>
        <a:p>
          <a:endParaRPr lang="zh-CN" altLang="en-US"/>
        </a:p>
      </dgm:t>
    </dgm:pt>
    <dgm:pt modelId="{6079624A-6E09-4685-BC60-FD5F31154969}">
      <dgm:prSet custT="1"/>
      <dgm:spPr/>
      <dgm:t>
        <a:bodyPr/>
        <a:lstStyle/>
        <a:p>
          <a:pPr rtl="0"/>
          <a:r>
            <a:rPr lang="zh-CN" altLang="en-US" sz="3200" b="1" dirty="0" smtClean="0">
              <a:latin typeface="黑体" pitchFamily="49" charset="-122"/>
              <a:ea typeface="黑体" pitchFamily="49" charset="-122"/>
            </a:rPr>
            <a:t>二、顺从的目标群体</a:t>
          </a:r>
          <a:endParaRPr lang="zh-CN" altLang="en-US" sz="3200" b="1" dirty="0">
            <a:latin typeface="黑体" pitchFamily="49" charset="-122"/>
            <a:ea typeface="黑体" pitchFamily="49" charset="-122"/>
          </a:endParaRPr>
        </a:p>
      </dgm:t>
    </dgm:pt>
    <dgm:pt modelId="{E68A2341-01CB-4762-B8DE-D4C1949C768F}" type="parTrans" cxnId="{98B8394C-A374-4EA0-B977-217194411F4A}">
      <dgm:prSet/>
      <dgm:spPr/>
      <dgm:t>
        <a:bodyPr/>
        <a:lstStyle/>
        <a:p>
          <a:endParaRPr lang="zh-CN" altLang="en-US"/>
        </a:p>
      </dgm:t>
    </dgm:pt>
    <dgm:pt modelId="{E3B93EDD-2D22-4DCE-ADBD-5674EA14DF31}" type="sibTrans" cxnId="{98B8394C-A374-4EA0-B977-217194411F4A}">
      <dgm:prSet/>
      <dgm:spPr/>
      <dgm:t>
        <a:bodyPr/>
        <a:lstStyle/>
        <a:p>
          <a:endParaRPr lang="zh-CN" altLang="en-US"/>
        </a:p>
      </dgm:t>
    </dgm:pt>
    <dgm:pt modelId="{CAF7095E-8FFA-4F92-9095-03D87C70635D}">
      <dgm:prSet custT="1"/>
      <dgm:spPr/>
      <dgm:t>
        <a:bodyPr/>
        <a:lstStyle/>
        <a:p>
          <a:pPr rtl="0"/>
          <a:r>
            <a:rPr lang="zh-CN" altLang="en-US" sz="3200" b="1" dirty="0" smtClean="0">
              <a:latin typeface="黑体" pitchFamily="49" charset="-122"/>
              <a:ea typeface="黑体" pitchFamily="49" charset="-122"/>
            </a:rPr>
            <a:t>三、正确的执行策略</a:t>
          </a:r>
          <a:endParaRPr lang="zh-CN" altLang="en-US" sz="3200" b="1" dirty="0">
            <a:latin typeface="黑体" pitchFamily="49" charset="-122"/>
            <a:ea typeface="黑体" pitchFamily="49" charset="-122"/>
          </a:endParaRPr>
        </a:p>
      </dgm:t>
    </dgm:pt>
    <dgm:pt modelId="{538B212C-B288-46A7-8000-493930E8FE29}" type="parTrans" cxnId="{7D4FDA3B-CC12-44C8-AA2B-DBECD4D6F728}">
      <dgm:prSet/>
      <dgm:spPr/>
      <dgm:t>
        <a:bodyPr/>
        <a:lstStyle/>
        <a:p>
          <a:endParaRPr lang="zh-CN" altLang="en-US"/>
        </a:p>
      </dgm:t>
    </dgm:pt>
    <dgm:pt modelId="{A02B6530-5CF8-4FF1-B7A2-CEE0F0E8C4BF}" type="sibTrans" cxnId="{7D4FDA3B-CC12-44C8-AA2B-DBECD4D6F728}">
      <dgm:prSet/>
      <dgm:spPr/>
      <dgm:t>
        <a:bodyPr/>
        <a:lstStyle/>
        <a:p>
          <a:endParaRPr lang="zh-CN" altLang="en-US"/>
        </a:p>
      </dgm:t>
    </dgm:pt>
    <dgm:pt modelId="{025F0586-A1B2-41B6-9BE9-B6BDAC001DEA}">
      <dgm:prSet custT="1"/>
      <dgm:spPr/>
      <dgm:t>
        <a:bodyPr/>
        <a:lstStyle/>
        <a:p>
          <a:pPr rtl="0"/>
          <a:r>
            <a:rPr lang="zh-CN" altLang="en-US" sz="3200" b="1" dirty="0" smtClean="0">
              <a:latin typeface="黑体" pitchFamily="49" charset="-122"/>
              <a:ea typeface="黑体" pitchFamily="49" charset="-122"/>
            </a:rPr>
            <a:t>    四、胜任的政策执行队伍</a:t>
          </a:r>
          <a:endParaRPr lang="zh-CN" altLang="en-US" sz="3200" dirty="0">
            <a:latin typeface="黑体" pitchFamily="49" charset="-122"/>
            <a:ea typeface="黑体" pitchFamily="49" charset="-122"/>
          </a:endParaRPr>
        </a:p>
      </dgm:t>
    </dgm:pt>
    <dgm:pt modelId="{AD4993B6-BEC7-49B2-91F3-F16C9F78AAE5}" type="parTrans" cxnId="{7F916539-E801-4E65-BFDC-129DD890E83B}">
      <dgm:prSet/>
      <dgm:spPr/>
      <dgm:t>
        <a:bodyPr/>
        <a:lstStyle/>
        <a:p>
          <a:endParaRPr lang="zh-CN" altLang="en-US"/>
        </a:p>
      </dgm:t>
    </dgm:pt>
    <dgm:pt modelId="{3124162F-9C2D-4CBB-A149-AD0CA3511A39}" type="sibTrans" cxnId="{7F916539-E801-4E65-BFDC-129DD890E83B}">
      <dgm:prSet/>
      <dgm:spPr/>
      <dgm:t>
        <a:bodyPr/>
        <a:lstStyle/>
        <a:p>
          <a:endParaRPr lang="zh-CN" altLang="en-US"/>
        </a:p>
      </dgm:t>
    </dgm:pt>
    <dgm:pt modelId="{5FB44B65-644F-47E7-9A0C-E29F5830AD51}">
      <dgm:prSet custT="1"/>
      <dgm:spPr/>
      <dgm:t>
        <a:bodyPr/>
        <a:lstStyle/>
        <a:p>
          <a:pPr algn="l" rtl="0"/>
          <a:r>
            <a:rPr lang="zh-CN" altLang="en-US" sz="3200" b="1" dirty="0" smtClean="0">
              <a:latin typeface="黑体" pitchFamily="49" charset="-122"/>
              <a:ea typeface="黑体" pitchFamily="49" charset="-122"/>
            </a:rPr>
            <a:t>      五、有效的沟通</a:t>
          </a:r>
          <a:endParaRPr lang="zh-CN" altLang="en-US" sz="3200" dirty="0">
            <a:latin typeface="黑体" pitchFamily="49" charset="-122"/>
            <a:ea typeface="黑体" pitchFamily="49" charset="-122"/>
          </a:endParaRPr>
        </a:p>
      </dgm:t>
    </dgm:pt>
    <dgm:pt modelId="{EF772CB6-C8BA-4E09-BA3B-D746D062FCCE}" type="parTrans" cxnId="{3505307C-BCC7-4B88-BF46-75E697B47456}">
      <dgm:prSet/>
      <dgm:spPr/>
      <dgm:t>
        <a:bodyPr/>
        <a:lstStyle/>
        <a:p>
          <a:endParaRPr lang="zh-CN" altLang="en-US"/>
        </a:p>
      </dgm:t>
    </dgm:pt>
    <dgm:pt modelId="{AA60A506-45EE-4CB2-9C7F-CBC28A513C8B}" type="sibTrans" cxnId="{3505307C-BCC7-4B88-BF46-75E697B47456}">
      <dgm:prSet/>
      <dgm:spPr/>
      <dgm:t>
        <a:bodyPr/>
        <a:lstStyle/>
        <a:p>
          <a:endParaRPr lang="zh-CN" altLang="en-US"/>
        </a:p>
      </dgm:t>
    </dgm:pt>
    <dgm:pt modelId="{1BDF4A40-AA04-4043-80B1-82630E13193D}" type="pres">
      <dgm:prSet presAssocID="{9668B0D5-86A0-4430-A568-92945AEAF969}" presName="Name0" presStyleCnt="0">
        <dgm:presLayoutVars>
          <dgm:dir/>
          <dgm:animLvl val="lvl"/>
          <dgm:resizeHandles val="exact"/>
        </dgm:presLayoutVars>
      </dgm:prSet>
      <dgm:spPr/>
      <dgm:t>
        <a:bodyPr/>
        <a:lstStyle/>
        <a:p>
          <a:endParaRPr lang="zh-CN" altLang="en-US"/>
        </a:p>
      </dgm:t>
    </dgm:pt>
    <dgm:pt modelId="{BC1173C2-A597-4FF1-9D4D-E7F92E4D1699}" type="pres">
      <dgm:prSet presAssocID="{AAB8CABD-2F53-48D1-996E-1FAB17608F34}" presName="linNode" presStyleCnt="0"/>
      <dgm:spPr/>
    </dgm:pt>
    <dgm:pt modelId="{71BC1930-BEDC-49D5-B780-563176990049}" type="pres">
      <dgm:prSet presAssocID="{AAB8CABD-2F53-48D1-996E-1FAB17608F34}" presName="parentText" presStyleLbl="node1" presStyleIdx="0" presStyleCnt="5" custScaleX="277640">
        <dgm:presLayoutVars>
          <dgm:chMax val="1"/>
          <dgm:bulletEnabled val="1"/>
        </dgm:presLayoutVars>
      </dgm:prSet>
      <dgm:spPr/>
      <dgm:t>
        <a:bodyPr/>
        <a:lstStyle/>
        <a:p>
          <a:endParaRPr lang="zh-CN" altLang="en-US"/>
        </a:p>
      </dgm:t>
    </dgm:pt>
    <dgm:pt modelId="{C8C1331F-25B4-475D-B4C5-44E2A75FAA3D}" type="pres">
      <dgm:prSet presAssocID="{FB3E531E-A5B6-4CE9-971E-FACDF2006C64}" presName="sp" presStyleCnt="0"/>
      <dgm:spPr/>
    </dgm:pt>
    <dgm:pt modelId="{F2964793-0860-4E91-AAA5-A24C9F754D66}" type="pres">
      <dgm:prSet presAssocID="{6079624A-6E09-4685-BC60-FD5F31154969}" presName="linNode" presStyleCnt="0"/>
      <dgm:spPr/>
    </dgm:pt>
    <dgm:pt modelId="{29496B3F-1BE0-4E50-B3AC-918453C23608}" type="pres">
      <dgm:prSet presAssocID="{6079624A-6E09-4685-BC60-FD5F31154969}" presName="parentText" presStyleLbl="node1" presStyleIdx="1" presStyleCnt="5" custScaleX="277778">
        <dgm:presLayoutVars>
          <dgm:chMax val="1"/>
          <dgm:bulletEnabled val="1"/>
        </dgm:presLayoutVars>
      </dgm:prSet>
      <dgm:spPr/>
      <dgm:t>
        <a:bodyPr/>
        <a:lstStyle/>
        <a:p>
          <a:endParaRPr lang="zh-CN" altLang="en-US"/>
        </a:p>
      </dgm:t>
    </dgm:pt>
    <dgm:pt modelId="{1985C87D-BDD1-48A8-BED6-9CF4399A361D}" type="pres">
      <dgm:prSet presAssocID="{E3B93EDD-2D22-4DCE-ADBD-5674EA14DF31}" presName="sp" presStyleCnt="0"/>
      <dgm:spPr/>
    </dgm:pt>
    <dgm:pt modelId="{77698D9F-FD09-457D-B1F1-79CEF10B6DCC}" type="pres">
      <dgm:prSet presAssocID="{CAF7095E-8FFA-4F92-9095-03D87C70635D}" presName="linNode" presStyleCnt="0"/>
      <dgm:spPr/>
    </dgm:pt>
    <dgm:pt modelId="{CE9D7053-C499-4C3E-A075-4D2F4A871242}" type="pres">
      <dgm:prSet presAssocID="{CAF7095E-8FFA-4F92-9095-03D87C70635D}" presName="parentText" presStyleLbl="node1" presStyleIdx="2" presStyleCnt="5" custScaleX="277778">
        <dgm:presLayoutVars>
          <dgm:chMax val="1"/>
          <dgm:bulletEnabled val="1"/>
        </dgm:presLayoutVars>
      </dgm:prSet>
      <dgm:spPr/>
      <dgm:t>
        <a:bodyPr/>
        <a:lstStyle/>
        <a:p>
          <a:endParaRPr lang="zh-CN" altLang="en-US"/>
        </a:p>
      </dgm:t>
    </dgm:pt>
    <dgm:pt modelId="{C575AD96-CD1D-49AD-8DA4-791D10D7AF89}" type="pres">
      <dgm:prSet presAssocID="{A02B6530-5CF8-4FF1-B7A2-CEE0F0E8C4BF}" presName="sp" presStyleCnt="0"/>
      <dgm:spPr/>
    </dgm:pt>
    <dgm:pt modelId="{8EF40D85-A7B9-42D8-8E38-F0E7E6ED9407}" type="pres">
      <dgm:prSet presAssocID="{025F0586-A1B2-41B6-9BE9-B6BDAC001DEA}" presName="linNode" presStyleCnt="0"/>
      <dgm:spPr/>
    </dgm:pt>
    <dgm:pt modelId="{9D3A8F56-D4F7-4877-BA31-A7AFD2612A4E}" type="pres">
      <dgm:prSet presAssocID="{025F0586-A1B2-41B6-9BE9-B6BDAC001DEA}" presName="parentText" presStyleLbl="node1" presStyleIdx="3" presStyleCnt="5" custScaleX="277778">
        <dgm:presLayoutVars>
          <dgm:chMax val="1"/>
          <dgm:bulletEnabled val="1"/>
        </dgm:presLayoutVars>
      </dgm:prSet>
      <dgm:spPr/>
      <dgm:t>
        <a:bodyPr/>
        <a:lstStyle/>
        <a:p>
          <a:endParaRPr lang="zh-CN" altLang="en-US"/>
        </a:p>
      </dgm:t>
    </dgm:pt>
    <dgm:pt modelId="{C0FFCDA6-DE3B-4595-A14B-F23B139F9788}" type="pres">
      <dgm:prSet presAssocID="{3124162F-9C2D-4CBB-A149-AD0CA3511A39}" presName="sp" presStyleCnt="0"/>
      <dgm:spPr/>
    </dgm:pt>
    <dgm:pt modelId="{D666DB1A-0AA9-43C9-ADA0-5CCB78093A86}" type="pres">
      <dgm:prSet presAssocID="{5FB44B65-644F-47E7-9A0C-E29F5830AD51}" presName="linNode" presStyleCnt="0"/>
      <dgm:spPr/>
    </dgm:pt>
    <dgm:pt modelId="{66BECB7D-5354-4CE6-86F6-755F38553892}" type="pres">
      <dgm:prSet presAssocID="{5FB44B65-644F-47E7-9A0C-E29F5830AD51}" presName="parentText" presStyleLbl="node1" presStyleIdx="4" presStyleCnt="5" custScaleX="277778">
        <dgm:presLayoutVars>
          <dgm:chMax val="1"/>
          <dgm:bulletEnabled val="1"/>
        </dgm:presLayoutVars>
      </dgm:prSet>
      <dgm:spPr/>
      <dgm:t>
        <a:bodyPr/>
        <a:lstStyle/>
        <a:p>
          <a:endParaRPr lang="zh-CN" altLang="en-US"/>
        </a:p>
      </dgm:t>
    </dgm:pt>
  </dgm:ptLst>
  <dgm:cxnLst>
    <dgm:cxn modelId="{77FB1A9A-D74A-45E0-888C-E5F32B62790A}" type="presOf" srcId="{9668B0D5-86A0-4430-A568-92945AEAF969}" destId="{1BDF4A40-AA04-4043-80B1-82630E13193D}" srcOrd="0" destOrd="0" presId="urn:microsoft.com/office/officeart/2005/8/layout/vList5"/>
    <dgm:cxn modelId="{98B8394C-A374-4EA0-B977-217194411F4A}" srcId="{9668B0D5-86A0-4430-A568-92945AEAF969}" destId="{6079624A-6E09-4685-BC60-FD5F31154969}" srcOrd="1" destOrd="0" parTransId="{E68A2341-01CB-4762-B8DE-D4C1949C768F}" sibTransId="{E3B93EDD-2D22-4DCE-ADBD-5674EA14DF31}"/>
    <dgm:cxn modelId="{69B6BDBB-15B1-4BC5-A5ED-14CC6C7031D2}" type="presOf" srcId="{6079624A-6E09-4685-BC60-FD5F31154969}" destId="{29496B3F-1BE0-4E50-B3AC-918453C23608}" srcOrd="0" destOrd="0" presId="urn:microsoft.com/office/officeart/2005/8/layout/vList5"/>
    <dgm:cxn modelId="{70E338B3-B807-4E59-83F3-B9E88BFBC10C}" type="presOf" srcId="{CAF7095E-8FFA-4F92-9095-03D87C70635D}" destId="{CE9D7053-C499-4C3E-A075-4D2F4A871242}" srcOrd="0" destOrd="0" presId="urn:microsoft.com/office/officeart/2005/8/layout/vList5"/>
    <dgm:cxn modelId="{7F916539-E801-4E65-BFDC-129DD890E83B}" srcId="{9668B0D5-86A0-4430-A568-92945AEAF969}" destId="{025F0586-A1B2-41B6-9BE9-B6BDAC001DEA}" srcOrd="3" destOrd="0" parTransId="{AD4993B6-BEC7-49B2-91F3-F16C9F78AAE5}" sibTransId="{3124162F-9C2D-4CBB-A149-AD0CA3511A39}"/>
    <dgm:cxn modelId="{A55BEBDC-573B-481B-A049-FB1819816E9C}" srcId="{9668B0D5-86A0-4430-A568-92945AEAF969}" destId="{AAB8CABD-2F53-48D1-996E-1FAB17608F34}" srcOrd="0" destOrd="0" parTransId="{156D62D6-0A41-4B0D-816E-B59901D2C1E5}" sibTransId="{FB3E531E-A5B6-4CE9-971E-FACDF2006C64}"/>
    <dgm:cxn modelId="{4A3C894C-22E0-47CF-8957-86F86F1679E7}" type="presOf" srcId="{5FB44B65-644F-47E7-9A0C-E29F5830AD51}" destId="{66BECB7D-5354-4CE6-86F6-755F38553892}" srcOrd="0" destOrd="0" presId="urn:microsoft.com/office/officeart/2005/8/layout/vList5"/>
    <dgm:cxn modelId="{75E6C1FF-CD83-48B1-B8E4-3F7F60029D9E}" type="presOf" srcId="{025F0586-A1B2-41B6-9BE9-B6BDAC001DEA}" destId="{9D3A8F56-D4F7-4877-BA31-A7AFD2612A4E}" srcOrd="0" destOrd="0" presId="urn:microsoft.com/office/officeart/2005/8/layout/vList5"/>
    <dgm:cxn modelId="{7D4FDA3B-CC12-44C8-AA2B-DBECD4D6F728}" srcId="{9668B0D5-86A0-4430-A568-92945AEAF969}" destId="{CAF7095E-8FFA-4F92-9095-03D87C70635D}" srcOrd="2" destOrd="0" parTransId="{538B212C-B288-46A7-8000-493930E8FE29}" sibTransId="{A02B6530-5CF8-4FF1-B7A2-CEE0F0E8C4BF}"/>
    <dgm:cxn modelId="{3505307C-BCC7-4B88-BF46-75E697B47456}" srcId="{9668B0D5-86A0-4430-A568-92945AEAF969}" destId="{5FB44B65-644F-47E7-9A0C-E29F5830AD51}" srcOrd="4" destOrd="0" parTransId="{EF772CB6-C8BA-4E09-BA3B-D746D062FCCE}" sibTransId="{AA60A506-45EE-4CB2-9C7F-CBC28A513C8B}"/>
    <dgm:cxn modelId="{D98D8624-7A55-4785-9BA3-1F26FC702749}" type="presOf" srcId="{AAB8CABD-2F53-48D1-996E-1FAB17608F34}" destId="{71BC1930-BEDC-49D5-B780-563176990049}" srcOrd="0" destOrd="0" presId="urn:microsoft.com/office/officeart/2005/8/layout/vList5"/>
    <dgm:cxn modelId="{1BCF3F63-02E8-4F17-83B8-A1D632298D4D}" type="presParOf" srcId="{1BDF4A40-AA04-4043-80B1-82630E13193D}" destId="{BC1173C2-A597-4FF1-9D4D-E7F92E4D1699}" srcOrd="0" destOrd="0" presId="urn:microsoft.com/office/officeart/2005/8/layout/vList5"/>
    <dgm:cxn modelId="{8B2A1DC5-842C-454C-99D3-C5311FAB4554}" type="presParOf" srcId="{BC1173C2-A597-4FF1-9D4D-E7F92E4D1699}" destId="{71BC1930-BEDC-49D5-B780-563176990049}" srcOrd="0" destOrd="0" presId="urn:microsoft.com/office/officeart/2005/8/layout/vList5"/>
    <dgm:cxn modelId="{8902ECB2-3A9B-4139-BF9F-DC6CC43790FA}" type="presParOf" srcId="{1BDF4A40-AA04-4043-80B1-82630E13193D}" destId="{C8C1331F-25B4-475D-B4C5-44E2A75FAA3D}" srcOrd="1" destOrd="0" presId="urn:microsoft.com/office/officeart/2005/8/layout/vList5"/>
    <dgm:cxn modelId="{C76910B1-46DD-46F7-B814-498BCECA385B}" type="presParOf" srcId="{1BDF4A40-AA04-4043-80B1-82630E13193D}" destId="{F2964793-0860-4E91-AAA5-A24C9F754D66}" srcOrd="2" destOrd="0" presId="urn:microsoft.com/office/officeart/2005/8/layout/vList5"/>
    <dgm:cxn modelId="{29E2F34F-D5AE-4D24-9EEA-FB07E817FDE5}" type="presParOf" srcId="{F2964793-0860-4E91-AAA5-A24C9F754D66}" destId="{29496B3F-1BE0-4E50-B3AC-918453C23608}" srcOrd="0" destOrd="0" presId="urn:microsoft.com/office/officeart/2005/8/layout/vList5"/>
    <dgm:cxn modelId="{2478CB6E-0CB5-437A-944E-848420F66246}" type="presParOf" srcId="{1BDF4A40-AA04-4043-80B1-82630E13193D}" destId="{1985C87D-BDD1-48A8-BED6-9CF4399A361D}" srcOrd="3" destOrd="0" presId="urn:microsoft.com/office/officeart/2005/8/layout/vList5"/>
    <dgm:cxn modelId="{AE06D4AF-B921-41A3-AAF6-C210EA6490E3}" type="presParOf" srcId="{1BDF4A40-AA04-4043-80B1-82630E13193D}" destId="{77698D9F-FD09-457D-B1F1-79CEF10B6DCC}" srcOrd="4" destOrd="0" presId="urn:microsoft.com/office/officeart/2005/8/layout/vList5"/>
    <dgm:cxn modelId="{6CECD888-C6A7-4F31-AE06-5A093DEA7C02}" type="presParOf" srcId="{77698D9F-FD09-457D-B1F1-79CEF10B6DCC}" destId="{CE9D7053-C499-4C3E-A075-4D2F4A871242}" srcOrd="0" destOrd="0" presId="urn:microsoft.com/office/officeart/2005/8/layout/vList5"/>
    <dgm:cxn modelId="{FE646043-9A72-4FFC-AA8A-5E0241F80375}" type="presParOf" srcId="{1BDF4A40-AA04-4043-80B1-82630E13193D}" destId="{C575AD96-CD1D-49AD-8DA4-791D10D7AF89}" srcOrd="5" destOrd="0" presId="urn:microsoft.com/office/officeart/2005/8/layout/vList5"/>
    <dgm:cxn modelId="{C518B002-0E21-4D0F-AAF6-8BEB17FFDC4D}" type="presParOf" srcId="{1BDF4A40-AA04-4043-80B1-82630E13193D}" destId="{8EF40D85-A7B9-42D8-8E38-F0E7E6ED9407}" srcOrd="6" destOrd="0" presId="urn:microsoft.com/office/officeart/2005/8/layout/vList5"/>
    <dgm:cxn modelId="{99099F4A-E271-491C-BA5D-DB37C5A2ED7D}" type="presParOf" srcId="{8EF40D85-A7B9-42D8-8E38-F0E7E6ED9407}" destId="{9D3A8F56-D4F7-4877-BA31-A7AFD2612A4E}" srcOrd="0" destOrd="0" presId="urn:microsoft.com/office/officeart/2005/8/layout/vList5"/>
    <dgm:cxn modelId="{929E8AE3-EE3E-45DD-A95A-4D0F838B4BCB}" type="presParOf" srcId="{1BDF4A40-AA04-4043-80B1-82630E13193D}" destId="{C0FFCDA6-DE3B-4595-A14B-F23B139F9788}" srcOrd="7" destOrd="0" presId="urn:microsoft.com/office/officeart/2005/8/layout/vList5"/>
    <dgm:cxn modelId="{D836566C-C091-46A6-93BB-C7AF547E3B53}" type="presParOf" srcId="{1BDF4A40-AA04-4043-80B1-82630E13193D}" destId="{D666DB1A-0AA9-43C9-ADA0-5CCB78093A86}" srcOrd="8" destOrd="0" presId="urn:microsoft.com/office/officeart/2005/8/layout/vList5"/>
    <dgm:cxn modelId="{B1796857-F57E-4AA6-B83B-B42E06D6F530}" type="presParOf" srcId="{D666DB1A-0AA9-43C9-ADA0-5CCB78093A86}" destId="{66BECB7D-5354-4CE6-86F6-755F38553892}"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CD096A-22B5-4A95-913F-CAAE70EAC0F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zh-CN" altLang="en-US"/>
        </a:p>
      </dgm:t>
    </dgm:pt>
    <dgm:pt modelId="{6507617F-CB5F-41BB-B7EC-2A62D03034F9}">
      <dgm:prSet custT="1"/>
      <dgm:spPr>
        <a:solidFill>
          <a:schemeClr val="accent5">
            <a:lumMod val="40000"/>
            <a:lumOff val="60000"/>
          </a:schemeClr>
        </a:solidFill>
      </dgm:spPr>
      <dgm:t>
        <a:bodyPr/>
        <a:lstStyle/>
        <a:p>
          <a:pPr rtl="0"/>
          <a:r>
            <a:rPr lang="zh-CN" altLang="en-US" sz="3000" b="1" dirty="0" smtClean="0">
              <a:solidFill>
                <a:schemeClr val="tx1"/>
              </a:solidFill>
              <a:latin typeface="黑体" pitchFamily="49" charset="-122"/>
              <a:ea typeface="黑体" pitchFamily="49" charset="-122"/>
            </a:rPr>
            <a:t>（一）政策方案对政策对象的规定</a:t>
          </a:r>
          <a:endParaRPr lang="zh-CN" altLang="en-US" sz="3000" b="1" dirty="0">
            <a:solidFill>
              <a:schemeClr val="tx1"/>
            </a:solidFill>
            <a:latin typeface="黑体" pitchFamily="49" charset="-122"/>
            <a:ea typeface="黑体" pitchFamily="49" charset="-122"/>
          </a:endParaRPr>
        </a:p>
      </dgm:t>
    </dgm:pt>
    <dgm:pt modelId="{BFED372E-C57E-4076-87DB-6FABE24CAD69}" type="parTrans" cxnId="{214B5F7E-F2D4-4024-8BFB-2F7B96C059A4}">
      <dgm:prSet/>
      <dgm:spPr/>
      <dgm:t>
        <a:bodyPr/>
        <a:lstStyle/>
        <a:p>
          <a:endParaRPr lang="zh-CN" altLang="en-US"/>
        </a:p>
      </dgm:t>
    </dgm:pt>
    <dgm:pt modelId="{3EFD689D-EE7E-45A3-8029-FFBBDBC20340}" type="sibTrans" cxnId="{214B5F7E-F2D4-4024-8BFB-2F7B96C059A4}">
      <dgm:prSet/>
      <dgm:spPr/>
      <dgm:t>
        <a:bodyPr/>
        <a:lstStyle/>
        <a:p>
          <a:endParaRPr lang="zh-CN" altLang="en-US"/>
        </a:p>
      </dgm:t>
    </dgm:pt>
    <dgm:pt modelId="{36D0F37D-C6AB-4E11-AD0D-5224BF4DE7C6}">
      <dgm:prSet custT="1"/>
      <dgm:spPr>
        <a:solidFill>
          <a:schemeClr val="accent1">
            <a:lumMod val="40000"/>
            <a:lumOff val="60000"/>
          </a:schemeClr>
        </a:solidFill>
      </dgm:spPr>
      <dgm:t>
        <a:bodyPr/>
        <a:lstStyle/>
        <a:p>
          <a:pPr rtl="0"/>
          <a:r>
            <a:rPr lang="zh-CN" altLang="en-US" sz="3000" b="1" dirty="0" smtClean="0">
              <a:solidFill>
                <a:schemeClr val="tx1"/>
              </a:solidFill>
              <a:latin typeface="黑体" pitchFamily="49" charset="-122"/>
              <a:ea typeface="黑体" pitchFamily="49" charset="-122"/>
            </a:rPr>
            <a:t>（二）政策对象对政策的接受程度</a:t>
          </a:r>
          <a:endParaRPr lang="zh-CN" altLang="en-US" sz="3000" b="1" dirty="0">
            <a:solidFill>
              <a:schemeClr val="tx1"/>
            </a:solidFill>
            <a:latin typeface="黑体" pitchFamily="49" charset="-122"/>
            <a:ea typeface="黑体" pitchFamily="49" charset="-122"/>
          </a:endParaRPr>
        </a:p>
      </dgm:t>
    </dgm:pt>
    <dgm:pt modelId="{9C8D99B3-601C-4652-A04E-30D23840215A}" type="parTrans" cxnId="{1E89D7F0-A72C-4BB6-A0BB-6394A62C73A5}">
      <dgm:prSet/>
      <dgm:spPr/>
      <dgm:t>
        <a:bodyPr/>
        <a:lstStyle/>
        <a:p>
          <a:endParaRPr lang="zh-CN" altLang="en-US"/>
        </a:p>
      </dgm:t>
    </dgm:pt>
    <dgm:pt modelId="{4ED1AF73-2487-4848-BB49-701FF3A08F0B}" type="sibTrans" cxnId="{1E89D7F0-A72C-4BB6-A0BB-6394A62C73A5}">
      <dgm:prSet/>
      <dgm:spPr/>
      <dgm:t>
        <a:bodyPr/>
        <a:lstStyle/>
        <a:p>
          <a:endParaRPr lang="zh-CN" altLang="en-US"/>
        </a:p>
      </dgm:t>
    </dgm:pt>
    <dgm:pt modelId="{665A665C-CC16-421A-BA0D-30830F4ECFE0}">
      <dgm:prSet custT="1"/>
      <dgm:spPr>
        <a:solidFill>
          <a:schemeClr val="accent5">
            <a:lumMod val="40000"/>
            <a:lumOff val="60000"/>
          </a:schemeClr>
        </a:solidFill>
      </dgm:spPr>
      <dgm:t>
        <a:bodyPr/>
        <a:lstStyle/>
        <a:p>
          <a:pPr rtl="0"/>
          <a:r>
            <a:rPr lang="zh-CN" altLang="en-US" sz="3000" b="1" dirty="0" smtClean="0">
              <a:solidFill>
                <a:schemeClr val="tx1"/>
              </a:solidFill>
              <a:latin typeface="黑体" pitchFamily="49" charset="-122"/>
              <a:ea typeface="黑体" pitchFamily="49" charset="-122"/>
            </a:rPr>
            <a:t>（三）政策执行成本对目标群体的影响</a:t>
          </a:r>
          <a:endParaRPr lang="zh-CN" altLang="en-US" sz="3000" b="1" dirty="0">
            <a:solidFill>
              <a:schemeClr val="tx1"/>
            </a:solidFill>
            <a:latin typeface="黑体" pitchFamily="49" charset="-122"/>
            <a:ea typeface="黑体" pitchFamily="49" charset="-122"/>
          </a:endParaRPr>
        </a:p>
      </dgm:t>
    </dgm:pt>
    <dgm:pt modelId="{84A16003-1225-49DC-A19E-DB86124D63EA}" type="parTrans" cxnId="{2BCB9B55-4A7C-4B68-B75E-8DD47F010B34}">
      <dgm:prSet/>
      <dgm:spPr/>
      <dgm:t>
        <a:bodyPr/>
        <a:lstStyle/>
        <a:p>
          <a:endParaRPr lang="zh-CN" altLang="en-US"/>
        </a:p>
      </dgm:t>
    </dgm:pt>
    <dgm:pt modelId="{421F4AB6-EBDA-40B2-B80E-F7A196CFFA62}" type="sibTrans" cxnId="{2BCB9B55-4A7C-4B68-B75E-8DD47F010B34}">
      <dgm:prSet/>
      <dgm:spPr/>
      <dgm:t>
        <a:bodyPr/>
        <a:lstStyle/>
        <a:p>
          <a:endParaRPr lang="zh-CN" altLang="en-US"/>
        </a:p>
      </dgm:t>
    </dgm:pt>
    <dgm:pt modelId="{5B7682FE-B76F-46DE-9B48-3BE4AE908CD1}" type="pres">
      <dgm:prSet presAssocID="{EBCD096A-22B5-4A95-913F-CAAE70EAC0FC}" presName="hierChild1" presStyleCnt="0">
        <dgm:presLayoutVars>
          <dgm:orgChart val="1"/>
          <dgm:chPref val="1"/>
          <dgm:dir/>
          <dgm:animOne val="branch"/>
          <dgm:animLvl val="lvl"/>
          <dgm:resizeHandles/>
        </dgm:presLayoutVars>
      </dgm:prSet>
      <dgm:spPr/>
      <dgm:t>
        <a:bodyPr/>
        <a:lstStyle/>
        <a:p>
          <a:endParaRPr lang="zh-CN" altLang="en-US"/>
        </a:p>
      </dgm:t>
    </dgm:pt>
    <dgm:pt modelId="{1E60D1BE-6ADA-492E-AA6C-CCA59C7D025C}" type="pres">
      <dgm:prSet presAssocID="{6507617F-CB5F-41BB-B7EC-2A62D03034F9}" presName="hierRoot1" presStyleCnt="0">
        <dgm:presLayoutVars>
          <dgm:hierBranch val="init"/>
        </dgm:presLayoutVars>
      </dgm:prSet>
      <dgm:spPr/>
    </dgm:pt>
    <dgm:pt modelId="{C65BD953-D53A-4271-B38C-53ACF244F76C}" type="pres">
      <dgm:prSet presAssocID="{6507617F-CB5F-41BB-B7EC-2A62D03034F9}" presName="rootComposite1" presStyleCnt="0"/>
      <dgm:spPr/>
    </dgm:pt>
    <dgm:pt modelId="{759598FB-6157-4241-9F03-9B6174AE3450}" type="pres">
      <dgm:prSet presAssocID="{6507617F-CB5F-41BB-B7EC-2A62D03034F9}" presName="rootText1" presStyleLbl="node0" presStyleIdx="0" presStyleCnt="3" custScaleY="166817">
        <dgm:presLayoutVars>
          <dgm:chPref val="3"/>
        </dgm:presLayoutVars>
      </dgm:prSet>
      <dgm:spPr/>
      <dgm:t>
        <a:bodyPr/>
        <a:lstStyle/>
        <a:p>
          <a:endParaRPr lang="zh-CN" altLang="en-US"/>
        </a:p>
      </dgm:t>
    </dgm:pt>
    <dgm:pt modelId="{93C5D03D-2758-43EB-BA7C-C9C78277A954}" type="pres">
      <dgm:prSet presAssocID="{6507617F-CB5F-41BB-B7EC-2A62D03034F9}" presName="rootConnector1" presStyleLbl="node1" presStyleIdx="0" presStyleCnt="0"/>
      <dgm:spPr/>
      <dgm:t>
        <a:bodyPr/>
        <a:lstStyle/>
        <a:p>
          <a:endParaRPr lang="zh-CN" altLang="en-US"/>
        </a:p>
      </dgm:t>
    </dgm:pt>
    <dgm:pt modelId="{B0E1482A-A4ED-4921-B18D-978F050B6693}" type="pres">
      <dgm:prSet presAssocID="{6507617F-CB5F-41BB-B7EC-2A62D03034F9}" presName="hierChild2" presStyleCnt="0"/>
      <dgm:spPr/>
    </dgm:pt>
    <dgm:pt modelId="{E6CAC8AF-D59D-4FA1-AD91-48CA0240B75F}" type="pres">
      <dgm:prSet presAssocID="{6507617F-CB5F-41BB-B7EC-2A62D03034F9}" presName="hierChild3" presStyleCnt="0"/>
      <dgm:spPr/>
    </dgm:pt>
    <dgm:pt modelId="{D4CCFB9E-8007-4E0C-8189-3BC7213DFEC7}" type="pres">
      <dgm:prSet presAssocID="{36D0F37D-C6AB-4E11-AD0D-5224BF4DE7C6}" presName="hierRoot1" presStyleCnt="0">
        <dgm:presLayoutVars>
          <dgm:hierBranch val="init"/>
        </dgm:presLayoutVars>
      </dgm:prSet>
      <dgm:spPr/>
    </dgm:pt>
    <dgm:pt modelId="{8067B09F-9620-440B-83BF-EBD8F9BE2EC0}" type="pres">
      <dgm:prSet presAssocID="{36D0F37D-C6AB-4E11-AD0D-5224BF4DE7C6}" presName="rootComposite1" presStyleCnt="0"/>
      <dgm:spPr/>
    </dgm:pt>
    <dgm:pt modelId="{A0601E72-C00D-40B9-9EE0-FAB002EE085F}" type="pres">
      <dgm:prSet presAssocID="{36D0F37D-C6AB-4E11-AD0D-5224BF4DE7C6}" presName="rootText1" presStyleLbl="node0" presStyleIdx="1" presStyleCnt="3" custScaleY="176645">
        <dgm:presLayoutVars>
          <dgm:chPref val="3"/>
        </dgm:presLayoutVars>
      </dgm:prSet>
      <dgm:spPr/>
      <dgm:t>
        <a:bodyPr/>
        <a:lstStyle/>
        <a:p>
          <a:endParaRPr lang="zh-CN" altLang="en-US"/>
        </a:p>
      </dgm:t>
    </dgm:pt>
    <dgm:pt modelId="{61F7ADB2-9418-4A89-90E0-16B65BABFA6F}" type="pres">
      <dgm:prSet presAssocID="{36D0F37D-C6AB-4E11-AD0D-5224BF4DE7C6}" presName="rootConnector1" presStyleLbl="node1" presStyleIdx="0" presStyleCnt="0"/>
      <dgm:spPr/>
      <dgm:t>
        <a:bodyPr/>
        <a:lstStyle/>
        <a:p>
          <a:endParaRPr lang="zh-CN" altLang="en-US"/>
        </a:p>
      </dgm:t>
    </dgm:pt>
    <dgm:pt modelId="{85CB2D01-4090-4FD9-B898-F580103BF3F1}" type="pres">
      <dgm:prSet presAssocID="{36D0F37D-C6AB-4E11-AD0D-5224BF4DE7C6}" presName="hierChild2" presStyleCnt="0"/>
      <dgm:spPr/>
    </dgm:pt>
    <dgm:pt modelId="{1F995D5B-8C02-4877-BA0B-4335578BC0EB}" type="pres">
      <dgm:prSet presAssocID="{36D0F37D-C6AB-4E11-AD0D-5224BF4DE7C6}" presName="hierChild3" presStyleCnt="0"/>
      <dgm:spPr/>
    </dgm:pt>
    <dgm:pt modelId="{386F36FA-FF38-48EB-BEDE-02D8503A0E11}" type="pres">
      <dgm:prSet presAssocID="{665A665C-CC16-421A-BA0D-30830F4ECFE0}" presName="hierRoot1" presStyleCnt="0">
        <dgm:presLayoutVars>
          <dgm:hierBranch val="init"/>
        </dgm:presLayoutVars>
      </dgm:prSet>
      <dgm:spPr/>
    </dgm:pt>
    <dgm:pt modelId="{1202E3A2-8968-4208-B30A-67D20FC60BDF}" type="pres">
      <dgm:prSet presAssocID="{665A665C-CC16-421A-BA0D-30830F4ECFE0}" presName="rootComposite1" presStyleCnt="0"/>
      <dgm:spPr/>
    </dgm:pt>
    <dgm:pt modelId="{C312BFEA-1401-4782-8C4D-6BD333BD02B9}" type="pres">
      <dgm:prSet presAssocID="{665A665C-CC16-421A-BA0D-30830F4ECFE0}" presName="rootText1" presStyleLbl="node0" presStyleIdx="2" presStyleCnt="3" custScaleY="175201">
        <dgm:presLayoutVars>
          <dgm:chPref val="3"/>
        </dgm:presLayoutVars>
      </dgm:prSet>
      <dgm:spPr/>
      <dgm:t>
        <a:bodyPr/>
        <a:lstStyle/>
        <a:p>
          <a:endParaRPr lang="zh-CN" altLang="en-US"/>
        </a:p>
      </dgm:t>
    </dgm:pt>
    <dgm:pt modelId="{0FB8FF66-1288-4B58-BF45-0854F8DF588A}" type="pres">
      <dgm:prSet presAssocID="{665A665C-CC16-421A-BA0D-30830F4ECFE0}" presName="rootConnector1" presStyleLbl="node1" presStyleIdx="0" presStyleCnt="0"/>
      <dgm:spPr/>
      <dgm:t>
        <a:bodyPr/>
        <a:lstStyle/>
        <a:p>
          <a:endParaRPr lang="zh-CN" altLang="en-US"/>
        </a:p>
      </dgm:t>
    </dgm:pt>
    <dgm:pt modelId="{DED0FF49-6C01-4755-964A-C76AC916ECDE}" type="pres">
      <dgm:prSet presAssocID="{665A665C-CC16-421A-BA0D-30830F4ECFE0}" presName="hierChild2" presStyleCnt="0"/>
      <dgm:spPr/>
    </dgm:pt>
    <dgm:pt modelId="{B55D02FD-EDA0-4A0F-9A1E-DC23CF007DBE}" type="pres">
      <dgm:prSet presAssocID="{665A665C-CC16-421A-BA0D-30830F4ECFE0}" presName="hierChild3" presStyleCnt="0"/>
      <dgm:spPr/>
    </dgm:pt>
  </dgm:ptLst>
  <dgm:cxnLst>
    <dgm:cxn modelId="{1FBF53C6-5536-473B-B110-A74D6817FAFB}" type="presOf" srcId="{6507617F-CB5F-41BB-B7EC-2A62D03034F9}" destId="{93C5D03D-2758-43EB-BA7C-C9C78277A954}" srcOrd="1" destOrd="0" presId="urn:microsoft.com/office/officeart/2005/8/layout/orgChart1"/>
    <dgm:cxn modelId="{FA49AB70-9F54-4EF5-A14B-87611D98490D}" type="presOf" srcId="{EBCD096A-22B5-4A95-913F-CAAE70EAC0FC}" destId="{5B7682FE-B76F-46DE-9B48-3BE4AE908CD1}" srcOrd="0" destOrd="0" presId="urn:microsoft.com/office/officeart/2005/8/layout/orgChart1"/>
    <dgm:cxn modelId="{214B5F7E-F2D4-4024-8BFB-2F7B96C059A4}" srcId="{EBCD096A-22B5-4A95-913F-CAAE70EAC0FC}" destId="{6507617F-CB5F-41BB-B7EC-2A62D03034F9}" srcOrd="0" destOrd="0" parTransId="{BFED372E-C57E-4076-87DB-6FABE24CAD69}" sibTransId="{3EFD689D-EE7E-45A3-8029-FFBBDBC20340}"/>
    <dgm:cxn modelId="{1E89D7F0-A72C-4BB6-A0BB-6394A62C73A5}" srcId="{EBCD096A-22B5-4A95-913F-CAAE70EAC0FC}" destId="{36D0F37D-C6AB-4E11-AD0D-5224BF4DE7C6}" srcOrd="1" destOrd="0" parTransId="{9C8D99B3-601C-4652-A04E-30D23840215A}" sibTransId="{4ED1AF73-2487-4848-BB49-701FF3A08F0B}"/>
    <dgm:cxn modelId="{48865D77-71B9-4C36-8DE3-249A9073A552}" type="presOf" srcId="{36D0F37D-C6AB-4E11-AD0D-5224BF4DE7C6}" destId="{61F7ADB2-9418-4A89-90E0-16B65BABFA6F}" srcOrd="1" destOrd="0" presId="urn:microsoft.com/office/officeart/2005/8/layout/orgChart1"/>
    <dgm:cxn modelId="{19C0990F-DA49-418D-8E74-CDF1E25CFEEE}" type="presOf" srcId="{6507617F-CB5F-41BB-B7EC-2A62D03034F9}" destId="{759598FB-6157-4241-9F03-9B6174AE3450}" srcOrd="0" destOrd="0" presId="urn:microsoft.com/office/officeart/2005/8/layout/orgChart1"/>
    <dgm:cxn modelId="{2BCB9B55-4A7C-4B68-B75E-8DD47F010B34}" srcId="{EBCD096A-22B5-4A95-913F-CAAE70EAC0FC}" destId="{665A665C-CC16-421A-BA0D-30830F4ECFE0}" srcOrd="2" destOrd="0" parTransId="{84A16003-1225-49DC-A19E-DB86124D63EA}" sibTransId="{421F4AB6-EBDA-40B2-B80E-F7A196CFFA62}"/>
    <dgm:cxn modelId="{FC21F50B-94F9-4C2C-907B-58BE7AB2E9E6}" type="presOf" srcId="{665A665C-CC16-421A-BA0D-30830F4ECFE0}" destId="{C312BFEA-1401-4782-8C4D-6BD333BD02B9}" srcOrd="0" destOrd="0" presId="urn:microsoft.com/office/officeart/2005/8/layout/orgChart1"/>
    <dgm:cxn modelId="{E9A86595-995E-4DAE-A4F8-41A4151D73AD}" type="presOf" srcId="{36D0F37D-C6AB-4E11-AD0D-5224BF4DE7C6}" destId="{A0601E72-C00D-40B9-9EE0-FAB002EE085F}" srcOrd="0" destOrd="0" presId="urn:microsoft.com/office/officeart/2005/8/layout/orgChart1"/>
    <dgm:cxn modelId="{F6F0CC74-67A7-4F85-9538-1FA4A82E473E}" type="presOf" srcId="{665A665C-CC16-421A-BA0D-30830F4ECFE0}" destId="{0FB8FF66-1288-4B58-BF45-0854F8DF588A}" srcOrd="1" destOrd="0" presId="urn:microsoft.com/office/officeart/2005/8/layout/orgChart1"/>
    <dgm:cxn modelId="{CA0FC68E-3D9D-4D71-B6B8-C4650E88B5DF}" type="presParOf" srcId="{5B7682FE-B76F-46DE-9B48-3BE4AE908CD1}" destId="{1E60D1BE-6ADA-492E-AA6C-CCA59C7D025C}" srcOrd="0" destOrd="0" presId="urn:microsoft.com/office/officeart/2005/8/layout/orgChart1"/>
    <dgm:cxn modelId="{6BD1823B-764A-4C9D-8111-5C41A96B0938}" type="presParOf" srcId="{1E60D1BE-6ADA-492E-AA6C-CCA59C7D025C}" destId="{C65BD953-D53A-4271-B38C-53ACF244F76C}" srcOrd="0" destOrd="0" presId="urn:microsoft.com/office/officeart/2005/8/layout/orgChart1"/>
    <dgm:cxn modelId="{BFC329DC-C541-488F-901D-0E05C6F9739E}" type="presParOf" srcId="{C65BD953-D53A-4271-B38C-53ACF244F76C}" destId="{759598FB-6157-4241-9F03-9B6174AE3450}" srcOrd="0" destOrd="0" presId="urn:microsoft.com/office/officeart/2005/8/layout/orgChart1"/>
    <dgm:cxn modelId="{B64F5B7F-2DB5-4D10-A65A-39CA2E2B6289}" type="presParOf" srcId="{C65BD953-D53A-4271-B38C-53ACF244F76C}" destId="{93C5D03D-2758-43EB-BA7C-C9C78277A954}" srcOrd="1" destOrd="0" presId="urn:microsoft.com/office/officeart/2005/8/layout/orgChart1"/>
    <dgm:cxn modelId="{BAA331A6-917B-4E42-BD4C-F82F753AD54B}" type="presParOf" srcId="{1E60D1BE-6ADA-492E-AA6C-CCA59C7D025C}" destId="{B0E1482A-A4ED-4921-B18D-978F050B6693}" srcOrd="1" destOrd="0" presId="urn:microsoft.com/office/officeart/2005/8/layout/orgChart1"/>
    <dgm:cxn modelId="{7092F354-9BE7-406C-BE88-03969F1EE5C7}" type="presParOf" srcId="{1E60D1BE-6ADA-492E-AA6C-CCA59C7D025C}" destId="{E6CAC8AF-D59D-4FA1-AD91-48CA0240B75F}" srcOrd="2" destOrd="0" presId="urn:microsoft.com/office/officeart/2005/8/layout/orgChart1"/>
    <dgm:cxn modelId="{0538DEA2-45AE-48B3-A1BF-7CD47526659B}" type="presParOf" srcId="{5B7682FE-B76F-46DE-9B48-3BE4AE908CD1}" destId="{D4CCFB9E-8007-4E0C-8189-3BC7213DFEC7}" srcOrd="1" destOrd="0" presId="urn:microsoft.com/office/officeart/2005/8/layout/orgChart1"/>
    <dgm:cxn modelId="{40AC4098-E1B9-4045-80A1-484EAB291590}" type="presParOf" srcId="{D4CCFB9E-8007-4E0C-8189-3BC7213DFEC7}" destId="{8067B09F-9620-440B-83BF-EBD8F9BE2EC0}" srcOrd="0" destOrd="0" presId="urn:microsoft.com/office/officeart/2005/8/layout/orgChart1"/>
    <dgm:cxn modelId="{369B7A1B-3E98-49AB-BBF2-A2DFF1CCA679}" type="presParOf" srcId="{8067B09F-9620-440B-83BF-EBD8F9BE2EC0}" destId="{A0601E72-C00D-40B9-9EE0-FAB002EE085F}" srcOrd="0" destOrd="0" presId="urn:microsoft.com/office/officeart/2005/8/layout/orgChart1"/>
    <dgm:cxn modelId="{A937231F-FD80-473E-81A4-5867CB6C9B32}" type="presParOf" srcId="{8067B09F-9620-440B-83BF-EBD8F9BE2EC0}" destId="{61F7ADB2-9418-4A89-90E0-16B65BABFA6F}" srcOrd="1" destOrd="0" presId="urn:microsoft.com/office/officeart/2005/8/layout/orgChart1"/>
    <dgm:cxn modelId="{AB5E7DFD-4E62-4727-B528-EDD13EFD0732}" type="presParOf" srcId="{D4CCFB9E-8007-4E0C-8189-3BC7213DFEC7}" destId="{85CB2D01-4090-4FD9-B898-F580103BF3F1}" srcOrd="1" destOrd="0" presId="urn:microsoft.com/office/officeart/2005/8/layout/orgChart1"/>
    <dgm:cxn modelId="{23DC4650-B9ED-4E96-A50A-46A48F497D8B}" type="presParOf" srcId="{D4CCFB9E-8007-4E0C-8189-3BC7213DFEC7}" destId="{1F995D5B-8C02-4877-BA0B-4335578BC0EB}" srcOrd="2" destOrd="0" presId="urn:microsoft.com/office/officeart/2005/8/layout/orgChart1"/>
    <dgm:cxn modelId="{50A2335A-0225-4BEB-9BD6-03D76C2BB036}" type="presParOf" srcId="{5B7682FE-B76F-46DE-9B48-3BE4AE908CD1}" destId="{386F36FA-FF38-48EB-BEDE-02D8503A0E11}" srcOrd="2" destOrd="0" presId="urn:microsoft.com/office/officeart/2005/8/layout/orgChart1"/>
    <dgm:cxn modelId="{F764EC80-B919-4C9A-B3C8-FAD707F6DCCF}" type="presParOf" srcId="{386F36FA-FF38-48EB-BEDE-02D8503A0E11}" destId="{1202E3A2-8968-4208-B30A-67D20FC60BDF}" srcOrd="0" destOrd="0" presId="urn:microsoft.com/office/officeart/2005/8/layout/orgChart1"/>
    <dgm:cxn modelId="{7BFAFC3E-5720-4944-B942-7692EFEFB007}" type="presParOf" srcId="{1202E3A2-8968-4208-B30A-67D20FC60BDF}" destId="{C312BFEA-1401-4782-8C4D-6BD333BD02B9}" srcOrd="0" destOrd="0" presId="urn:microsoft.com/office/officeart/2005/8/layout/orgChart1"/>
    <dgm:cxn modelId="{3FC28C6F-3555-4BBF-A5A7-0F278C05328D}" type="presParOf" srcId="{1202E3A2-8968-4208-B30A-67D20FC60BDF}" destId="{0FB8FF66-1288-4B58-BF45-0854F8DF588A}" srcOrd="1" destOrd="0" presId="urn:microsoft.com/office/officeart/2005/8/layout/orgChart1"/>
    <dgm:cxn modelId="{34D05E3A-A929-4FC3-9A2E-87FFDA7AA9A2}" type="presParOf" srcId="{386F36FA-FF38-48EB-BEDE-02D8503A0E11}" destId="{DED0FF49-6C01-4755-964A-C76AC916ECDE}" srcOrd="1" destOrd="0" presId="urn:microsoft.com/office/officeart/2005/8/layout/orgChart1"/>
    <dgm:cxn modelId="{BB6F235E-AA44-4ABA-9686-49FF1CCB9B6F}" type="presParOf" srcId="{386F36FA-FF38-48EB-BEDE-02D8503A0E11}" destId="{B55D02FD-EDA0-4A0F-9A1E-DC23CF007DB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86FC28-A9F1-4757-9F98-6171E065B81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BE0CBB45-F9F9-4286-A362-07F188EFF75E}">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zh-CN" altLang="en-US" sz="2800" b="1" dirty="0" smtClean="0">
              <a:solidFill>
                <a:schemeClr val="tx1"/>
              </a:solidFill>
              <a:latin typeface="黑体" pitchFamily="49" charset="-122"/>
              <a:ea typeface="黑体" pitchFamily="49" charset="-122"/>
            </a:rPr>
            <a:t>（一）</a:t>
          </a:r>
          <a:r>
            <a:rPr lang="zh-CN" sz="2800" b="1" dirty="0" smtClean="0">
              <a:solidFill>
                <a:schemeClr val="tx1"/>
              </a:solidFill>
              <a:latin typeface="黑体" pitchFamily="49" charset="-122"/>
              <a:ea typeface="黑体" pitchFamily="49" charset="-122"/>
            </a:rPr>
            <a:t>原则性与灵活性相结合</a:t>
          </a:r>
          <a:endParaRPr lang="zh-CN" sz="2800" b="1" dirty="0">
            <a:solidFill>
              <a:schemeClr val="tx1"/>
            </a:solidFill>
            <a:latin typeface="黑体" pitchFamily="49" charset="-122"/>
            <a:ea typeface="黑体" pitchFamily="49" charset="-122"/>
          </a:endParaRPr>
        </a:p>
      </dgm:t>
    </dgm:pt>
    <dgm:pt modelId="{0C341DF9-479B-4EF5-9817-7232B3598B6F}" type="parTrans" cxnId="{36A2DA5A-A119-49BC-AE7E-9F130BAC1510}">
      <dgm:prSet/>
      <dgm:spPr/>
      <dgm:t>
        <a:bodyPr/>
        <a:lstStyle/>
        <a:p>
          <a:endParaRPr lang="zh-CN" altLang="en-US"/>
        </a:p>
      </dgm:t>
    </dgm:pt>
    <dgm:pt modelId="{C26BB492-248F-47A2-BFFC-4343374C9578}" type="sibTrans" cxnId="{36A2DA5A-A119-49BC-AE7E-9F130BAC1510}">
      <dgm:prSet/>
      <dgm:spPr/>
      <dgm:t>
        <a:bodyPr/>
        <a:lstStyle/>
        <a:p>
          <a:endParaRPr lang="zh-CN" altLang="en-US"/>
        </a:p>
      </dgm:t>
    </dgm:pt>
    <dgm:pt modelId="{18043FE1-1C4F-4D67-BE08-7A1A83526D79}">
      <dgm:prSet>
        <dgm:style>
          <a:lnRef idx="1">
            <a:schemeClr val="accent2"/>
          </a:lnRef>
          <a:fillRef idx="2">
            <a:schemeClr val="accent2"/>
          </a:fillRef>
          <a:effectRef idx="1">
            <a:schemeClr val="accent2"/>
          </a:effectRef>
          <a:fontRef idx="minor">
            <a:schemeClr val="dk1"/>
          </a:fontRef>
        </dgm:style>
      </dgm:prSet>
      <dgm:spPr/>
      <dgm:t>
        <a:bodyPr/>
        <a:lstStyle/>
        <a:p>
          <a:pPr rtl="0"/>
          <a:r>
            <a:rPr lang="zh-CN" altLang="en-US" b="1" dirty="0" smtClean="0">
              <a:latin typeface="黑体" pitchFamily="49" charset="-122"/>
              <a:ea typeface="黑体" pitchFamily="49" charset="-122"/>
            </a:rPr>
            <a:t>（二）</a:t>
          </a:r>
          <a:r>
            <a:rPr lang="zh-CN" b="1" dirty="0" smtClean="0">
              <a:latin typeface="黑体" pitchFamily="49" charset="-122"/>
              <a:ea typeface="黑体" pitchFamily="49" charset="-122"/>
            </a:rPr>
            <a:t>建立有效的制度安排</a:t>
          </a:r>
          <a:endParaRPr lang="zh-CN" b="1" dirty="0">
            <a:latin typeface="黑体" pitchFamily="49" charset="-122"/>
            <a:ea typeface="黑体" pitchFamily="49" charset="-122"/>
          </a:endParaRPr>
        </a:p>
      </dgm:t>
    </dgm:pt>
    <dgm:pt modelId="{D227C1CB-DEA6-4460-B902-303479E69B11}" type="parTrans" cxnId="{616E9065-938D-4346-B354-140A8C4A3752}">
      <dgm:prSet/>
      <dgm:spPr/>
      <dgm:t>
        <a:bodyPr/>
        <a:lstStyle/>
        <a:p>
          <a:endParaRPr lang="zh-CN" altLang="en-US"/>
        </a:p>
      </dgm:t>
    </dgm:pt>
    <dgm:pt modelId="{9B08F33A-C723-475C-8B06-F080A2402927}" type="sibTrans" cxnId="{616E9065-938D-4346-B354-140A8C4A3752}">
      <dgm:prSet/>
      <dgm:spPr/>
      <dgm:t>
        <a:bodyPr/>
        <a:lstStyle/>
        <a:p>
          <a:endParaRPr lang="zh-CN" altLang="en-US"/>
        </a:p>
      </dgm:t>
    </dgm:pt>
    <dgm:pt modelId="{0523880A-4934-471E-A56D-9F497B7DEB96}">
      <dgm:prSet>
        <dgm:style>
          <a:lnRef idx="1">
            <a:schemeClr val="accent2"/>
          </a:lnRef>
          <a:fillRef idx="2">
            <a:schemeClr val="accent2"/>
          </a:fillRef>
          <a:effectRef idx="1">
            <a:schemeClr val="accent2"/>
          </a:effectRef>
          <a:fontRef idx="minor">
            <a:schemeClr val="dk1"/>
          </a:fontRef>
        </dgm:style>
      </dgm:prSet>
      <dgm:spPr/>
      <dgm:t>
        <a:bodyPr/>
        <a:lstStyle/>
        <a:p>
          <a:pPr rtl="0"/>
          <a:r>
            <a:rPr lang="zh-CN" altLang="en-US" b="1" dirty="0" smtClean="0">
              <a:latin typeface="黑体" pitchFamily="49" charset="-122"/>
              <a:ea typeface="黑体" pitchFamily="49" charset="-122"/>
            </a:rPr>
            <a:t>（三）</a:t>
          </a:r>
          <a:r>
            <a:rPr lang="zh-CN" b="1" dirty="0" smtClean="0">
              <a:latin typeface="黑体" pitchFamily="49" charset="-122"/>
              <a:ea typeface="黑体" pitchFamily="49" charset="-122"/>
            </a:rPr>
            <a:t>利用各种执行手段</a:t>
          </a:r>
          <a:endParaRPr lang="zh-CN" b="1" dirty="0">
            <a:latin typeface="黑体" pitchFamily="49" charset="-122"/>
            <a:ea typeface="黑体" pitchFamily="49" charset="-122"/>
          </a:endParaRPr>
        </a:p>
      </dgm:t>
    </dgm:pt>
    <dgm:pt modelId="{AC52906B-B49D-4454-9333-8DB290D9B636}" type="parTrans" cxnId="{7CB88EFB-A46A-46CF-BAC8-F36C1E88CA85}">
      <dgm:prSet/>
      <dgm:spPr/>
      <dgm:t>
        <a:bodyPr/>
        <a:lstStyle/>
        <a:p>
          <a:endParaRPr lang="zh-CN" altLang="en-US"/>
        </a:p>
      </dgm:t>
    </dgm:pt>
    <dgm:pt modelId="{E33F5BCD-FDA2-4E9E-85D8-D06630057C64}" type="sibTrans" cxnId="{7CB88EFB-A46A-46CF-BAC8-F36C1E88CA85}">
      <dgm:prSet/>
      <dgm:spPr/>
      <dgm:t>
        <a:bodyPr/>
        <a:lstStyle/>
        <a:p>
          <a:endParaRPr lang="zh-CN" altLang="en-US"/>
        </a:p>
      </dgm:t>
    </dgm:pt>
    <dgm:pt modelId="{7DA039A0-3EF4-429C-BF1A-D6AD2B12A152}">
      <dgm:prSet>
        <dgm:style>
          <a:lnRef idx="1">
            <a:schemeClr val="accent2"/>
          </a:lnRef>
          <a:fillRef idx="2">
            <a:schemeClr val="accent2"/>
          </a:fillRef>
          <a:effectRef idx="1">
            <a:schemeClr val="accent2"/>
          </a:effectRef>
          <a:fontRef idx="minor">
            <a:schemeClr val="dk1"/>
          </a:fontRef>
        </dgm:style>
      </dgm:prSet>
      <dgm:spPr/>
      <dgm:t>
        <a:bodyPr/>
        <a:lstStyle/>
        <a:p>
          <a:pPr rtl="0"/>
          <a:r>
            <a:rPr lang="zh-CN" altLang="en-US" b="1" dirty="0" smtClean="0">
              <a:latin typeface="黑体" pitchFamily="49" charset="-122"/>
              <a:ea typeface="黑体" pitchFamily="49" charset="-122"/>
            </a:rPr>
            <a:t>（四）</a:t>
          </a:r>
          <a:r>
            <a:rPr lang="zh-CN" b="1" dirty="0" smtClean="0">
              <a:latin typeface="黑体" pitchFamily="49" charset="-122"/>
              <a:ea typeface="黑体" pitchFamily="49" charset="-122"/>
            </a:rPr>
            <a:t>重视成本效益原则</a:t>
          </a:r>
          <a:endParaRPr lang="zh-CN" b="1" dirty="0">
            <a:latin typeface="黑体" pitchFamily="49" charset="-122"/>
            <a:ea typeface="黑体" pitchFamily="49" charset="-122"/>
          </a:endParaRPr>
        </a:p>
      </dgm:t>
    </dgm:pt>
    <dgm:pt modelId="{FECCB4E4-9D8A-4051-9EFB-4C8BCF8401EA}" type="parTrans" cxnId="{BB83509A-7E2B-4DC9-847E-5388F7D16C99}">
      <dgm:prSet/>
      <dgm:spPr/>
      <dgm:t>
        <a:bodyPr/>
        <a:lstStyle/>
        <a:p>
          <a:endParaRPr lang="zh-CN" altLang="en-US"/>
        </a:p>
      </dgm:t>
    </dgm:pt>
    <dgm:pt modelId="{36E6551B-EB2C-46C4-94BC-C978F166231B}" type="sibTrans" cxnId="{BB83509A-7E2B-4DC9-847E-5388F7D16C99}">
      <dgm:prSet/>
      <dgm:spPr/>
      <dgm:t>
        <a:bodyPr/>
        <a:lstStyle/>
        <a:p>
          <a:endParaRPr lang="zh-CN" altLang="en-US"/>
        </a:p>
      </dgm:t>
    </dgm:pt>
    <dgm:pt modelId="{FD614E82-D9AB-430B-9979-B9E6DF679D91}" type="pres">
      <dgm:prSet presAssocID="{B486FC28-A9F1-4757-9F98-6171E065B814}" presName="matrix" presStyleCnt="0">
        <dgm:presLayoutVars>
          <dgm:chMax val="1"/>
          <dgm:dir/>
          <dgm:resizeHandles val="exact"/>
        </dgm:presLayoutVars>
      </dgm:prSet>
      <dgm:spPr/>
      <dgm:t>
        <a:bodyPr/>
        <a:lstStyle/>
        <a:p>
          <a:endParaRPr lang="zh-CN" altLang="en-US"/>
        </a:p>
      </dgm:t>
    </dgm:pt>
    <dgm:pt modelId="{ED3EF475-544F-43B8-9BE5-4F7836396697}" type="pres">
      <dgm:prSet presAssocID="{B486FC28-A9F1-4757-9F98-6171E065B814}" presName="diamond" presStyleLbl="bgShp" presStyleIdx="0" presStyleCnt="1" custScaleX="135776"/>
      <dgm:spPr/>
    </dgm:pt>
    <dgm:pt modelId="{BF68CAE4-52D3-488E-BBF4-69F6A522385C}" type="pres">
      <dgm:prSet presAssocID="{B486FC28-A9F1-4757-9F98-6171E065B814}" presName="quad1" presStyleLbl="node1" presStyleIdx="0" presStyleCnt="4" custScaleX="133102" custScaleY="100338" custLinFactNeighborX="-9306" custLinFactNeighborY="-665">
        <dgm:presLayoutVars>
          <dgm:chMax val="0"/>
          <dgm:chPref val="0"/>
          <dgm:bulletEnabled val="1"/>
        </dgm:presLayoutVars>
      </dgm:prSet>
      <dgm:spPr/>
      <dgm:t>
        <a:bodyPr/>
        <a:lstStyle/>
        <a:p>
          <a:endParaRPr lang="zh-CN" altLang="en-US"/>
        </a:p>
      </dgm:t>
    </dgm:pt>
    <dgm:pt modelId="{79655D6B-9EE8-4187-B1ED-C022EA81E7FB}" type="pres">
      <dgm:prSet presAssocID="{B486FC28-A9F1-4757-9F98-6171E065B814}" presName="quad2" presStyleLbl="node1" presStyleIdx="1" presStyleCnt="4" custScaleX="132767" custLinFactNeighborX="18612" custLinFactNeighborY="-4653">
        <dgm:presLayoutVars>
          <dgm:chMax val="0"/>
          <dgm:chPref val="0"/>
          <dgm:bulletEnabled val="1"/>
        </dgm:presLayoutVars>
      </dgm:prSet>
      <dgm:spPr/>
      <dgm:t>
        <a:bodyPr/>
        <a:lstStyle/>
        <a:p>
          <a:endParaRPr lang="zh-CN" altLang="en-US"/>
        </a:p>
      </dgm:t>
    </dgm:pt>
    <dgm:pt modelId="{C33B4C18-3BB3-4B7F-A06A-0FEF6304794E}" type="pres">
      <dgm:prSet presAssocID="{B486FC28-A9F1-4757-9F98-6171E065B814}" presName="quad3" presStyleLbl="node1" presStyleIdx="2" presStyleCnt="4" custScaleX="128796" custLinFactNeighborX="-9306" custLinFactNeighborY="-2659">
        <dgm:presLayoutVars>
          <dgm:chMax val="0"/>
          <dgm:chPref val="0"/>
          <dgm:bulletEnabled val="1"/>
        </dgm:presLayoutVars>
      </dgm:prSet>
      <dgm:spPr/>
      <dgm:t>
        <a:bodyPr/>
        <a:lstStyle/>
        <a:p>
          <a:endParaRPr lang="zh-CN" altLang="en-US"/>
        </a:p>
      </dgm:t>
    </dgm:pt>
    <dgm:pt modelId="{DC1BD8D6-BBB4-4CC7-890E-64FE9AC1D703}" type="pres">
      <dgm:prSet presAssocID="{B486FC28-A9F1-4757-9F98-6171E065B814}" presName="quad4" presStyleLbl="node1" presStyleIdx="3" presStyleCnt="4" custScaleX="131438" custLinFactNeighborX="20606" custLinFactNeighborY="-4653">
        <dgm:presLayoutVars>
          <dgm:chMax val="0"/>
          <dgm:chPref val="0"/>
          <dgm:bulletEnabled val="1"/>
        </dgm:presLayoutVars>
      </dgm:prSet>
      <dgm:spPr/>
      <dgm:t>
        <a:bodyPr/>
        <a:lstStyle/>
        <a:p>
          <a:endParaRPr lang="zh-CN" altLang="en-US"/>
        </a:p>
      </dgm:t>
    </dgm:pt>
  </dgm:ptLst>
  <dgm:cxnLst>
    <dgm:cxn modelId="{7CB88EFB-A46A-46CF-BAC8-F36C1E88CA85}" srcId="{B486FC28-A9F1-4757-9F98-6171E065B814}" destId="{0523880A-4934-471E-A56D-9F497B7DEB96}" srcOrd="2" destOrd="0" parTransId="{AC52906B-B49D-4454-9333-8DB290D9B636}" sibTransId="{E33F5BCD-FDA2-4E9E-85D8-D06630057C64}"/>
    <dgm:cxn modelId="{616E9065-938D-4346-B354-140A8C4A3752}" srcId="{B486FC28-A9F1-4757-9F98-6171E065B814}" destId="{18043FE1-1C4F-4D67-BE08-7A1A83526D79}" srcOrd="1" destOrd="0" parTransId="{D227C1CB-DEA6-4460-B902-303479E69B11}" sibTransId="{9B08F33A-C723-475C-8B06-F080A2402927}"/>
    <dgm:cxn modelId="{36A2DA5A-A119-49BC-AE7E-9F130BAC1510}" srcId="{B486FC28-A9F1-4757-9F98-6171E065B814}" destId="{BE0CBB45-F9F9-4286-A362-07F188EFF75E}" srcOrd="0" destOrd="0" parTransId="{0C341DF9-479B-4EF5-9817-7232B3598B6F}" sibTransId="{C26BB492-248F-47A2-BFFC-4343374C9578}"/>
    <dgm:cxn modelId="{366D3311-4F4B-4EAA-BF8D-64438E5E4546}" type="presOf" srcId="{BE0CBB45-F9F9-4286-A362-07F188EFF75E}" destId="{BF68CAE4-52D3-488E-BBF4-69F6A522385C}" srcOrd="0" destOrd="0" presId="urn:microsoft.com/office/officeart/2005/8/layout/matrix3"/>
    <dgm:cxn modelId="{C1EDFA6C-F1AF-4BCF-9F20-1DA44CAF5A17}" type="presOf" srcId="{B486FC28-A9F1-4757-9F98-6171E065B814}" destId="{FD614E82-D9AB-430B-9979-B9E6DF679D91}" srcOrd="0" destOrd="0" presId="urn:microsoft.com/office/officeart/2005/8/layout/matrix3"/>
    <dgm:cxn modelId="{D866EACA-CDB9-450E-A26A-4282D7D80BB9}" type="presOf" srcId="{18043FE1-1C4F-4D67-BE08-7A1A83526D79}" destId="{79655D6B-9EE8-4187-B1ED-C022EA81E7FB}" srcOrd="0" destOrd="0" presId="urn:microsoft.com/office/officeart/2005/8/layout/matrix3"/>
    <dgm:cxn modelId="{F442ED3C-8265-46F1-8517-9C07DD08FC86}" type="presOf" srcId="{0523880A-4934-471E-A56D-9F497B7DEB96}" destId="{C33B4C18-3BB3-4B7F-A06A-0FEF6304794E}" srcOrd="0" destOrd="0" presId="urn:microsoft.com/office/officeart/2005/8/layout/matrix3"/>
    <dgm:cxn modelId="{CDCACD94-4AD0-41C0-B088-3EEB71A3EB9B}" type="presOf" srcId="{7DA039A0-3EF4-429C-BF1A-D6AD2B12A152}" destId="{DC1BD8D6-BBB4-4CC7-890E-64FE9AC1D703}" srcOrd="0" destOrd="0" presId="urn:microsoft.com/office/officeart/2005/8/layout/matrix3"/>
    <dgm:cxn modelId="{BB83509A-7E2B-4DC9-847E-5388F7D16C99}" srcId="{B486FC28-A9F1-4757-9F98-6171E065B814}" destId="{7DA039A0-3EF4-429C-BF1A-D6AD2B12A152}" srcOrd="3" destOrd="0" parTransId="{FECCB4E4-9D8A-4051-9EFB-4C8BCF8401EA}" sibTransId="{36E6551B-EB2C-46C4-94BC-C978F166231B}"/>
    <dgm:cxn modelId="{154BA123-F0FB-45CF-BAB0-8F06DC9AEA88}" type="presParOf" srcId="{FD614E82-D9AB-430B-9979-B9E6DF679D91}" destId="{ED3EF475-544F-43B8-9BE5-4F7836396697}" srcOrd="0" destOrd="0" presId="urn:microsoft.com/office/officeart/2005/8/layout/matrix3"/>
    <dgm:cxn modelId="{16F2E391-F596-45F4-AC1F-2B82E1928346}" type="presParOf" srcId="{FD614E82-D9AB-430B-9979-B9E6DF679D91}" destId="{BF68CAE4-52D3-488E-BBF4-69F6A522385C}" srcOrd="1" destOrd="0" presId="urn:microsoft.com/office/officeart/2005/8/layout/matrix3"/>
    <dgm:cxn modelId="{F800E35C-81E7-4440-A6DC-507FCB53EF0B}" type="presParOf" srcId="{FD614E82-D9AB-430B-9979-B9E6DF679D91}" destId="{79655D6B-9EE8-4187-B1ED-C022EA81E7FB}" srcOrd="2" destOrd="0" presId="urn:microsoft.com/office/officeart/2005/8/layout/matrix3"/>
    <dgm:cxn modelId="{0C7E5E5E-0AF9-4761-9AAB-06D1990A77BA}" type="presParOf" srcId="{FD614E82-D9AB-430B-9979-B9E6DF679D91}" destId="{C33B4C18-3BB3-4B7F-A06A-0FEF6304794E}" srcOrd="3" destOrd="0" presId="urn:microsoft.com/office/officeart/2005/8/layout/matrix3"/>
    <dgm:cxn modelId="{14492B4A-C405-4EE8-BDE7-4798DB944423}" type="presParOf" srcId="{FD614E82-D9AB-430B-9979-B9E6DF679D91}" destId="{DC1BD8D6-BBB4-4CC7-890E-64FE9AC1D703}"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CE6E77-5F4D-4A4E-9FF0-AF1A71C7E2D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CN" altLang="en-US"/>
        </a:p>
      </dgm:t>
    </dgm:pt>
    <dgm:pt modelId="{A483F4E0-7D24-48D1-A3B3-C4402B5F26CC}">
      <dgm:prSet custT="1"/>
      <dgm:spPr/>
      <dgm:t>
        <a:bodyPr/>
        <a:lstStyle/>
        <a:p>
          <a:pPr rtl="0"/>
          <a:r>
            <a:rPr lang="zh-CN" altLang="en-US" sz="3600" b="1" dirty="0" smtClean="0">
              <a:latin typeface="黑体" pitchFamily="49" charset="-122"/>
              <a:ea typeface="黑体" pitchFamily="49" charset="-122"/>
            </a:rPr>
            <a:t>行政手段</a:t>
          </a:r>
          <a:endParaRPr lang="zh-CN" altLang="en-US" sz="3600" b="1" dirty="0">
            <a:latin typeface="黑体" pitchFamily="49" charset="-122"/>
            <a:ea typeface="黑体" pitchFamily="49" charset="-122"/>
          </a:endParaRPr>
        </a:p>
      </dgm:t>
    </dgm:pt>
    <dgm:pt modelId="{CB5F14E7-0A25-46DD-99E2-D04CBE932A34}" type="parTrans" cxnId="{947C1F38-44F0-4FAA-A1E4-3C68449F90C8}">
      <dgm:prSet/>
      <dgm:spPr/>
      <dgm:t>
        <a:bodyPr/>
        <a:lstStyle/>
        <a:p>
          <a:endParaRPr lang="zh-CN" altLang="en-US"/>
        </a:p>
      </dgm:t>
    </dgm:pt>
    <dgm:pt modelId="{F1A8A53A-F898-44BB-81AB-CDFD1F11B528}" type="sibTrans" cxnId="{947C1F38-44F0-4FAA-A1E4-3C68449F90C8}">
      <dgm:prSet/>
      <dgm:spPr/>
      <dgm:t>
        <a:bodyPr/>
        <a:lstStyle/>
        <a:p>
          <a:endParaRPr lang="zh-CN" altLang="en-US"/>
        </a:p>
      </dgm:t>
    </dgm:pt>
    <dgm:pt modelId="{05DBAC43-1903-46C2-A605-DADAF74ACBC1}">
      <dgm:prSet custT="1"/>
      <dgm:spPr/>
      <dgm:t>
        <a:bodyPr/>
        <a:lstStyle/>
        <a:p>
          <a:pPr rtl="0"/>
          <a:r>
            <a:rPr lang="zh-CN" altLang="en-US" sz="3600" b="1" dirty="0" smtClean="0">
              <a:latin typeface="黑体" pitchFamily="49" charset="-122"/>
              <a:ea typeface="黑体" pitchFamily="49" charset="-122"/>
            </a:rPr>
            <a:t>经济手段</a:t>
          </a:r>
          <a:endParaRPr lang="zh-CN" altLang="en-US" sz="3600" b="1" dirty="0">
            <a:latin typeface="黑体" pitchFamily="49" charset="-122"/>
            <a:ea typeface="黑体" pitchFamily="49" charset="-122"/>
          </a:endParaRPr>
        </a:p>
      </dgm:t>
    </dgm:pt>
    <dgm:pt modelId="{80E21422-77FA-4200-9800-8C6AB19C13FF}" type="parTrans" cxnId="{A868743F-15BD-40A0-A43C-00DA4CD0A6CB}">
      <dgm:prSet/>
      <dgm:spPr/>
      <dgm:t>
        <a:bodyPr/>
        <a:lstStyle/>
        <a:p>
          <a:endParaRPr lang="zh-CN" altLang="en-US"/>
        </a:p>
      </dgm:t>
    </dgm:pt>
    <dgm:pt modelId="{B5BA84BF-7953-4746-844A-CEC74CBA4304}" type="sibTrans" cxnId="{A868743F-15BD-40A0-A43C-00DA4CD0A6CB}">
      <dgm:prSet/>
      <dgm:spPr/>
      <dgm:t>
        <a:bodyPr/>
        <a:lstStyle/>
        <a:p>
          <a:endParaRPr lang="zh-CN" altLang="en-US"/>
        </a:p>
      </dgm:t>
    </dgm:pt>
    <dgm:pt modelId="{056D996C-385C-4B05-935B-F245D3E464FE}">
      <dgm:prSet custT="1"/>
      <dgm:spPr/>
      <dgm:t>
        <a:bodyPr/>
        <a:lstStyle/>
        <a:p>
          <a:pPr rtl="0"/>
          <a:r>
            <a:rPr lang="zh-CN" altLang="en-US" sz="3600" b="1" dirty="0" smtClean="0">
              <a:latin typeface="黑体" pitchFamily="49" charset="-122"/>
              <a:ea typeface="黑体" pitchFamily="49" charset="-122"/>
            </a:rPr>
            <a:t>法律手段</a:t>
          </a:r>
          <a:endParaRPr lang="zh-CN" altLang="en-US" sz="3600" b="1" dirty="0">
            <a:latin typeface="黑体" pitchFamily="49" charset="-122"/>
            <a:ea typeface="黑体" pitchFamily="49" charset="-122"/>
          </a:endParaRPr>
        </a:p>
      </dgm:t>
    </dgm:pt>
    <dgm:pt modelId="{7C9C918E-FFC3-461C-94FC-803E1021F661}" type="parTrans" cxnId="{64F041CC-2DCD-49A6-9515-86BA5F6B25E9}">
      <dgm:prSet/>
      <dgm:spPr/>
      <dgm:t>
        <a:bodyPr/>
        <a:lstStyle/>
        <a:p>
          <a:endParaRPr lang="zh-CN" altLang="en-US"/>
        </a:p>
      </dgm:t>
    </dgm:pt>
    <dgm:pt modelId="{EE2AB46B-FAE2-49C2-9CCC-15B808AAB433}" type="sibTrans" cxnId="{64F041CC-2DCD-49A6-9515-86BA5F6B25E9}">
      <dgm:prSet/>
      <dgm:spPr/>
      <dgm:t>
        <a:bodyPr/>
        <a:lstStyle/>
        <a:p>
          <a:endParaRPr lang="zh-CN" altLang="en-US"/>
        </a:p>
      </dgm:t>
    </dgm:pt>
    <dgm:pt modelId="{60774CE1-1411-4B4B-98D4-78019941DCEE}">
      <dgm:prSet custT="1"/>
      <dgm:spPr/>
      <dgm:t>
        <a:bodyPr vert="eaVert"/>
        <a:lstStyle/>
        <a:p>
          <a:pPr rtl="0"/>
          <a:r>
            <a:rPr lang="zh-CN" altLang="en-US" sz="3600" b="1" dirty="0" smtClean="0">
              <a:latin typeface="黑体" pitchFamily="49" charset="-122"/>
              <a:ea typeface="黑体" pitchFamily="49" charset="-122"/>
            </a:rPr>
            <a:t>育手段思想教</a:t>
          </a:r>
          <a:endParaRPr lang="en-US" altLang="zh-CN" sz="3600" b="1" dirty="0" smtClean="0">
            <a:latin typeface="黑体" pitchFamily="49" charset="-122"/>
            <a:ea typeface="黑体" pitchFamily="49" charset="-122"/>
          </a:endParaRPr>
        </a:p>
      </dgm:t>
    </dgm:pt>
    <dgm:pt modelId="{53425E3E-B498-4C7B-8AB7-0CD692730CFD}" type="parTrans" cxnId="{E9F0F3AE-6AB0-4EDA-9A44-AF4A6009B895}">
      <dgm:prSet/>
      <dgm:spPr/>
      <dgm:t>
        <a:bodyPr/>
        <a:lstStyle/>
        <a:p>
          <a:endParaRPr lang="zh-CN" altLang="en-US"/>
        </a:p>
      </dgm:t>
    </dgm:pt>
    <dgm:pt modelId="{45418BAE-7785-46E3-B1EC-C6B5FA4C46D2}" type="sibTrans" cxnId="{E9F0F3AE-6AB0-4EDA-9A44-AF4A6009B895}">
      <dgm:prSet/>
      <dgm:spPr/>
      <dgm:t>
        <a:bodyPr/>
        <a:lstStyle/>
        <a:p>
          <a:endParaRPr lang="zh-CN" altLang="en-US"/>
        </a:p>
      </dgm:t>
    </dgm:pt>
    <dgm:pt modelId="{9310AFF9-22D9-4061-ADC5-D8B3BA230BF3}" type="pres">
      <dgm:prSet presAssocID="{EDCE6E77-5F4D-4A4E-9FF0-AF1A71C7E2DD}" presName="compositeShape" presStyleCnt="0">
        <dgm:presLayoutVars>
          <dgm:chMax val="7"/>
          <dgm:dir/>
          <dgm:resizeHandles val="exact"/>
        </dgm:presLayoutVars>
      </dgm:prSet>
      <dgm:spPr/>
      <dgm:t>
        <a:bodyPr/>
        <a:lstStyle/>
        <a:p>
          <a:endParaRPr lang="zh-CN" altLang="en-US"/>
        </a:p>
      </dgm:t>
    </dgm:pt>
    <dgm:pt modelId="{39AC7C6D-7461-4705-87DD-EC2147770F0D}" type="pres">
      <dgm:prSet presAssocID="{A483F4E0-7D24-48D1-A3B3-C4402B5F26CC}" presName="circ1" presStyleLbl="vennNode1" presStyleIdx="0" presStyleCnt="4" custScaleX="139002" custScaleY="117538"/>
      <dgm:spPr/>
      <dgm:t>
        <a:bodyPr/>
        <a:lstStyle/>
        <a:p>
          <a:endParaRPr lang="zh-CN" altLang="en-US"/>
        </a:p>
      </dgm:t>
    </dgm:pt>
    <dgm:pt modelId="{1436FB2A-AD93-44E1-B8D2-8FE9AF6DDDAE}" type="pres">
      <dgm:prSet presAssocID="{A483F4E0-7D24-48D1-A3B3-C4402B5F26CC}" presName="circ1Tx" presStyleLbl="revTx" presStyleIdx="0" presStyleCnt="0">
        <dgm:presLayoutVars>
          <dgm:chMax val="0"/>
          <dgm:chPref val="0"/>
          <dgm:bulletEnabled val="1"/>
        </dgm:presLayoutVars>
      </dgm:prSet>
      <dgm:spPr/>
      <dgm:t>
        <a:bodyPr/>
        <a:lstStyle/>
        <a:p>
          <a:endParaRPr lang="zh-CN" altLang="en-US"/>
        </a:p>
      </dgm:t>
    </dgm:pt>
    <dgm:pt modelId="{F71DD9E8-DF09-41EE-AE6B-063F82ADCC68}" type="pres">
      <dgm:prSet presAssocID="{05DBAC43-1903-46C2-A605-DADAF74ACBC1}" presName="circ2" presStyleLbl="vennNode1" presStyleIdx="1" presStyleCnt="4" custScaleX="127902" custScaleY="117729"/>
      <dgm:spPr/>
      <dgm:t>
        <a:bodyPr/>
        <a:lstStyle/>
        <a:p>
          <a:endParaRPr lang="zh-CN" altLang="en-US"/>
        </a:p>
      </dgm:t>
    </dgm:pt>
    <dgm:pt modelId="{95C64AD9-B405-45D2-82F1-90229D85ABF9}" type="pres">
      <dgm:prSet presAssocID="{05DBAC43-1903-46C2-A605-DADAF74ACBC1}" presName="circ2Tx" presStyleLbl="revTx" presStyleIdx="0" presStyleCnt="0">
        <dgm:presLayoutVars>
          <dgm:chMax val="0"/>
          <dgm:chPref val="0"/>
          <dgm:bulletEnabled val="1"/>
        </dgm:presLayoutVars>
      </dgm:prSet>
      <dgm:spPr/>
      <dgm:t>
        <a:bodyPr/>
        <a:lstStyle/>
        <a:p>
          <a:endParaRPr lang="zh-CN" altLang="en-US"/>
        </a:p>
      </dgm:t>
    </dgm:pt>
    <dgm:pt modelId="{5AFDACE2-04A9-43EC-AA22-7EE7A86CBFD7}" type="pres">
      <dgm:prSet presAssocID="{056D996C-385C-4B05-935B-F245D3E464FE}" presName="circ3" presStyleLbl="vennNode1" presStyleIdx="2" presStyleCnt="4" custScaleX="111579"/>
      <dgm:spPr/>
      <dgm:t>
        <a:bodyPr/>
        <a:lstStyle/>
        <a:p>
          <a:endParaRPr lang="zh-CN" altLang="en-US"/>
        </a:p>
      </dgm:t>
    </dgm:pt>
    <dgm:pt modelId="{852121AB-5204-4ADB-9232-3583AAB0A3D2}" type="pres">
      <dgm:prSet presAssocID="{056D996C-385C-4B05-935B-F245D3E464FE}" presName="circ3Tx" presStyleLbl="revTx" presStyleIdx="0" presStyleCnt="0">
        <dgm:presLayoutVars>
          <dgm:chMax val="0"/>
          <dgm:chPref val="0"/>
          <dgm:bulletEnabled val="1"/>
        </dgm:presLayoutVars>
      </dgm:prSet>
      <dgm:spPr/>
      <dgm:t>
        <a:bodyPr/>
        <a:lstStyle/>
        <a:p>
          <a:endParaRPr lang="zh-CN" altLang="en-US"/>
        </a:p>
      </dgm:t>
    </dgm:pt>
    <dgm:pt modelId="{589E8F51-358B-43E4-AA74-92B1263B1532}" type="pres">
      <dgm:prSet presAssocID="{60774CE1-1411-4B4B-98D4-78019941DCEE}" presName="circ4" presStyleLbl="vennNode1" presStyleIdx="3" presStyleCnt="4" custScaleX="137006" custScaleY="108140" custLinFactNeighborX="-10121"/>
      <dgm:spPr/>
      <dgm:t>
        <a:bodyPr/>
        <a:lstStyle/>
        <a:p>
          <a:endParaRPr lang="zh-CN" altLang="en-US"/>
        </a:p>
      </dgm:t>
    </dgm:pt>
    <dgm:pt modelId="{23E96515-DEA8-4C60-A5ED-3D7CEE4F3FBD}" type="pres">
      <dgm:prSet presAssocID="{60774CE1-1411-4B4B-98D4-78019941DCEE}" presName="circ4Tx" presStyleLbl="revTx" presStyleIdx="0" presStyleCnt="0">
        <dgm:presLayoutVars>
          <dgm:chMax val="0"/>
          <dgm:chPref val="0"/>
          <dgm:bulletEnabled val="1"/>
        </dgm:presLayoutVars>
      </dgm:prSet>
      <dgm:spPr/>
      <dgm:t>
        <a:bodyPr/>
        <a:lstStyle/>
        <a:p>
          <a:endParaRPr lang="zh-CN" altLang="en-US"/>
        </a:p>
      </dgm:t>
    </dgm:pt>
  </dgm:ptLst>
  <dgm:cxnLst>
    <dgm:cxn modelId="{4CA09D29-75A9-4549-A3D5-67ADB06FE6E7}" type="presOf" srcId="{EDCE6E77-5F4D-4A4E-9FF0-AF1A71C7E2DD}" destId="{9310AFF9-22D9-4061-ADC5-D8B3BA230BF3}" srcOrd="0" destOrd="0" presId="urn:microsoft.com/office/officeart/2005/8/layout/venn1"/>
    <dgm:cxn modelId="{78CB0A0E-CF9C-44A5-BAF2-97085F8C9E0C}" type="presOf" srcId="{60774CE1-1411-4B4B-98D4-78019941DCEE}" destId="{589E8F51-358B-43E4-AA74-92B1263B1532}" srcOrd="0" destOrd="0" presId="urn:microsoft.com/office/officeart/2005/8/layout/venn1"/>
    <dgm:cxn modelId="{BB3AC40C-9B37-42F0-A04F-B339DBDC3455}" type="presOf" srcId="{056D996C-385C-4B05-935B-F245D3E464FE}" destId="{852121AB-5204-4ADB-9232-3583AAB0A3D2}" srcOrd="1" destOrd="0" presId="urn:microsoft.com/office/officeart/2005/8/layout/venn1"/>
    <dgm:cxn modelId="{8277FB4F-1EC5-4DE8-847F-34BE3827186C}" type="presOf" srcId="{60774CE1-1411-4B4B-98D4-78019941DCEE}" destId="{23E96515-DEA8-4C60-A5ED-3D7CEE4F3FBD}" srcOrd="1" destOrd="0" presId="urn:microsoft.com/office/officeart/2005/8/layout/venn1"/>
    <dgm:cxn modelId="{0EA5C249-FCF6-4810-A81A-7F7BAACDDAFA}" type="presOf" srcId="{05DBAC43-1903-46C2-A605-DADAF74ACBC1}" destId="{95C64AD9-B405-45D2-82F1-90229D85ABF9}" srcOrd="1" destOrd="0" presId="urn:microsoft.com/office/officeart/2005/8/layout/venn1"/>
    <dgm:cxn modelId="{CACD01E8-0FBC-489B-A3A4-AFEE3D8B8814}" type="presOf" srcId="{056D996C-385C-4B05-935B-F245D3E464FE}" destId="{5AFDACE2-04A9-43EC-AA22-7EE7A86CBFD7}" srcOrd="0" destOrd="0" presId="urn:microsoft.com/office/officeart/2005/8/layout/venn1"/>
    <dgm:cxn modelId="{07941680-BF1A-46E5-A9F4-3354B98CA6CC}" type="presOf" srcId="{A483F4E0-7D24-48D1-A3B3-C4402B5F26CC}" destId="{39AC7C6D-7461-4705-87DD-EC2147770F0D}" srcOrd="0" destOrd="0" presId="urn:microsoft.com/office/officeart/2005/8/layout/venn1"/>
    <dgm:cxn modelId="{07D6484B-0C6D-490E-BD49-2FE1EC786183}" type="presOf" srcId="{A483F4E0-7D24-48D1-A3B3-C4402B5F26CC}" destId="{1436FB2A-AD93-44E1-B8D2-8FE9AF6DDDAE}" srcOrd="1" destOrd="0" presId="urn:microsoft.com/office/officeart/2005/8/layout/venn1"/>
    <dgm:cxn modelId="{64F041CC-2DCD-49A6-9515-86BA5F6B25E9}" srcId="{EDCE6E77-5F4D-4A4E-9FF0-AF1A71C7E2DD}" destId="{056D996C-385C-4B05-935B-F245D3E464FE}" srcOrd="2" destOrd="0" parTransId="{7C9C918E-FFC3-461C-94FC-803E1021F661}" sibTransId="{EE2AB46B-FAE2-49C2-9CCC-15B808AAB433}"/>
    <dgm:cxn modelId="{E9F0F3AE-6AB0-4EDA-9A44-AF4A6009B895}" srcId="{EDCE6E77-5F4D-4A4E-9FF0-AF1A71C7E2DD}" destId="{60774CE1-1411-4B4B-98D4-78019941DCEE}" srcOrd="3" destOrd="0" parTransId="{53425E3E-B498-4C7B-8AB7-0CD692730CFD}" sibTransId="{45418BAE-7785-46E3-B1EC-C6B5FA4C46D2}"/>
    <dgm:cxn modelId="{947C1F38-44F0-4FAA-A1E4-3C68449F90C8}" srcId="{EDCE6E77-5F4D-4A4E-9FF0-AF1A71C7E2DD}" destId="{A483F4E0-7D24-48D1-A3B3-C4402B5F26CC}" srcOrd="0" destOrd="0" parTransId="{CB5F14E7-0A25-46DD-99E2-D04CBE932A34}" sibTransId="{F1A8A53A-F898-44BB-81AB-CDFD1F11B528}"/>
    <dgm:cxn modelId="{62A6A82A-4BED-405A-86F8-B93A53CE66BD}" type="presOf" srcId="{05DBAC43-1903-46C2-A605-DADAF74ACBC1}" destId="{F71DD9E8-DF09-41EE-AE6B-063F82ADCC68}" srcOrd="0" destOrd="0" presId="urn:microsoft.com/office/officeart/2005/8/layout/venn1"/>
    <dgm:cxn modelId="{A868743F-15BD-40A0-A43C-00DA4CD0A6CB}" srcId="{EDCE6E77-5F4D-4A4E-9FF0-AF1A71C7E2DD}" destId="{05DBAC43-1903-46C2-A605-DADAF74ACBC1}" srcOrd="1" destOrd="0" parTransId="{80E21422-77FA-4200-9800-8C6AB19C13FF}" sibTransId="{B5BA84BF-7953-4746-844A-CEC74CBA4304}"/>
    <dgm:cxn modelId="{773114EA-FF8C-46B2-8469-ADDE586BB990}" type="presParOf" srcId="{9310AFF9-22D9-4061-ADC5-D8B3BA230BF3}" destId="{39AC7C6D-7461-4705-87DD-EC2147770F0D}" srcOrd="0" destOrd="0" presId="urn:microsoft.com/office/officeart/2005/8/layout/venn1"/>
    <dgm:cxn modelId="{62D550ED-5C66-4651-9E05-19C7E1127767}" type="presParOf" srcId="{9310AFF9-22D9-4061-ADC5-D8B3BA230BF3}" destId="{1436FB2A-AD93-44E1-B8D2-8FE9AF6DDDAE}" srcOrd="1" destOrd="0" presId="urn:microsoft.com/office/officeart/2005/8/layout/venn1"/>
    <dgm:cxn modelId="{271CA923-B1EA-4DC7-A28F-37A75A621E2C}" type="presParOf" srcId="{9310AFF9-22D9-4061-ADC5-D8B3BA230BF3}" destId="{F71DD9E8-DF09-41EE-AE6B-063F82ADCC68}" srcOrd="2" destOrd="0" presId="urn:microsoft.com/office/officeart/2005/8/layout/venn1"/>
    <dgm:cxn modelId="{008A1317-10AE-47F9-A421-2BDB2903E93F}" type="presParOf" srcId="{9310AFF9-22D9-4061-ADC5-D8B3BA230BF3}" destId="{95C64AD9-B405-45D2-82F1-90229D85ABF9}" srcOrd="3" destOrd="0" presId="urn:microsoft.com/office/officeart/2005/8/layout/venn1"/>
    <dgm:cxn modelId="{DED876C4-1C0C-4E7E-93D1-67507406DB25}" type="presParOf" srcId="{9310AFF9-22D9-4061-ADC5-D8B3BA230BF3}" destId="{5AFDACE2-04A9-43EC-AA22-7EE7A86CBFD7}" srcOrd="4" destOrd="0" presId="urn:microsoft.com/office/officeart/2005/8/layout/venn1"/>
    <dgm:cxn modelId="{39C08375-259A-449C-8197-BC43BF82DD7A}" type="presParOf" srcId="{9310AFF9-22D9-4061-ADC5-D8B3BA230BF3}" destId="{852121AB-5204-4ADB-9232-3583AAB0A3D2}" srcOrd="5" destOrd="0" presId="urn:microsoft.com/office/officeart/2005/8/layout/venn1"/>
    <dgm:cxn modelId="{102442C2-F9CF-4481-A529-64350F51402E}" type="presParOf" srcId="{9310AFF9-22D9-4061-ADC5-D8B3BA230BF3}" destId="{589E8F51-358B-43E4-AA74-92B1263B1532}" srcOrd="6" destOrd="0" presId="urn:microsoft.com/office/officeart/2005/8/layout/venn1"/>
    <dgm:cxn modelId="{5C7A8FF0-9785-43FE-AA97-6D2A5CFCDAF9}" type="presParOf" srcId="{9310AFF9-22D9-4061-ADC5-D8B3BA230BF3}" destId="{23E96515-DEA8-4C60-A5ED-3D7CEE4F3FBD}"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7C3154-3E8B-4EF0-8D59-4453151ECF90}"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zh-CN" altLang="en-US"/>
        </a:p>
      </dgm:t>
    </dgm:pt>
    <dgm:pt modelId="{727E8654-08FE-42BB-8643-C20563A6FECF}">
      <dgm:prSet custT="1"/>
      <dgm:spPr/>
      <dgm:t>
        <a:bodyPr/>
        <a:lstStyle/>
        <a:p>
          <a:pPr rtl="0"/>
          <a:r>
            <a:rPr lang="zh-CN" altLang="en-US" sz="3600" b="1" dirty="0" smtClean="0">
              <a:solidFill>
                <a:schemeClr val="bg1"/>
              </a:solidFill>
              <a:latin typeface="黑体" pitchFamily="49" charset="-122"/>
              <a:ea typeface="黑体" pitchFamily="49" charset="-122"/>
            </a:rPr>
            <a:t>知识互补</a:t>
          </a:r>
          <a:endParaRPr lang="zh-CN" altLang="en-US" sz="3600" dirty="0">
            <a:solidFill>
              <a:schemeClr val="bg1"/>
            </a:solidFill>
            <a:latin typeface="黑体" pitchFamily="49" charset="-122"/>
            <a:ea typeface="黑体" pitchFamily="49" charset="-122"/>
          </a:endParaRPr>
        </a:p>
      </dgm:t>
    </dgm:pt>
    <dgm:pt modelId="{232AFE40-C5CD-4DF3-8466-DD369FF681BE}" type="parTrans" cxnId="{D82A1718-EE35-4F43-818E-1E68CE54F036}">
      <dgm:prSet/>
      <dgm:spPr/>
      <dgm:t>
        <a:bodyPr/>
        <a:lstStyle/>
        <a:p>
          <a:endParaRPr lang="zh-CN" altLang="en-US"/>
        </a:p>
      </dgm:t>
    </dgm:pt>
    <dgm:pt modelId="{4F9C7124-BA2D-466D-8D71-A6C18CB0D327}" type="sibTrans" cxnId="{D82A1718-EE35-4F43-818E-1E68CE54F036}">
      <dgm:prSet/>
      <dgm:spPr/>
      <dgm:t>
        <a:bodyPr/>
        <a:lstStyle/>
        <a:p>
          <a:endParaRPr lang="zh-CN" altLang="en-US"/>
        </a:p>
      </dgm:t>
    </dgm:pt>
    <dgm:pt modelId="{DF300233-C85E-4426-A988-D08C2CD0B442}">
      <dgm:prSet/>
      <dgm:spPr/>
      <dgm:t>
        <a:bodyPr/>
        <a:lstStyle/>
        <a:p>
          <a:pPr rtl="0"/>
          <a:r>
            <a:rPr lang="zh-CN" b="1" dirty="0" smtClean="0">
              <a:latin typeface="黑体" pitchFamily="49" charset="-122"/>
              <a:ea typeface="黑体" pitchFamily="49" charset="-122"/>
            </a:rPr>
            <a:t>能力互补</a:t>
          </a:r>
          <a:endParaRPr lang="zh-CN" dirty="0">
            <a:latin typeface="黑体" pitchFamily="49" charset="-122"/>
            <a:ea typeface="黑体" pitchFamily="49" charset="-122"/>
          </a:endParaRPr>
        </a:p>
      </dgm:t>
    </dgm:pt>
    <dgm:pt modelId="{97D229A4-167A-4355-8593-74C3868C7102}" type="parTrans" cxnId="{F6BAF34C-3DDF-4C1B-9F6E-7FB19BB79F0F}">
      <dgm:prSet/>
      <dgm:spPr/>
      <dgm:t>
        <a:bodyPr/>
        <a:lstStyle/>
        <a:p>
          <a:endParaRPr lang="zh-CN" altLang="en-US"/>
        </a:p>
      </dgm:t>
    </dgm:pt>
    <dgm:pt modelId="{048FAAC3-F2B1-47EF-9B8A-3D12CCC10050}" type="sibTrans" cxnId="{F6BAF34C-3DDF-4C1B-9F6E-7FB19BB79F0F}">
      <dgm:prSet/>
      <dgm:spPr/>
      <dgm:t>
        <a:bodyPr/>
        <a:lstStyle/>
        <a:p>
          <a:endParaRPr lang="zh-CN" altLang="en-US"/>
        </a:p>
      </dgm:t>
    </dgm:pt>
    <dgm:pt modelId="{2F38D1C3-94FC-4072-9C55-65CD40875050}">
      <dgm:prSet/>
      <dgm:spPr/>
      <dgm:t>
        <a:bodyPr/>
        <a:lstStyle/>
        <a:p>
          <a:pPr rtl="0"/>
          <a:r>
            <a:rPr lang="zh-CN" b="1" dirty="0" smtClean="0">
              <a:latin typeface="黑体" pitchFamily="49" charset="-122"/>
              <a:ea typeface="黑体" pitchFamily="49" charset="-122"/>
            </a:rPr>
            <a:t>年龄互补</a:t>
          </a:r>
          <a:endParaRPr lang="zh-CN" dirty="0">
            <a:latin typeface="黑体" pitchFamily="49" charset="-122"/>
            <a:ea typeface="黑体" pitchFamily="49" charset="-122"/>
          </a:endParaRPr>
        </a:p>
      </dgm:t>
    </dgm:pt>
    <dgm:pt modelId="{BFBD8449-DD18-4BCD-AE4D-6BCCFE4C140B}" type="parTrans" cxnId="{4FADB10C-EDCD-4E26-94FE-1476D8644113}">
      <dgm:prSet/>
      <dgm:spPr/>
      <dgm:t>
        <a:bodyPr/>
        <a:lstStyle/>
        <a:p>
          <a:endParaRPr lang="zh-CN" altLang="en-US"/>
        </a:p>
      </dgm:t>
    </dgm:pt>
    <dgm:pt modelId="{3ECED901-4707-4AC4-A086-F7EEB7668B68}" type="sibTrans" cxnId="{4FADB10C-EDCD-4E26-94FE-1476D8644113}">
      <dgm:prSet/>
      <dgm:spPr/>
      <dgm:t>
        <a:bodyPr/>
        <a:lstStyle/>
        <a:p>
          <a:endParaRPr lang="zh-CN" altLang="en-US"/>
        </a:p>
      </dgm:t>
    </dgm:pt>
    <dgm:pt modelId="{A76A4306-E8E3-49E8-93C0-91AB5B2ACE62}">
      <dgm:prSet/>
      <dgm:spPr/>
      <dgm:t>
        <a:bodyPr/>
        <a:lstStyle/>
        <a:p>
          <a:pPr rtl="0"/>
          <a:r>
            <a:rPr lang="zh-CN" b="1" dirty="0" smtClean="0">
              <a:latin typeface="黑体" pitchFamily="49" charset="-122"/>
              <a:ea typeface="黑体" pitchFamily="49" charset="-122"/>
            </a:rPr>
            <a:t>性别互补</a:t>
          </a:r>
          <a:endParaRPr lang="zh-CN" dirty="0">
            <a:latin typeface="黑体" pitchFamily="49" charset="-122"/>
            <a:ea typeface="黑体" pitchFamily="49" charset="-122"/>
          </a:endParaRPr>
        </a:p>
      </dgm:t>
    </dgm:pt>
    <dgm:pt modelId="{08B47F90-116A-4FFB-A2B7-6CF8438F5CCD}" type="parTrans" cxnId="{70CB88EC-3286-44AA-8707-B2A4972D6E58}">
      <dgm:prSet/>
      <dgm:spPr/>
      <dgm:t>
        <a:bodyPr/>
        <a:lstStyle/>
        <a:p>
          <a:endParaRPr lang="zh-CN" altLang="en-US"/>
        </a:p>
      </dgm:t>
    </dgm:pt>
    <dgm:pt modelId="{6DAF5BFF-1A0E-4F15-B467-9FD817005CA0}" type="sibTrans" cxnId="{70CB88EC-3286-44AA-8707-B2A4972D6E58}">
      <dgm:prSet/>
      <dgm:spPr/>
      <dgm:t>
        <a:bodyPr/>
        <a:lstStyle/>
        <a:p>
          <a:endParaRPr lang="zh-CN" altLang="en-US"/>
        </a:p>
      </dgm:t>
    </dgm:pt>
    <dgm:pt modelId="{491F8312-ACC9-43A2-95DA-50280F3007D3}">
      <dgm:prSet/>
      <dgm:spPr/>
      <dgm:t>
        <a:bodyPr/>
        <a:lstStyle/>
        <a:p>
          <a:pPr rtl="0"/>
          <a:r>
            <a:rPr lang="zh-CN" b="1" dirty="0" smtClean="0">
              <a:latin typeface="黑体" pitchFamily="49" charset="-122"/>
              <a:ea typeface="黑体" pitchFamily="49" charset="-122"/>
            </a:rPr>
            <a:t>个性互补</a:t>
          </a:r>
          <a:endParaRPr lang="zh-CN" dirty="0">
            <a:latin typeface="黑体" pitchFamily="49" charset="-122"/>
            <a:ea typeface="黑体" pitchFamily="49" charset="-122"/>
          </a:endParaRPr>
        </a:p>
      </dgm:t>
    </dgm:pt>
    <dgm:pt modelId="{C71675F2-8B36-4FC9-B5A7-0A5B1A0F8EAC}" type="parTrans" cxnId="{539109BF-3F47-4C13-9665-4D56F59D3664}">
      <dgm:prSet/>
      <dgm:spPr/>
      <dgm:t>
        <a:bodyPr/>
        <a:lstStyle/>
        <a:p>
          <a:endParaRPr lang="zh-CN" altLang="en-US"/>
        </a:p>
      </dgm:t>
    </dgm:pt>
    <dgm:pt modelId="{8F03A534-B15C-4C28-92B4-48DE2A78527B}" type="sibTrans" cxnId="{539109BF-3F47-4C13-9665-4D56F59D3664}">
      <dgm:prSet/>
      <dgm:spPr/>
      <dgm:t>
        <a:bodyPr/>
        <a:lstStyle/>
        <a:p>
          <a:endParaRPr lang="zh-CN" altLang="en-US"/>
        </a:p>
      </dgm:t>
    </dgm:pt>
    <dgm:pt modelId="{543449F8-34E7-4D64-B340-C0130AB7CF08}" type="pres">
      <dgm:prSet presAssocID="{0A7C3154-3E8B-4EF0-8D59-4453151ECF90}" presName="Name0" presStyleCnt="0">
        <dgm:presLayoutVars>
          <dgm:dir/>
          <dgm:resizeHandles val="exact"/>
        </dgm:presLayoutVars>
      </dgm:prSet>
      <dgm:spPr/>
      <dgm:t>
        <a:bodyPr/>
        <a:lstStyle/>
        <a:p>
          <a:endParaRPr lang="zh-CN" altLang="en-US"/>
        </a:p>
      </dgm:t>
    </dgm:pt>
    <dgm:pt modelId="{41DF20FD-D532-4705-B0D2-1F78CB2DDF58}" type="pres">
      <dgm:prSet presAssocID="{727E8654-08FE-42BB-8643-C20563A6FECF}" presName="node" presStyleLbl="node1" presStyleIdx="0" presStyleCnt="5">
        <dgm:presLayoutVars>
          <dgm:bulletEnabled val="1"/>
        </dgm:presLayoutVars>
      </dgm:prSet>
      <dgm:spPr/>
      <dgm:t>
        <a:bodyPr/>
        <a:lstStyle/>
        <a:p>
          <a:endParaRPr lang="zh-CN" altLang="en-US"/>
        </a:p>
      </dgm:t>
    </dgm:pt>
    <dgm:pt modelId="{97FB420A-2DB9-40C0-A403-119ED2850EBC}" type="pres">
      <dgm:prSet presAssocID="{4F9C7124-BA2D-466D-8D71-A6C18CB0D327}" presName="sibTrans" presStyleLbl="sibTrans2D1" presStyleIdx="0" presStyleCnt="4"/>
      <dgm:spPr/>
      <dgm:t>
        <a:bodyPr/>
        <a:lstStyle/>
        <a:p>
          <a:endParaRPr lang="zh-CN" altLang="en-US"/>
        </a:p>
      </dgm:t>
    </dgm:pt>
    <dgm:pt modelId="{7AAF53E2-5269-4CAE-A431-7293BCAFAFDD}" type="pres">
      <dgm:prSet presAssocID="{4F9C7124-BA2D-466D-8D71-A6C18CB0D327}" presName="connectorText" presStyleLbl="sibTrans2D1" presStyleIdx="0" presStyleCnt="4"/>
      <dgm:spPr/>
      <dgm:t>
        <a:bodyPr/>
        <a:lstStyle/>
        <a:p>
          <a:endParaRPr lang="zh-CN" altLang="en-US"/>
        </a:p>
      </dgm:t>
    </dgm:pt>
    <dgm:pt modelId="{29B8E23D-B784-434A-A348-3DA0F0085DCD}" type="pres">
      <dgm:prSet presAssocID="{DF300233-C85E-4426-A988-D08C2CD0B442}" presName="node" presStyleLbl="node1" presStyleIdx="1" presStyleCnt="5">
        <dgm:presLayoutVars>
          <dgm:bulletEnabled val="1"/>
        </dgm:presLayoutVars>
      </dgm:prSet>
      <dgm:spPr/>
      <dgm:t>
        <a:bodyPr/>
        <a:lstStyle/>
        <a:p>
          <a:endParaRPr lang="zh-CN" altLang="en-US"/>
        </a:p>
      </dgm:t>
    </dgm:pt>
    <dgm:pt modelId="{A6F79B12-2EFA-44C4-9E97-90BE077F7493}" type="pres">
      <dgm:prSet presAssocID="{048FAAC3-F2B1-47EF-9B8A-3D12CCC10050}" presName="sibTrans" presStyleLbl="sibTrans2D1" presStyleIdx="1" presStyleCnt="4"/>
      <dgm:spPr/>
      <dgm:t>
        <a:bodyPr/>
        <a:lstStyle/>
        <a:p>
          <a:endParaRPr lang="zh-CN" altLang="en-US"/>
        </a:p>
      </dgm:t>
    </dgm:pt>
    <dgm:pt modelId="{16100F6D-91AD-497B-9487-341F174B7A34}" type="pres">
      <dgm:prSet presAssocID="{048FAAC3-F2B1-47EF-9B8A-3D12CCC10050}" presName="connectorText" presStyleLbl="sibTrans2D1" presStyleIdx="1" presStyleCnt="4"/>
      <dgm:spPr/>
      <dgm:t>
        <a:bodyPr/>
        <a:lstStyle/>
        <a:p>
          <a:endParaRPr lang="zh-CN" altLang="en-US"/>
        </a:p>
      </dgm:t>
    </dgm:pt>
    <dgm:pt modelId="{41FBEB6A-D683-46EB-82CF-9D35DA2928FA}" type="pres">
      <dgm:prSet presAssocID="{2F38D1C3-94FC-4072-9C55-65CD40875050}" presName="node" presStyleLbl="node1" presStyleIdx="2" presStyleCnt="5">
        <dgm:presLayoutVars>
          <dgm:bulletEnabled val="1"/>
        </dgm:presLayoutVars>
      </dgm:prSet>
      <dgm:spPr/>
      <dgm:t>
        <a:bodyPr/>
        <a:lstStyle/>
        <a:p>
          <a:endParaRPr lang="zh-CN" altLang="en-US"/>
        </a:p>
      </dgm:t>
    </dgm:pt>
    <dgm:pt modelId="{9280F29E-C32D-480D-9620-9B3DFDE60AF5}" type="pres">
      <dgm:prSet presAssocID="{3ECED901-4707-4AC4-A086-F7EEB7668B68}" presName="sibTrans" presStyleLbl="sibTrans2D1" presStyleIdx="2" presStyleCnt="4"/>
      <dgm:spPr/>
      <dgm:t>
        <a:bodyPr/>
        <a:lstStyle/>
        <a:p>
          <a:endParaRPr lang="zh-CN" altLang="en-US"/>
        </a:p>
      </dgm:t>
    </dgm:pt>
    <dgm:pt modelId="{A7B2B4E6-30BF-412A-B9B7-FEC396411FC9}" type="pres">
      <dgm:prSet presAssocID="{3ECED901-4707-4AC4-A086-F7EEB7668B68}" presName="connectorText" presStyleLbl="sibTrans2D1" presStyleIdx="2" presStyleCnt="4"/>
      <dgm:spPr/>
      <dgm:t>
        <a:bodyPr/>
        <a:lstStyle/>
        <a:p>
          <a:endParaRPr lang="zh-CN" altLang="en-US"/>
        </a:p>
      </dgm:t>
    </dgm:pt>
    <dgm:pt modelId="{4B9E5892-D571-4E48-955D-D659B57547F1}" type="pres">
      <dgm:prSet presAssocID="{A76A4306-E8E3-49E8-93C0-91AB5B2ACE62}" presName="node" presStyleLbl="node1" presStyleIdx="3" presStyleCnt="5">
        <dgm:presLayoutVars>
          <dgm:bulletEnabled val="1"/>
        </dgm:presLayoutVars>
      </dgm:prSet>
      <dgm:spPr/>
      <dgm:t>
        <a:bodyPr/>
        <a:lstStyle/>
        <a:p>
          <a:endParaRPr lang="zh-CN" altLang="en-US"/>
        </a:p>
      </dgm:t>
    </dgm:pt>
    <dgm:pt modelId="{D8BF6474-0D51-4125-8039-2E3C3DB1B720}" type="pres">
      <dgm:prSet presAssocID="{6DAF5BFF-1A0E-4F15-B467-9FD817005CA0}" presName="sibTrans" presStyleLbl="sibTrans2D1" presStyleIdx="3" presStyleCnt="4"/>
      <dgm:spPr/>
      <dgm:t>
        <a:bodyPr/>
        <a:lstStyle/>
        <a:p>
          <a:endParaRPr lang="zh-CN" altLang="en-US"/>
        </a:p>
      </dgm:t>
    </dgm:pt>
    <dgm:pt modelId="{DDD618F2-3602-44E6-8C1C-DD34F2F1F3F3}" type="pres">
      <dgm:prSet presAssocID="{6DAF5BFF-1A0E-4F15-B467-9FD817005CA0}" presName="connectorText" presStyleLbl="sibTrans2D1" presStyleIdx="3" presStyleCnt="4"/>
      <dgm:spPr/>
      <dgm:t>
        <a:bodyPr/>
        <a:lstStyle/>
        <a:p>
          <a:endParaRPr lang="zh-CN" altLang="en-US"/>
        </a:p>
      </dgm:t>
    </dgm:pt>
    <dgm:pt modelId="{2637BD1C-03C0-4B6E-8B4A-101C2285F7D2}" type="pres">
      <dgm:prSet presAssocID="{491F8312-ACC9-43A2-95DA-50280F3007D3}" presName="node" presStyleLbl="node1" presStyleIdx="4" presStyleCnt="5">
        <dgm:presLayoutVars>
          <dgm:bulletEnabled val="1"/>
        </dgm:presLayoutVars>
      </dgm:prSet>
      <dgm:spPr/>
      <dgm:t>
        <a:bodyPr/>
        <a:lstStyle/>
        <a:p>
          <a:endParaRPr lang="zh-CN" altLang="en-US"/>
        </a:p>
      </dgm:t>
    </dgm:pt>
  </dgm:ptLst>
  <dgm:cxnLst>
    <dgm:cxn modelId="{323C9362-A8ED-4C83-8A63-7379B72CEBB8}" type="presOf" srcId="{048FAAC3-F2B1-47EF-9B8A-3D12CCC10050}" destId="{A6F79B12-2EFA-44C4-9E97-90BE077F7493}" srcOrd="0" destOrd="0" presId="urn:microsoft.com/office/officeart/2005/8/layout/process1"/>
    <dgm:cxn modelId="{AEAF95F9-6C81-4198-B34A-FC826744532B}" type="presOf" srcId="{2F38D1C3-94FC-4072-9C55-65CD40875050}" destId="{41FBEB6A-D683-46EB-82CF-9D35DA2928FA}" srcOrd="0" destOrd="0" presId="urn:microsoft.com/office/officeart/2005/8/layout/process1"/>
    <dgm:cxn modelId="{EC8A7E99-395D-43F6-82C3-8163F8E007BB}" type="presOf" srcId="{DF300233-C85E-4426-A988-D08C2CD0B442}" destId="{29B8E23D-B784-434A-A348-3DA0F0085DCD}" srcOrd="0" destOrd="0" presId="urn:microsoft.com/office/officeart/2005/8/layout/process1"/>
    <dgm:cxn modelId="{C9F9F306-932D-473E-BE9F-1E4A94B23368}" type="presOf" srcId="{A76A4306-E8E3-49E8-93C0-91AB5B2ACE62}" destId="{4B9E5892-D571-4E48-955D-D659B57547F1}" srcOrd="0" destOrd="0" presId="urn:microsoft.com/office/officeart/2005/8/layout/process1"/>
    <dgm:cxn modelId="{707D566C-CB71-4294-95F7-6EFF0C0A1FCF}" type="presOf" srcId="{4F9C7124-BA2D-466D-8D71-A6C18CB0D327}" destId="{97FB420A-2DB9-40C0-A403-119ED2850EBC}" srcOrd="0" destOrd="0" presId="urn:microsoft.com/office/officeart/2005/8/layout/process1"/>
    <dgm:cxn modelId="{593F6DD6-91A3-4FB6-B1B0-A33B969A7289}" type="presOf" srcId="{048FAAC3-F2B1-47EF-9B8A-3D12CCC10050}" destId="{16100F6D-91AD-497B-9487-341F174B7A34}" srcOrd="1" destOrd="0" presId="urn:microsoft.com/office/officeart/2005/8/layout/process1"/>
    <dgm:cxn modelId="{4FADB10C-EDCD-4E26-94FE-1476D8644113}" srcId="{0A7C3154-3E8B-4EF0-8D59-4453151ECF90}" destId="{2F38D1C3-94FC-4072-9C55-65CD40875050}" srcOrd="2" destOrd="0" parTransId="{BFBD8449-DD18-4BCD-AE4D-6BCCFE4C140B}" sibTransId="{3ECED901-4707-4AC4-A086-F7EEB7668B68}"/>
    <dgm:cxn modelId="{1B52D30E-C81B-428B-9A68-58A35AEA5D15}" type="presOf" srcId="{0A7C3154-3E8B-4EF0-8D59-4453151ECF90}" destId="{543449F8-34E7-4D64-B340-C0130AB7CF08}" srcOrd="0" destOrd="0" presId="urn:microsoft.com/office/officeart/2005/8/layout/process1"/>
    <dgm:cxn modelId="{8DBAFD7B-E6D9-41B3-8B3C-C8B44E4D39C2}" type="presOf" srcId="{491F8312-ACC9-43A2-95DA-50280F3007D3}" destId="{2637BD1C-03C0-4B6E-8B4A-101C2285F7D2}" srcOrd="0" destOrd="0" presId="urn:microsoft.com/office/officeart/2005/8/layout/process1"/>
    <dgm:cxn modelId="{3ED4288B-786A-412A-A35F-7BC89177D504}" type="presOf" srcId="{3ECED901-4707-4AC4-A086-F7EEB7668B68}" destId="{9280F29E-C32D-480D-9620-9B3DFDE60AF5}" srcOrd="0" destOrd="0" presId="urn:microsoft.com/office/officeart/2005/8/layout/process1"/>
    <dgm:cxn modelId="{C82A4EF2-06B1-4F00-93F5-35D1F64A8DC7}" type="presOf" srcId="{727E8654-08FE-42BB-8643-C20563A6FECF}" destId="{41DF20FD-D532-4705-B0D2-1F78CB2DDF58}" srcOrd="0" destOrd="0" presId="urn:microsoft.com/office/officeart/2005/8/layout/process1"/>
    <dgm:cxn modelId="{473C2D64-9C5A-44A0-8BE0-2C94929A6A07}" type="presOf" srcId="{4F9C7124-BA2D-466D-8D71-A6C18CB0D327}" destId="{7AAF53E2-5269-4CAE-A431-7293BCAFAFDD}" srcOrd="1" destOrd="0" presId="urn:microsoft.com/office/officeart/2005/8/layout/process1"/>
    <dgm:cxn modelId="{7D2F6233-CC20-4066-ABFE-C5CB62ACA479}" type="presOf" srcId="{3ECED901-4707-4AC4-A086-F7EEB7668B68}" destId="{A7B2B4E6-30BF-412A-B9B7-FEC396411FC9}" srcOrd="1" destOrd="0" presId="urn:microsoft.com/office/officeart/2005/8/layout/process1"/>
    <dgm:cxn modelId="{52AF4F95-E3CD-483E-BC1F-2D3694361D78}" type="presOf" srcId="{6DAF5BFF-1A0E-4F15-B467-9FD817005CA0}" destId="{D8BF6474-0D51-4125-8039-2E3C3DB1B720}" srcOrd="0" destOrd="0" presId="urn:microsoft.com/office/officeart/2005/8/layout/process1"/>
    <dgm:cxn modelId="{70CB88EC-3286-44AA-8707-B2A4972D6E58}" srcId="{0A7C3154-3E8B-4EF0-8D59-4453151ECF90}" destId="{A76A4306-E8E3-49E8-93C0-91AB5B2ACE62}" srcOrd="3" destOrd="0" parTransId="{08B47F90-116A-4FFB-A2B7-6CF8438F5CCD}" sibTransId="{6DAF5BFF-1A0E-4F15-B467-9FD817005CA0}"/>
    <dgm:cxn modelId="{F6BAF34C-3DDF-4C1B-9F6E-7FB19BB79F0F}" srcId="{0A7C3154-3E8B-4EF0-8D59-4453151ECF90}" destId="{DF300233-C85E-4426-A988-D08C2CD0B442}" srcOrd="1" destOrd="0" parTransId="{97D229A4-167A-4355-8593-74C3868C7102}" sibTransId="{048FAAC3-F2B1-47EF-9B8A-3D12CCC10050}"/>
    <dgm:cxn modelId="{030A7B32-F39E-4E07-8BF1-B12F47D289B4}" type="presOf" srcId="{6DAF5BFF-1A0E-4F15-B467-9FD817005CA0}" destId="{DDD618F2-3602-44E6-8C1C-DD34F2F1F3F3}" srcOrd="1" destOrd="0" presId="urn:microsoft.com/office/officeart/2005/8/layout/process1"/>
    <dgm:cxn modelId="{539109BF-3F47-4C13-9665-4D56F59D3664}" srcId="{0A7C3154-3E8B-4EF0-8D59-4453151ECF90}" destId="{491F8312-ACC9-43A2-95DA-50280F3007D3}" srcOrd="4" destOrd="0" parTransId="{C71675F2-8B36-4FC9-B5A7-0A5B1A0F8EAC}" sibTransId="{8F03A534-B15C-4C28-92B4-48DE2A78527B}"/>
    <dgm:cxn modelId="{D82A1718-EE35-4F43-818E-1E68CE54F036}" srcId="{0A7C3154-3E8B-4EF0-8D59-4453151ECF90}" destId="{727E8654-08FE-42BB-8643-C20563A6FECF}" srcOrd="0" destOrd="0" parTransId="{232AFE40-C5CD-4DF3-8466-DD369FF681BE}" sibTransId="{4F9C7124-BA2D-466D-8D71-A6C18CB0D327}"/>
    <dgm:cxn modelId="{1A513509-7F3D-468E-9D14-6BE806910927}" type="presParOf" srcId="{543449F8-34E7-4D64-B340-C0130AB7CF08}" destId="{41DF20FD-D532-4705-B0D2-1F78CB2DDF58}" srcOrd="0" destOrd="0" presId="urn:microsoft.com/office/officeart/2005/8/layout/process1"/>
    <dgm:cxn modelId="{5D9F5DE0-3557-453F-A9EE-41DE7989CB43}" type="presParOf" srcId="{543449F8-34E7-4D64-B340-C0130AB7CF08}" destId="{97FB420A-2DB9-40C0-A403-119ED2850EBC}" srcOrd="1" destOrd="0" presId="urn:microsoft.com/office/officeart/2005/8/layout/process1"/>
    <dgm:cxn modelId="{447CE633-2803-4841-A56A-44C3CA872EDA}" type="presParOf" srcId="{97FB420A-2DB9-40C0-A403-119ED2850EBC}" destId="{7AAF53E2-5269-4CAE-A431-7293BCAFAFDD}" srcOrd="0" destOrd="0" presId="urn:microsoft.com/office/officeart/2005/8/layout/process1"/>
    <dgm:cxn modelId="{57036081-4556-4A69-ADB2-F039CD88BECC}" type="presParOf" srcId="{543449F8-34E7-4D64-B340-C0130AB7CF08}" destId="{29B8E23D-B784-434A-A348-3DA0F0085DCD}" srcOrd="2" destOrd="0" presId="urn:microsoft.com/office/officeart/2005/8/layout/process1"/>
    <dgm:cxn modelId="{77AC7E12-0586-423A-B18B-25EB95C3E0B0}" type="presParOf" srcId="{543449F8-34E7-4D64-B340-C0130AB7CF08}" destId="{A6F79B12-2EFA-44C4-9E97-90BE077F7493}" srcOrd="3" destOrd="0" presId="urn:microsoft.com/office/officeart/2005/8/layout/process1"/>
    <dgm:cxn modelId="{FE9DF165-1AED-4959-A5C5-E3549EFA14F5}" type="presParOf" srcId="{A6F79B12-2EFA-44C4-9E97-90BE077F7493}" destId="{16100F6D-91AD-497B-9487-341F174B7A34}" srcOrd="0" destOrd="0" presId="urn:microsoft.com/office/officeart/2005/8/layout/process1"/>
    <dgm:cxn modelId="{8C8EF499-8581-466F-B34C-F741CA620567}" type="presParOf" srcId="{543449F8-34E7-4D64-B340-C0130AB7CF08}" destId="{41FBEB6A-D683-46EB-82CF-9D35DA2928FA}" srcOrd="4" destOrd="0" presId="urn:microsoft.com/office/officeart/2005/8/layout/process1"/>
    <dgm:cxn modelId="{2BDD9908-6B9C-4D9F-A17E-E3EF42D783C3}" type="presParOf" srcId="{543449F8-34E7-4D64-B340-C0130AB7CF08}" destId="{9280F29E-C32D-480D-9620-9B3DFDE60AF5}" srcOrd="5" destOrd="0" presId="urn:microsoft.com/office/officeart/2005/8/layout/process1"/>
    <dgm:cxn modelId="{7A5E0343-4CDA-4A2D-ABB8-E6C8F1F871B4}" type="presParOf" srcId="{9280F29E-C32D-480D-9620-9B3DFDE60AF5}" destId="{A7B2B4E6-30BF-412A-B9B7-FEC396411FC9}" srcOrd="0" destOrd="0" presId="urn:microsoft.com/office/officeart/2005/8/layout/process1"/>
    <dgm:cxn modelId="{5D8CA6CA-A87B-4E0D-B30D-1C4BB81ED5D8}" type="presParOf" srcId="{543449F8-34E7-4D64-B340-C0130AB7CF08}" destId="{4B9E5892-D571-4E48-955D-D659B57547F1}" srcOrd="6" destOrd="0" presId="urn:microsoft.com/office/officeart/2005/8/layout/process1"/>
    <dgm:cxn modelId="{DDA5C308-1941-4AD5-824A-42712ECDF9F2}" type="presParOf" srcId="{543449F8-34E7-4D64-B340-C0130AB7CF08}" destId="{D8BF6474-0D51-4125-8039-2E3C3DB1B720}" srcOrd="7" destOrd="0" presId="urn:microsoft.com/office/officeart/2005/8/layout/process1"/>
    <dgm:cxn modelId="{8AB87CFF-841B-403C-B428-41896DAA3C1A}" type="presParOf" srcId="{D8BF6474-0D51-4125-8039-2E3C3DB1B720}" destId="{DDD618F2-3602-44E6-8C1C-DD34F2F1F3F3}" srcOrd="0" destOrd="0" presId="urn:microsoft.com/office/officeart/2005/8/layout/process1"/>
    <dgm:cxn modelId="{8975FD6C-AAE9-481C-8D10-12F8BB94D243}" type="presParOf" srcId="{543449F8-34E7-4D64-B340-C0130AB7CF08}" destId="{2637BD1C-03C0-4B6E-8B4A-101C2285F7D2}"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BC1930-BEDC-49D5-B780-563176990049}">
      <dsp:nvSpPr>
        <dsp:cNvPr id="0" name=""/>
        <dsp:cNvSpPr/>
      </dsp:nvSpPr>
      <dsp:spPr>
        <a:xfrm>
          <a:off x="1655" y="1825"/>
          <a:ext cx="6670407" cy="877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一、政策执行的含义、特点、作用</a:t>
          </a:r>
          <a:endParaRPr lang="zh-CN" altLang="en-US" sz="3200" b="1" kern="1200" dirty="0">
            <a:latin typeface="黑体" pitchFamily="49" charset="-122"/>
            <a:ea typeface="黑体" pitchFamily="49" charset="-122"/>
          </a:endParaRPr>
        </a:p>
      </dsp:txBody>
      <dsp:txXfrm>
        <a:off x="1655" y="1825"/>
        <a:ext cx="6670407" cy="877846"/>
      </dsp:txXfrm>
    </dsp:sp>
    <dsp:sp modelId="{29496B3F-1BE0-4E50-B3AC-918453C23608}">
      <dsp:nvSpPr>
        <dsp:cNvPr id="0" name=""/>
        <dsp:cNvSpPr/>
      </dsp:nvSpPr>
      <dsp:spPr>
        <a:xfrm>
          <a:off x="1655" y="923564"/>
          <a:ext cx="6667206" cy="877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二、政策执行研究的兴起</a:t>
          </a:r>
          <a:endParaRPr lang="zh-CN" altLang="en-US" sz="3200" b="1" kern="1200" dirty="0">
            <a:latin typeface="黑体" pitchFamily="49" charset="-122"/>
            <a:ea typeface="黑体" pitchFamily="49" charset="-122"/>
          </a:endParaRPr>
        </a:p>
      </dsp:txBody>
      <dsp:txXfrm>
        <a:off x="1655" y="923564"/>
        <a:ext cx="6667206" cy="877846"/>
      </dsp:txXfrm>
    </dsp:sp>
    <dsp:sp modelId="{CE9D7053-C499-4C3E-A075-4D2F4A871242}">
      <dsp:nvSpPr>
        <dsp:cNvPr id="0" name=""/>
        <dsp:cNvSpPr/>
      </dsp:nvSpPr>
      <dsp:spPr>
        <a:xfrm>
          <a:off x="1655" y="1845303"/>
          <a:ext cx="6667206" cy="877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三、政策执行的特征</a:t>
          </a:r>
          <a:endParaRPr lang="zh-CN" altLang="en-US" sz="3200" b="1" kern="1200" dirty="0">
            <a:latin typeface="黑体" pitchFamily="49" charset="-122"/>
            <a:ea typeface="黑体" pitchFamily="49" charset="-122"/>
          </a:endParaRPr>
        </a:p>
      </dsp:txBody>
      <dsp:txXfrm>
        <a:off x="1655" y="1845303"/>
        <a:ext cx="6667206" cy="877846"/>
      </dsp:txXfrm>
    </dsp:sp>
    <dsp:sp modelId="{A298531D-0858-43EE-A76E-59C1DB86026A}">
      <dsp:nvSpPr>
        <dsp:cNvPr id="0" name=""/>
        <dsp:cNvSpPr/>
      </dsp:nvSpPr>
      <dsp:spPr>
        <a:xfrm>
          <a:off x="1655" y="2767042"/>
          <a:ext cx="6667206" cy="877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四、政策执行的作用</a:t>
          </a:r>
          <a:endParaRPr lang="zh-CN" altLang="en-US" sz="3200" b="1" kern="1200" dirty="0">
            <a:latin typeface="黑体" pitchFamily="49" charset="-122"/>
            <a:ea typeface="黑体" pitchFamily="49" charset="-122"/>
          </a:endParaRPr>
        </a:p>
      </dsp:txBody>
      <dsp:txXfrm>
        <a:off x="1655" y="2767042"/>
        <a:ext cx="6667206" cy="87784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AE01AA-7736-4EF1-817E-7D1746F9C4EE}">
      <dsp:nvSpPr>
        <dsp:cNvPr id="0" name=""/>
        <dsp:cNvSpPr/>
      </dsp:nvSpPr>
      <dsp:spPr>
        <a:xfrm rot="10800000">
          <a:off x="45061" y="193"/>
          <a:ext cx="6158276" cy="6847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974" tIns="152400" rIns="284480" bIns="152400" numCol="1" spcCol="1270" anchor="ctr" anchorCtr="0">
          <a:noAutofit/>
        </a:bodyPr>
        <a:lstStyle/>
        <a:p>
          <a:pPr lvl="0" algn="ctr" defTabSz="1778000" rtl="0">
            <a:lnSpc>
              <a:spcPct val="90000"/>
            </a:lnSpc>
            <a:spcBef>
              <a:spcPct val="0"/>
            </a:spcBef>
            <a:spcAft>
              <a:spcPct val="35000"/>
            </a:spcAft>
          </a:pPr>
          <a:r>
            <a:rPr lang="zh-CN" altLang="en-US" sz="4000" b="1" kern="1200" dirty="0" smtClean="0">
              <a:latin typeface="黑体" pitchFamily="49" charset="-122"/>
              <a:ea typeface="黑体" pitchFamily="49" charset="-122"/>
            </a:rPr>
            <a:t>一、明确既定目标</a:t>
          </a:r>
          <a:endParaRPr lang="zh-CN" altLang="en-US" sz="4000" b="1" kern="1200" dirty="0">
            <a:latin typeface="黑体" pitchFamily="49" charset="-122"/>
            <a:ea typeface="黑体" pitchFamily="49" charset="-122"/>
          </a:endParaRPr>
        </a:p>
      </dsp:txBody>
      <dsp:txXfrm rot="10800000">
        <a:off x="45061" y="193"/>
        <a:ext cx="6158276" cy="684791"/>
      </dsp:txXfrm>
    </dsp:sp>
    <dsp:sp modelId="{AE596F97-DD61-4E3B-AF83-E684D26A8EDB}">
      <dsp:nvSpPr>
        <dsp:cNvPr id="0" name=""/>
        <dsp:cNvSpPr/>
      </dsp:nvSpPr>
      <dsp:spPr>
        <a:xfrm>
          <a:off x="355871" y="1"/>
          <a:ext cx="684791" cy="684791"/>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05F7589-530F-4F7A-84FB-EF436F7B54B0}">
      <dsp:nvSpPr>
        <dsp:cNvPr id="0" name=""/>
        <dsp:cNvSpPr/>
      </dsp:nvSpPr>
      <dsp:spPr>
        <a:xfrm rot="10800000">
          <a:off x="76204" y="889400"/>
          <a:ext cx="6095990" cy="6847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974" tIns="152400" rIns="284480" bIns="152400" numCol="1" spcCol="1270" anchor="ctr" anchorCtr="0">
          <a:noAutofit/>
        </a:bodyPr>
        <a:lstStyle/>
        <a:p>
          <a:pPr lvl="0" algn="ctr" defTabSz="1778000" rtl="0">
            <a:lnSpc>
              <a:spcPct val="90000"/>
            </a:lnSpc>
            <a:spcBef>
              <a:spcPct val="0"/>
            </a:spcBef>
            <a:spcAft>
              <a:spcPct val="35000"/>
            </a:spcAft>
          </a:pPr>
          <a:r>
            <a:rPr lang="zh-CN" altLang="en-US" sz="4000" b="1" kern="1200" dirty="0" smtClean="0">
              <a:latin typeface="黑体" pitchFamily="49" charset="-122"/>
              <a:ea typeface="黑体" pitchFamily="49" charset="-122"/>
            </a:rPr>
            <a:t>二、实施反馈控制</a:t>
          </a:r>
          <a:endParaRPr lang="zh-CN" altLang="en-US" sz="4000" b="1" kern="1200" dirty="0">
            <a:latin typeface="黑体" pitchFamily="49" charset="-122"/>
            <a:ea typeface="黑体" pitchFamily="49" charset="-122"/>
          </a:endParaRPr>
        </a:p>
      </dsp:txBody>
      <dsp:txXfrm rot="10800000">
        <a:off x="76204" y="889400"/>
        <a:ext cx="6095990" cy="684791"/>
      </dsp:txXfrm>
    </dsp:sp>
    <dsp:sp modelId="{EB3D496C-E4D9-4985-A2EE-4E3E3DC7AEC5}">
      <dsp:nvSpPr>
        <dsp:cNvPr id="0" name=""/>
        <dsp:cNvSpPr/>
      </dsp:nvSpPr>
      <dsp:spPr>
        <a:xfrm>
          <a:off x="388522" y="911170"/>
          <a:ext cx="684791" cy="684791"/>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9EA49A4-5746-4718-BA00-7B24311D45C0}">
      <dsp:nvSpPr>
        <dsp:cNvPr id="0" name=""/>
        <dsp:cNvSpPr/>
      </dsp:nvSpPr>
      <dsp:spPr>
        <a:xfrm rot="10800000">
          <a:off x="43545" y="1778607"/>
          <a:ext cx="6161309" cy="6847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974" tIns="152400" rIns="284480" bIns="152400" numCol="1" spcCol="1270" anchor="ctr" anchorCtr="0">
          <a:noAutofit/>
        </a:bodyPr>
        <a:lstStyle/>
        <a:p>
          <a:pPr lvl="0" algn="ctr" defTabSz="1778000" rtl="0">
            <a:lnSpc>
              <a:spcPct val="90000"/>
            </a:lnSpc>
            <a:spcBef>
              <a:spcPct val="0"/>
            </a:spcBef>
            <a:spcAft>
              <a:spcPct val="35000"/>
            </a:spcAft>
          </a:pPr>
          <a:r>
            <a:rPr lang="zh-CN" altLang="en-US" sz="4000" b="1" kern="1200" dirty="0" smtClean="0">
              <a:latin typeface="黑体" pitchFamily="49" charset="-122"/>
              <a:ea typeface="黑体" pitchFamily="49" charset="-122"/>
            </a:rPr>
            <a:t>三、注意政策整合</a:t>
          </a:r>
          <a:endParaRPr lang="zh-CN" altLang="en-US" sz="4000" kern="1200" dirty="0">
            <a:latin typeface="黑体" pitchFamily="49" charset="-122"/>
            <a:ea typeface="黑体" pitchFamily="49" charset="-122"/>
          </a:endParaRPr>
        </a:p>
      </dsp:txBody>
      <dsp:txXfrm rot="10800000">
        <a:off x="43545" y="1778607"/>
        <a:ext cx="6161309" cy="684791"/>
      </dsp:txXfrm>
    </dsp:sp>
    <dsp:sp modelId="{B34ED93F-3C67-4553-97B9-BFFC87C4AF32}">
      <dsp:nvSpPr>
        <dsp:cNvPr id="0" name=""/>
        <dsp:cNvSpPr/>
      </dsp:nvSpPr>
      <dsp:spPr>
        <a:xfrm>
          <a:off x="377640" y="1778607"/>
          <a:ext cx="684791" cy="684791"/>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C468470-2785-4AAF-8E4C-66E045AACFD6}">
      <dsp:nvSpPr>
        <dsp:cNvPr id="0" name=""/>
        <dsp:cNvSpPr/>
      </dsp:nvSpPr>
      <dsp:spPr>
        <a:xfrm rot="10800000">
          <a:off x="43545" y="2667814"/>
          <a:ext cx="6161309" cy="6847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974" tIns="152400" rIns="284480" bIns="152400" numCol="1" spcCol="1270" anchor="ctr" anchorCtr="0">
          <a:noAutofit/>
        </a:bodyPr>
        <a:lstStyle/>
        <a:p>
          <a:pPr lvl="0" algn="ctr" defTabSz="1778000" rtl="0">
            <a:lnSpc>
              <a:spcPct val="90000"/>
            </a:lnSpc>
            <a:spcBef>
              <a:spcPct val="0"/>
            </a:spcBef>
            <a:spcAft>
              <a:spcPct val="35000"/>
            </a:spcAft>
          </a:pPr>
          <a:r>
            <a:rPr lang="zh-CN" altLang="en-US" sz="4000" b="1" kern="1200" dirty="0" smtClean="0">
              <a:latin typeface="黑体" pitchFamily="49" charset="-122"/>
              <a:ea typeface="黑体" pitchFamily="49" charset="-122"/>
            </a:rPr>
            <a:t>四、时刻重视民意</a:t>
          </a:r>
          <a:endParaRPr lang="zh-CN" altLang="en-US" sz="4000" kern="1200" dirty="0">
            <a:latin typeface="黑体" pitchFamily="49" charset="-122"/>
            <a:ea typeface="黑体" pitchFamily="49" charset="-122"/>
          </a:endParaRPr>
        </a:p>
      </dsp:txBody>
      <dsp:txXfrm rot="10800000">
        <a:off x="43545" y="2667814"/>
        <a:ext cx="6161309" cy="684791"/>
      </dsp:txXfrm>
    </dsp:sp>
    <dsp:sp modelId="{14914AAD-2EAE-4AAE-A0B8-5E67BB445D87}">
      <dsp:nvSpPr>
        <dsp:cNvPr id="0" name=""/>
        <dsp:cNvSpPr/>
      </dsp:nvSpPr>
      <dsp:spPr>
        <a:xfrm>
          <a:off x="410298" y="2646237"/>
          <a:ext cx="684791" cy="684791"/>
        </a:xfrm>
        <a:prstGeom prst="ellipse">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ED393F-F997-458A-91DD-05364E5E3DF2}">
      <dsp:nvSpPr>
        <dsp:cNvPr id="0" name=""/>
        <dsp:cNvSpPr/>
      </dsp:nvSpPr>
      <dsp:spPr>
        <a:xfrm>
          <a:off x="0" y="10"/>
          <a:ext cx="6537249" cy="85645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1" kern="1200" dirty="0" smtClean="0">
              <a:latin typeface="黑体" pitchFamily="49" charset="-122"/>
              <a:ea typeface="黑体" pitchFamily="49" charset="-122"/>
            </a:rPr>
            <a:t>一、政策执行偏差的含义</a:t>
          </a:r>
          <a:endParaRPr lang="zh-CN" altLang="en-US" sz="3600" b="1" kern="1200" dirty="0">
            <a:latin typeface="黑体" pitchFamily="49" charset="-122"/>
            <a:ea typeface="黑体" pitchFamily="49" charset="-122"/>
          </a:endParaRPr>
        </a:p>
      </dsp:txBody>
      <dsp:txXfrm>
        <a:off x="0" y="10"/>
        <a:ext cx="6537249" cy="856453"/>
      </dsp:txXfrm>
    </dsp:sp>
    <dsp:sp modelId="{3D8ABD9E-0924-47BA-B386-780827E829E0}">
      <dsp:nvSpPr>
        <dsp:cNvPr id="0" name=""/>
        <dsp:cNvSpPr/>
      </dsp:nvSpPr>
      <dsp:spPr>
        <a:xfrm>
          <a:off x="0" y="869978"/>
          <a:ext cx="6537249" cy="85645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1" kern="1200" dirty="0" smtClean="0">
              <a:latin typeface="黑体" pitchFamily="49" charset="-122"/>
              <a:ea typeface="黑体" pitchFamily="49" charset="-122"/>
            </a:rPr>
            <a:t>二、政策执行偏差的表现形式</a:t>
          </a:r>
          <a:endParaRPr lang="zh-CN" altLang="en-US" sz="3600" b="1" kern="1200" dirty="0">
            <a:latin typeface="黑体" pitchFamily="49" charset="-122"/>
            <a:ea typeface="黑体" pitchFamily="49" charset="-122"/>
          </a:endParaRPr>
        </a:p>
      </dsp:txBody>
      <dsp:txXfrm>
        <a:off x="0" y="869978"/>
        <a:ext cx="6537249" cy="856453"/>
      </dsp:txXfrm>
    </dsp:sp>
    <dsp:sp modelId="{347A1CDE-8F7B-4AAC-A636-1294F31970C7}">
      <dsp:nvSpPr>
        <dsp:cNvPr id="0" name=""/>
        <dsp:cNvSpPr/>
      </dsp:nvSpPr>
      <dsp:spPr>
        <a:xfrm>
          <a:off x="0" y="1739946"/>
          <a:ext cx="6537249" cy="85645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1" kern="1200" dirty="0" smtClean="0">
              <a:latin typeface="黑体" pitchFamily="49" charset="-122"/>
              <a:ea typeface="黑体" pitchFamily="49" charset="-122"/>
            </a:rPr>
            <a:t>三、政策执行偏差的原因</a:t>
          </a:r>
          <a:endParaRPr lang="zh-CN" altLang="en-US" sz="3600" b="1" kern="1200" dirty="0">
            <a:latin typeface="黑体" pitchFamily="49" charset="-122"/>
            <a:ea typeface="黑体" pitchFamily="49" charset="-122"/>
          </a:endParaRPr>
        </a:p>
      </dsp:txBody>
      <dsp:txXfrm>
        <a:off x="0" y="1739946"/>
        <a:ext cx="6537249" cy="856453"/>
      </dsp:txXfrm>
    </dsp:sp>
    <dsp:sp modelId="{41EF2525-8DDA-4F66-8836-45FAF1A82C89}">
      <dsp:nvSpPr>
        <dsp:cNvPr id="0" name=""/>
        <dsp:cNvSpPr/>
      </dsp:nvSpPr>
      <dsp:spPr>
        <a:xfrm>
          <a:off x="0" y="2609914"/>
          <a:ext cx="6537249" cy="85645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1" kern="1200" dirty="0" smtClean="0">
              <a:latin typeface="黑体" pitchFamily="49" charset="-122"/>
              <a:ea typeface="黑体" pitchFamily="49" charset="-122"/>
            </a:rPr>
            <a:t>四、政策执行偏差的矫正</a:t>
          </a:r>
          <a:endParaRPr lang="zh-CN" altLang="en-US" sz="3600" b="1" kern="1200" dirty="0">
            <a:latin typeface="黑体" pitchFamily="49" charset="-122"/>
            <a:ea typeface="黑体" pitchFamily="49" charset="-122"/>
          </a:endParaRPr>
        </a:p>
      </dsp:txBody>
      <dsp:txXfrm>
        <a:off x="0" y="2609914"/>
        <a:ext cx="6537249" cy="8564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81503C-2808-4850-90B1-A737E5A22B7F}">
      <dsp:nvSpPr>
        <dsp:cNvPr id="0" name=""/>
        <dsp:cNvSpPr/>
      </dsp:nvSpPr>
      <dsp:spPr>
        <a:xfrm>
          <a:off x="3669951" y="867235"/>
          <a:ext cx="1161839" cy="11618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29CDA0C-9EC0-4725-ACA7-9BD4724FBA4A}">
      <dsp:nvSpPr>
        <dsp:cNvPr id="0" name=""/>
        <dsp:cNvSpPr/>
      </dsp:nvSpPr>
      <dsp:spPr>
        <a:xfrm>
          <a:off x="3535614" y="76202"/>
          <a:ext cx="1452298" cy="7911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对象的适用性</a:t>
          </a:r>
          <a:endParaRPr lang="zh-CN" altLang="en-US" sz="3200" b="1" kern="1200" dirty="0">
            <a:latin typeface="黑体" pitchFamily="49" charset="-122"/>
            <a:ea typeface="黑体" pitchFamily="49" charset="-122"/>
          </a:endParaRPr>
        </a:p>
      </dsp:txBody>
      <dsp:txXfrm>
        <a:off x="3535614" y="76202"/>
        <a:ext cx="1452298" cy="791135"/>
      </dsp:txXfrm>
    </dsp:sp>
    <dsp:sp modelId="{8D788DD8-E3F6-4A04-B870-7697AE427FD7}">
      <dsp:nvSpPr>
        <dsp:cNvPr id="0" name=""/>
        <dsp:cNvSpPr/>
      </dsp:nvSpPr>
      <dsp:spPr>
        <a:xfrm>
          <a:off x="4047065" y="1084985"/>
          <a:ext cx="1161839" cy="11618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4EBF14C-9294-4C71-96D3-AD839EFB4759}">
      <dsp:nvSpPr>
        <dsp:cNvPr id="0" name=""/>
        <dsp:cNvSpPr/>
      </dsp:nvSpPr>
      <dsp:spPr>
        <a:xfrm>
          <a:off x="5295074" y="753462"/>
          <a:ext cx="1376295" cy="8664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执行的灵活性</a:t>
          </a:r>
          <a:endParaRPr lang="zh-CN" altLang="en-US" sz="3200" b="1" kern="1200" dirty="0">
            <a:latin typeface="黑体" pitchFamily="49" charset="-122"/>
            <a:ea typeface="黑体" pitchFamily="49" charset="-122"/>
          </a:endParaRPr>
        </a:p>
      </dsp:txBody>
      <dsp:txXfrm>
        <a:off x="5295074" y="753462"/>
        <a:ext cx="1376295" cy="866481"/>
      </dsp:txXfrm>
    </dsp:sp>
    <dsp:sp modelId="{337BB0D2-63D0-40C7-804C-CC953DDCD3B7}">
      <dsp:nvSpPr>
        <dsp:cNvPr id="0" name=""/>
        <dsp:cNvSpPr/>
      </dsp:nvSpPr>
      <dsp:spPr>
        <a:xfrm>
          <a:off x="4047065" y="1520487"/>
          <a:ext cx="1161839" cy="11618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4B5C903-995F-4066-AC16-BD99A4E2C7E6}">
      <dsp:nvSpPr>
        <dsp:cNvPr id="0" name=""/>
        <dsp:cNvSpPr/>
      </dsp:nvSpPr>
      <dsp:spPr>
        <a:xfrm>
          <a:off x="5295074" y="2045650"/>
          <a:ext cx="1376295" cy="9681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zh-CN" sz="3200" b="1" kern="1200" dirty="0" smtClean="0">
              <a:latin typeface="黑体" pitchFamily="49" charset="-122"/>
              <a:ea typeface="黑体" pitchFamily="49" charset="-122"/>
            </a:rPr>
            <a:t>阶段的有序性</a:t>
          </a:r>
          <a:endParaRPr lang="zh-CN" sz="3200" b="1" kern="1200" dirty="0">
            <a:latin typeface="黑体" pitchFamily="49" charset="-122"/>
            <a:ea typeface="黑体" pitchFamily="49" charset="-122"/>
          </a:endParaRPr>
        </a:p>
      </dsp:txBody>
      <dsp:txXfrm>
        <a:off x="5295074" y="2045650"/>
        <a:ext cx="1376295" cy="968199"/>
      </dsp:txXfrm>
    </dsp:sp>
    <dsp:sp modelId="{D63783DB-744B-4C13-B860-6B0AA07B5963}">
      <dsp:nvSpPr>
        <dsp:cNvPr id="0" name=""/>
        <dsp:cNvSpPr/>
      </dsp:nvSpPr>
      <dsp:spPr>
        <a:xfrm>
          <a:off x="3669951" y="1738614"/>
          <a:ext cx="1161839" cy="11618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DB91F1C-ECDB-4971-9FA5-7C0A8FE9C243}">
      <dsp:nvSpPr>
        <dsp:cNvPr id="0" name=""/>
        <dsp:cNvSpPr/>
      </dsp:nvSpPr>
      <dsp:spPr>
        <a:xfrm>
          <a:off x="3524722" y="2976176"/>
          <a:ext cx="1452298" cy="7911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过程的动态性</a:t>
          </a:r>
          <a:endParaRPr lang="zh-CN" altLang="en-US" sz="3200" b="1" kern="1200" dirty="0">
            <a:latin typeface="黑体" pitchFamily="49" charset="-122"/>
            <a:ea typeface="黑体" pitchFamily="49" charset="-122"/>
          </a:endParaRPr>
        </a:p>
      </dsp:txBody>
      <dsp:txXfrm>
        <a:off x="3524722" y="2976176"/>
        <a:ext cx="1452298" cy="791135"/>
      </dsp:txXfrm>
    </dsp:sp>
    <dsp:sp modelId="{4461399D-6459-4FBF-83FE-2E315E5CE3B1}">
      <dsp:nvSpPr>
        <dsp:cNvPr id="0" name=""/>
        <dsp:cNvSpPr/>
      </dsp:nvSpPr>
      <dsp:spPr>
        <a:xfrm>
          <a:off x="3292838" y="1520487"/>
          <a:ext cx="1161839" cy="11618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2027BC-35DB-4083-A542-236480E23A22}">
      <dsp:nvSpPr>
        <dsp:cNvPr id="0" name=""/>
        <dsp:cNvSpPr/>
      </dsp:nvSpPr>
      <dsp:spPr>
        <a:xfrm>
          <a:off x="1830373" y="2045650"/>
          <a:ext cx="1376295" cy="9681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执行的协调性</a:t>
          </a:r>
          <a:endParaRPr lang="zh-CN" altLang="en-US" sz="3200" b="1" kern="1200" dirty="0">
            <a:latin typeface="黑体" pitchFamily="49" charset="-122"/>
            <a:ea typeface="黑体" pitchFamily="49" charset="-122"/>
          </a:endParaRPr>
        </a:p>
      </dsp:txBody>
      <dsp:txXfrm>
        <a:off x="1830373" y="2045650"/>
        <a:ext cx="1376295" cy="968199"/>
      </dsp:txXfrm>
    </dsp:sp>
    <dsp:sp modelId="{E4C94618-38D3-4C96-82AF-584D4CA2F482}">
      <dsp:nvSpPr>
        <dsp:cNvPr id="0" name=""/>
        <dsp:cNvSpPr/>
      </dsp:nvSpPr>
      <dsp:spPr>
        <a:xfrm>
          <a:off x="3299147" y="1059878"/>
          <a:ext cx="1161839" cy="11618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EC56B95-E24A-4EB5-AC60-D40F34B7EC70}">
      <dsp:nvSpPr>
        <dsp:cNvPr id="0" name=""/>
        <dsp:cNvSpPr/>
      </dsp:nvSpPr>
      <dsp:spPr>
        <a:xfrm>
          <a:off x="1830373" y="753462"/>
          <a:ext cx="1376295" cy="9681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执行的时限性</a:t>
          </a:r>
          <a:endParaRPr lang="zh-CN" altLang="en-US" sz="3200" b="1" kern="1200" dirty="0">
            <a:latin typeface="黑体" pitchFamily="49" charset="-122"/>
            <a:ea typeface="黑体" pitchFamily="49" charset="-122"/>
          </a:endParaRPr>
        </a:p>
      </dsp:txBody>
      <dsp:txXfrm>
        <a:off x="1830373" y="753462"/>
        <a:ext cx="1376295" cy="9681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8F2EF-1B5A-4009-B13C-178872E8B08D}">
      <dsp:nvSpPr>
        <dsp:cNvPr id="0" name=""/>
        <dsp:cNvSpPr/>
      </dsp:nvSpPr>
      <dsp:spPr>
        <a:xfrm>
          <a:off x="1599879" y="0"/>
          <a:ext cx="3668486" cy="3668486"/>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C682D-14B1-4D21-8EC4-4A324870A88B}">
      <dsp:nvSpPr>
        <dsp:cNvPr id="0" name=""/>
        <dsp:cNvSpPr/>
      </dsp:nvSpPr>
      <dsp:spPr>
        <a:xfrm>
          <a:off x="616576" y="803222"/>
          <a:ext cx="2557965" cy="964353"/>
        </a:xfrm>
        <a:prstGeom prst="roundRect">
          <a:avLst/>
        </a:prstGeom>
        <a:solidFill>
          <a:schemeClr val="accent2">
            <a:lumMod val="60000"/>
            <a:lumOff val="40000"/>
          </a:schemeClr>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latin typeface="黑体" pitchFamily="49" charset="-122"/>
              <a:ea typeface="黑体" pitchFamily="49" charset="-122"/>
            </a:rPr>
            <a:t>1</a:t>
          </a:r>
          <a:r>
            <a:rPr lang="zh-CN" sz="3200" b="1" kern="1200" dirty="0" smtClean="0">
              <a:latin typeface="黑体" pitchFamily="49" charset="-122"/>
              <a:ea typeface="黑体" pitchFamily="49" charset="-122"/>
            </a:rPr>
            <a:t>确保政策目标的实现</a:t>
          </a:r>
          <a:endParaRPr lang="zh-CN" sz="3200" b="1" kern="1200" dirty="0">
            <a:latin typeface="黑体" pitchFamily="49" charset="-122"/>
            <a:ea typeface="黑体" pitchFamily="49" charset="-122"/>
          </a:endParaRPr>
        </a:p>
      </dsp:txBody>
      <dsp:txXfrm>
        <a:off x="616576" y="803222"/>
        <a:ext cx="2557965" cy="964353"/>
      </dsp:txXfrm>
    </dsp:sp>
    <dsp:sp modelId="{DA52F0C5-5FF9-4FE2-93B5-F035FE327301}">
      <dsp:nvSpPr>
        <dsp:cNvPr id="0" name=""/>
        <dsp:cNvSpPr/>
      </dsp:nvSpPr>
      <dsp:spPr>
        <a:xfrm>
          <a:off x="3495104" y="1201154"/>
          <a:ext cx="2632147" cy="952874"/>
        </a:xfrm>
        <a:prstGeom prst="roundRect">
          <a:avLst/>
        </a:prstGeom>
        <a:solidFill>
          <a:schemeClr val="accent4">
            <a:lumMod val="40000"/>
            <a:lumOff val="60000"/>
          </a:schemeClr>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latin typeface="黑体" pitchFamily="49" charset="-122"/>
              <a:ea typeface="黑体" pitchFamily="49" charset="-122"/>
            </a:rPr>
            <a:t>2</a:t>
          </a:r>
          <a:r>
            <a:rPr lang="zh-CN" sz="3200" b="1" kern="1200" dirty="0" smtClean="0">
              <a:latin typeface="黑体" pitchFamily="49" charset="-122"/>
              <a:ea typeface="黑体" pitchFamily="49" charset="-122"/>
            </a:rPr>
            <a:t>检验政策</a:t>
          </a:r>
          <a:endParaRPr lang="en-US" altLang="zh-CN" sz="3200" b="1" kern="1200" dirty="0" smtClean="0">
            <a:latin typeface="黑体" pitchFamily="49" charset="-122"/>
            <a:ea typeface="黑体" pitchFamily="49" charset="-122"/>
          </a:endParaRPr>
        </a:p>
        <a:p>
          <a:pPr lvl="0" algn="ctr" defTabSz="1422400" rtl="0">
            <a:lnSpc>
              <a:spcPct val="90000"/>
            </a:lnSpc>
            <a:spcBef>
              <a:spcPct val="0"/>
            </a:spcBef>
            <a:spcAft>
              <a:spcPct val="35000"/>
            </a:spcAft>
          </a:pPr>
          <a:r>
            <a:rPr lang="zh-CN" sz="3200" b="1" kern="1200" dirty="0" smtClean="0">
              <a:latin typeface="黑体" pitchFamily="49" charset="-122"/>
              <a:ea typeface="黑体" pitchFamily="49" charset="-122"/>
            </a:rPr>
            <a:t>成效</a:t>
          </a:r>
          <a:endParaRPr lang="zh-CN" sz="3200" b="1" kern="1200" dirty="0">
            <a:latin typeface="黑体" pitchFamily="49" charset="-122"/>
            <a:ea typeface="黑体" pitchFamily="49" charset="-122"/>
          </a:endParaRPr>
        </a:p>
      </dsp:txBody>
      <dsp:txXfrm>
        <a:off x="3495104" y="1201154"/>
        <a:ext cx="2632147" cy="952874"/>
      </dsp:txXfrm>
    </dsp:sp>
    <dsp:sp modelId="{2437CC70-7FB1-4321-A911-ACC47059752C}">
      <dsp:nvSpPr>
        <dsp:cNvPr id="0" name=""/>
        <dsp:cNvSpPr/>
      </dsp:nvSpPr>
      <dsp:spPr>
        <a:xfrm>
          <a:off x="1783845" y="2598989"/>
          <a:ext cx="3180181" cy="858669"/>
        </a:xfrm>
        <a:prstGeom prst="roundRect">
          <a:avLst/>
        </a:prstGeom>
        <a:solidFill>
          <a:schemeClr val="accent1">
            <a:lumMod val="40000"/>
            <a:lumOff val="60000"/>
          </a:schemeClr>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altLang="zh-CN" sz="3200" b="1" kern="1200" dirty="0" smtClean="0">
              <a:latin typeface="黑体" pitchFamily="49" charset="-122"/>
              <a:ea typeface="黑体" pitchFamily="49" charset="-122"/>
            </a:rPr>
            <a:t>3</a:t>
          </a:r>
          <a:r>
            <a:rPr lang="zh-CN" sz="3200" b="1" kern="1200" dirty="0" smtClean="0">
              <a:latin typeface="黑体" pitchFamily="49" charset="-122"/>
              <a:ea typeface="黑体" pitchFamily="49" charset="-122"/>
            </a:rPr>
            <a:t>为后续政策制定提供依据</a:t>
          </a:r>
          <a:endParaRPr lang="zh-CN" sz="3200" b="1" kern="1200" dirty="0">
            <a:latin typeface="黑体" pitchFamily="49" charset="-122"/>
            <a:ea typeface="黑体" pitchFamily="49" charset="-122"/>
          </a:endParaRPr>
        </a:p>
      </dsp:txBody>
      <dsp:txXfrm>
        <a:off x="1783845" y="2598989"/>
        <a:ext cx="3180181" cy="85866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BC1930-BEDC-49D5-B780-563176990049}">
      <dsp:nvSpPr>
        <dsp:cNvPr id="0" name=""/>
        <dsp:cNvSpPr/>
      </dsp:nvSpPr>
      <dsp:spPr>
        <a:xfrm>
          <a:off x="0" y="0"/>
          <a:ext cx="6410304" cy="1450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一、自上而下的研究途径</a:t>
          </a:r>
          <a:endParaRPr lang="zh-CN" altLang="en-US" sz="3200" b="1" kern="1200" dirty="0">
            <a:latin typeface="黑体" pitchFamily="49" charset="-122"/>
            <a:ea typeface="黑体" pitchFamily="49" charset="-122"/>
          </a:endParaRPr>
        </a:p>
      </dsp:txBody>
      <dsp:txXfrm>
        <a:off x="0" y="0"/>
        <a:ext cx="6410304" cy="1450872"/>
      </dsp:txXfrm>
    </dsp:sp>
    <dsp:sp modelId="{29496B3F-1BE0-4E50-B3AC-918453C23608}">
      <dsp:nvSpPr>
        <dsp:cNvPr id="0" name=""/>
        <dsp:cNvSpPr/>
      </dsp:nvSpPr>
      <dsp:spPr>
        <a:xfrm>
          <a:off x="1590" y="1523452"/>
          <a:ext cx="6407227" cy="1450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二、自下而上的研究途径</a:t>
          </a:r>
          <a:endParaRPr lang="zh-CN" altLang="en-US" sz="3200" b="1" kern="1200" dirty="0">
            <a:latin typeface="黑体" pitchFamily="49" charset="-122"/>
            <a:ea typeface="黑体" pitchFamily="49" charset="-122"/>
          </a:endParaRPr>
        </a:p>
      </dsp:txBody>
      <dsp:txXfrm>
        <a:off x="1590" y="1523452"/>
        <a:ext cx="6407227" cy="145087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BC1930-BEDC-49D5-B780-563176990049}">
      <dsp:nvSpPr>
        <dsp:cNvPr id="0" name=""/>
        <dsp:cNvSpPr/>
      </dsp:nvSpPr>
      <dsp:spPr>
        <a:xfrm>
          <a:off x="1590" y="1602"/>
          <a:ext cx="6410304" cy="7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一、必要的政策资源</a:t>
          </a:r>
          <a:endParaRPr lang="zh-CN" altLang="en-US" sz="3200" b="1" kern="1200" dirty="0">
            <a:latin typeface="黑体" pitchFamily="49" charset="-122"/>
            <a:ea typeface="黑体" pitchFamily="49" charset="-122"/>
          </a:endParaRPr>
        </a:p>
      </dsp:txBody>
      <dsp:txXfrm>
        <a:off x="1590" y="1602"/>
        <a:ext cx="6410304" cy="700674"/>
      </dsp:txXfrm>
    </dsp:sp>
    <dsp:sp modelId="{29496B3F-1BE0-4E50-B3AC-918453C23608}">
      <dsp:nvSpPr>
        <dsp:cNvPr id="0" name=""/>
        <dsp:cNvSpPr/>
      </dsp:nvSpPr>
      <dsp:spPr>
        <a:xfrm>
          <a:off x="1590" y="737311"/>
          <a:ext cx="6407227" cy="7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二、顺从的目标群体</a:t>
          </a:r>
          <a:endParaRPr lang="zh-CN" altLang="en-US" sz="3200" b="1" kern="1200" dirty="0">
            <a:latin typeface="黑体" pitchFamily="49" charset="-122"/>
            <a:ea typeface="黑体" pitchFamily="49" charset="-122"/>
          </a:endParaRPr>
        </a:p>
      </dsp:txBody>
      <dsp:txXfrm>
        <a:off x="1590" y="737311"/>
        <a:ext cx="6407227" cy="700674"/>
      </dsp:txXfrm>
    </dsp:sp>
    <dsp:sp modelId="{CE9D7053-C499-4C3E-A075-4D2F4A871242}">
      <dsp:nvSpPr>
        <dsp:cNvPr id="0" name=""/>
        <dsp:cNvSpPr/>
      </dsp:nvSpPr>
      <dsp:spPr>
        <a:xfrm>
          <a:off x="1590" y="1473019"/>
          <a:ext cx="6407227" cy="7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三、正确的执行策略</a:t>
          </a:r>
          <a:endParaRPr lang="zh-CN" altLang="en-US" sz="3200" b="1" kern="1200" dirty="0">
            <a:latin typeface="黑体" pitchFamily="49" charset="-122"/>
            <a:ea typeface="黑体" pitchFamily="49" charset="-122"/>
          </a:endParaRPr>
        </a:p>
      </dsp:txBody>
      <dsp:txXfrm>
        <a:off x="1590" y="1473019"/>
        <a:ext cx="6407227" cy="700674"/>
      </dsp:txXfrm>
    </dsp:sp>
    <dsp:sp modelId="{9D3A8F56-D4F7-4877-BA31-A7AFD2612A4E}">
      <dsp:nvSpPr>
        <dsp:cNvPr id="0" name=""/>
        <dsp:cNvSpPr/>
      </dsp:nvSpPr>
      <dsp:spPr>
        <a:xfrm>
          <a:off x="1590" y="2208728"/>
          <a:ext cx="6407227" cy="7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    四、胜任的政策执行队伍</a:t>
          </a:r>
          <a:endParaRPr lang="zh-CN" altLang="en-US" sz="3200" kern="1200" dirty="0">
            <a:latin typeface="黑体" pitchFamily="49" charset="-122"/>
            <a:ea typeface="黑体" pitchFamily="49" charset="-122"/>
          </a:endParaRPr>
        </a:p>
      </dsp:txBody>
      <dsp:txXfrm>
        <a:off x="1590" y="2208728"/>
        <a:ext cx="6407227" cy="700674"/>
      </dsp:txXfrm>
    </dsp:sp>
    <dsp:sp modelId="{66BECB7D-5354-4CE6-86F6-755F38553892}">
      <dsp:nvSpPr>
        <dsp:cNvPr id="0" name=""/>
        <dsp:cNvSpPr/>
      </dsp:nvSpPr>
      <dsp:spPr>
        <a:xfrm>
          <a:off x="1590" y="2944436"/>
          <a:ext cx="6407227" cy="7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rtl="0">
            <a:lnSpc>
              <a:spcPct val="90000"/>
            </a:lnSpc>
            <a:spcBef>
              <a:spcPct val="0"/>
            </a:spcBef>
            <a:spcAft>
              <a:spcPct val="35000"/>
            </a:spcAft>
          </a:pPr>
          <a:r>
            <a:rPr lang="zh-CN" altLang="en-US" sz="3200" b="1" kern="1200" dirty="0" smtClean="0">
              <a:latin typeface="黑体" pitchFamily="49" charset="-122"/>
              <a:ea typeface="黑体" pitchFamily="49" charset="-122"/>
            </a:rPr>
            <a:t>      五、有效的沟通</a:t>
          </a:r>
          <a:endParaRPr lang="zh-CN" altLang="en-US" sz="3200" kern="1200" dirty="0">
            <a:latin typeface="黑体" pitchFamily="49" charset="-122"/>
            <a:ea typeface="黑体" pitchFamily="49" charset="-122"/>
          </a:endParaRPr>
        </a:p>
      </dsp:txBody>
      <dsp:txXfrm>
        <a:off x="1590" y="2944436"/>
        <a:ext cx="6407227" cy="70067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598FB-6157-4241-9F03-9B6174AE3450}">
      <dsp:nvSpPr>
        <dsp:cNvPr id="0" name=""/>
        <dsp:cNvSpPr/>
      </dsp:nvSpPr>
      <dsp:spPr>
        <a:xfrm>
          <a:off x="508" y="217713"/>
          <a:ext cx="2215226" cy="1847686"/>
        </a:xfrm>
        <a:prstGeom prst="rect">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zh-CN" altLang="en-US" sz="3000" b="1" kern="1200" dirty="0" smtClean="0">
              <a:solidFill>
                <a:schemeClr val="tx1"/>
              </a:solidFill>
              <a:latin typeface="黑体" pitchFamily="49" charset="-122"/>
              <a:ea typeface="黑体" pitchFamily="49" charset="-122"/>
            </a:rPr>
            <a:t>（一）政策方案对政策对象的规定</a:t>
          </a:r>
          <a:endParaRPr lang="zh-CN" altLang="en-US" sz="3000" b="1" kern="1200" dirty="0">
            <a:solidFill>
              <a:schemeClr val="tx1"/>
            </a:solidFill>
            <a:latin typeface="黑体" pitchFamily="49" charset="-122"/>
            <a:ea typeface="黑体" pitchFamily="49" charset="-122"/>
          </a:endParaRPr>
        </a:p>
      </dsp:txBody>
      <dsp:txXfrm>
        <a:off x="508" y="217713"/>
        <a:ext cx="2215226" cy="1847686"/>
      </dsp:txXfrm>
    </dsp:sp>
    <dsp:sp modelId="{A0601E72-C00D-40B9-9EE0-FAB002EE085F}">
      <dsp:nvSpPr>
        <dsp:cNvPr id="0" name=""/>
        <dsp:cNvSpPr/>
      </dsp:nvSpPr>
      <dsp:spPr>
        <a:xfrm>
          <a:off x="2680932" y="217713"/>
          <a:ext cx="2215226" cy="1956543"/>
        </a:xfrm>
        <a:prstGeom prst="rect">
          <a:avLst/>
        </a:prstGeom>
        <a:solidFill>
          <a:schemeClr val="accent1">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zh-CN" altLang="en-US" sz="3000" b="1" kern="1200" dirty="0" smtClean="0">
              <a:solidFill>
                <a:schemeClr val="tx1"/>
              </a:solidFill>
              <a:latin typeface="黑体" pitchFamily="49" charset="-122"/>
              <a:ea typeface="黑体" pitchFamily="49" charset="-122"/>
            </a:rPr>
            <a:t>（二）政策对象对政策的接受程度</a:t>
          </a:r>
          <a:endParaRPr lang="zh-CN" altLang="en-US" sz="3000" b="1" kern="1200" dirty="0">
            <a:solidFill>
              <a:schemeClr val="tx1"/>
            </a:solidFill>
            <a:latin typeface="黑体" pitchFamily="49" charset="-122"/>
            <a:ea typeface="黑体" pitchFamily="49" charset="-122"/>
          </a:endParaRPr>
        </a:p>
      </dsp:txBody>
      <dsp:txXfrm>
        <a:off x="2680932" y="217713"/>
        <a:ext cx="2215226" cy="1956543"/>
      </dsp:txXfrm>
    </dsp:sp>
    <dsp:sp modelId="{C312BFEA-1401-4782-8C4D-6BD333BD02B9}">
      <dsp:nvSpPr>
        <dsp:cNvPr id="0" name=""/>
        <dsp:cNvSpPr/>
      </dsp:nvSpPr>
      <dsp:spPr>
        <a:xfrm>
          <a:off x="5361356" y="217713"/>
          <a:ext cx="2215226" cy="1940549"/>
        </a:xfrm>
        <a:prstGeom prst="rect">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zh-CN" altLang="en-US" sz="3000" b="1" kern="1200" dirty="0" smtClean="0">
              <a:solidFill>
                <a:schemeClr val="tx1"/>
              </a:solidFill>
              <a:latin typeface="黑体" pitchFamily="49" charset="-122"/>
              <a:ea typeface="黑体" pitchFamily="49" charset="-122"/>
            </a:rPr>
            <a:t>（三）政策执行成本对目标群体的影响</a:t>
          </a:r>
          <a:endParaRPr lang="zh-CN" altLang="en-US" sz="3000" b="1" kern="1200" dirty="0">
            <a:solidFill>
              <a:schemeClr val="tx1"/>
            </a:solidFill>
            <a:latin typeface="黑体" pitchFamily="49" charset="-122"/>
            <a:ea typeface="黑体" pitchFamily="49" charset="-122"/>
          </a:endParaRPr>
        </a:p>
      </dsp:txBody>
      <dsp:txXfrm>
        <a:off x="5361356" y="217713"/>
        <a:ext cx="2215226" cy="194054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3EF475-544F-43B8-9BE5-4F7836396697}">
      <dsp:nvSpPr>
        <dsp:cNvPr id="0" name=""/>
        <dsp:cNvSpPr/>
      </dsp:nvSpPr>
      <dsp:spPr>
        <a:xfrm>
          <a:off x="1055911" y="0"/>
          <a:ext cx="5701372" cy="419910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8CAE4-52D3-488E-BBF4-69F6A522385C}">
      <dsp:nvSpPr>
        <dsp:cNvPr id="0" name=""/>
        <dsp:cNvSpPr/>
      </dsp:nvSpPr>
      <dsp:spPr>
        <a:xfrm>
          <a:off x="1782514" y="385256"/>
          <a:ext cx="2179744" cy="1643185"/>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altLang="en-US" sz="2800" b="1" kern="1200" dirty="0" smtClean="0">
              <a:solidFill>
                <a:schemeClr val="tx1"/>
              </a:solidFill>
              <a:latin typeface="黑体" pitchFamily="49" charset="-122"/>
              <a:ea typeface="黑体" pitchFamily="49" charset="-122"/>
            </a:rPr>
            <a:t>（一）</a:t>
          </a:r>
          <a:r>
            <a:rPr lang="zh-CN" sz="2800" b="1" kern="1200" dirty="0" smtClean="0">
              <a:solidFill>
                <a:schemeClr val="tx1"/>
              </a:solidFill>
              <a:latin typeface="黑体" pitchFamily="49" charset="-122"/>
              <a:ea typeface="黑体" pitchFamily="49" charset="-122"/>
            </a:rPr>
            <a:t>原则性与灵活性相结合</a:t>
          </a:r>
          <a:endParaRPr lang="zh-CN" sz="2800" b="1" kern="1200" dirty="0">
            <a:solidFill>
              <a:schemeClr val="tx1"/>
            </a:solidFill>
            <a:latin typeface="黑体" pitchFamily="49" charset="-122"/>
            <a:ea typeface="黑体" pitchFamily="49" charset="-122"/>
          </a:endParaRPr>
        </a:p>
      </dsp:txBody>
      <dsp:txXfrm>
        <a:off x="1782514" y="385256"/>
        <a:ext cx="2179744" cy="1643185"/>
      </dsp:txXfrm>
    </dsp:sp>
    <dsp:sp modelId="{79655D6B-9EE8-4187-B1ED-C022EA81E7FB}">
      <dsp:nvSpPr>
        <dsp:cNvPr id="0" name=""/>
        <dsp:cNvSpPr/>
      </dsp:nvSpPr>
      <dsp:spPr>
        <a:xfrm>
          <a:off x="4006079" y="322714"/>
          <a:ext cx="2174258" cy="16376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zh-CN" altLang="en-US" sz="2500" b="1" kern="1200" dirty="0" smtClean="0">
              <a:latin typeface="黑体" pitchFamily="49" charset="-122"/>
              <a:ea typeface="黑体" pitchFamily="49" charset="-122"/>
            </a:rPr>
            <a:t>（二）</a:t>
          </a:r>
          <a:r>
            <a:rPr lang="zh-CN" sz="2500" b="1" kern="1200" dirty="0" smtClean="0">
              <a:latin typeface="黑体" pitchFamily="49" charset="-122"/>
              <a:ea typeface="黑体" pitchFamily="49" charset="-122"/>
            </a:rPr>
            <a:t>建立有效的制度安排</a:t>
          </a:r>
          <a:endParaRPr lang="zh-CN" sz="2500" b="1" kern="1200" dirty="0">
            <a:latin typeface="黑体" pitchFamily="49" charset="-122"/>
            <a:ea typeface="黑体" pitchFamily="49" charset="-122"/>
          </a:endParaRPr>
        </a:p>
      </dsp:txBody>
      <dsp:txXfrm>
        <a:off x="4006079" y="322714"/>
        <a:ext cx="2174258" cy="1637649"/>
      </dsp:txXfrm>
    </dsp:sp>
    <dsp:sp modelId="{C33B4C18-3BB3-4B7F-A06A-0FEF6304794E}">
      <dsp:nvSpPr>
        <dsp:cNvPr id="0" name=""/>
        <dsp:cNvSpPr/>
      </dsp:nvSpPr>
      <dsp:spPr>
        <a:xfrm>
          <a:off x="1817772" y="2118992"/>
          <a:ext cx="2109227" cy="16376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zh-CN" altLang="en-US" sz="2500" b="1" kern="1200" dirty="0" smtClean="0">
              <a:latin typeface="黑体" pitchFamily="49" charset="-122"/>
              <a:ea typeface="黑体" pitchFamily="49" charset="-122"/>
            </a:rPr>
            <a:t>（三）</a:t>
          </a:r>
          <a:r>
            <a:rPr lang="zh-CN" sz="2500" b="1" kern="1200" dirty="0" smtClean="0">
              <a:latin typeface="黑体" pitchFamily="49" charset="-122"/>
              <a:ea typeface="黑体" pitchFamily="49" charset="-122"/>
            </a:rPr>
            <a:t>利用各种执行手段</a:t>
          </a:r>
          <a:endParaRPr lang="zh-CN" sz="2500" b="1" kern="1200" dirty="0">
            <a:latin typeface="黑体" pitchFamily="49" charset="-122"/>
            <a:ea typeface="黑体" pitchFamily="49" charset="-122"/>
          </a:endParaRPr>
        </a:p>
      </dsp:txBody>
      <dsp:txXfrm>
        <a:off x="1817772" y="2118992"/>
        <a:ext cx="2109227" cy="1637649"/>
      </dsp:txXfrm>
    </dsp:sp>
    <dsp:sp modelId="{DC1BD8D6-BBB4-4CC7-890E-64FE9AC1D703}">
      <dsp:nvSpPr>
        <dsp:cNvPr id="0" name=""/>
        <dsp:cNvSpPr/>
      </dsp:nvSpPr>
      <dsp:spPr>
        <a:xfrm>
          <a:off x="4049615" y="2086337"/>
          <a:ext cx="2152494" cy="16376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zh-CN" altLang="en-US" sz="2500" b="1" kern="1200" dirty="0" smtClean="0">
              <a:latin typeface="黑体" pitchFamily="49" charset="-122"/>
              <a:ea typeface="黑体" pitchFamily="49" charset="-122"/>
            </a:rPr>
            <a:t>（四）</a:t>
          </a:r>
          <a:r>
            <a:rPr lang="zh-CN" sz="2500" b="1" kern="1200" dirty="0" smtClean="0">
              <a:latin typeface="黑体" pitchFamily="49" charset="-122"/>
              <a:ea typeface="黑体" pitchFamily="49" charset="-122"/>
            </a:rPr>
            <a:t>重视成本效益原则</a:t>
          </a:r>
          <a:endParaRPr lang="zh-CN" sz="2500" b="1" kern="1200" dirty="0">
            <a:latin typeface="黑体" pitchFamily="49" charset="-122"/>
            <a:ea typeface="黑体" pitchFamily="49" charset="-122"/>
          </a:endParaRPr>
        </a:p>
      </dsp:txBody>
      <dsp:txXfrm>
        <a:off x="4049615" y="2086337"/>
        <a:ext cx="2152494" cy="163764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C7C6D-7461-4705-87DD-EC2147770F0D}">
      <dsp:nvSpPr>
        <dsp:cNvPr id="0" name=""/>
        <dsp:cNvSpPr/>
      </dsp:nvSpPr>
      <dsp:spPr>
        <a:xfrm>
          <a:off x="2827166" y="-49706"/>
          <a:ext cx="2807042" cy="23735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rtl="0">
            <a:lnSpc>
              <a:spcPct val="90000"/>
            </a:lnSpc>
            <a:spcBef>
              <a:spcPct val="0"/>
            </a:spcBef>
            <a:spcAft>
              <a:spcPct val="35000"/>
            </a:spcAft>
          </a:pPr>
          <a:r>
            <a:rPr lang="zh-CN" altLang="en-US" sz="3600" b="1" kern="1200" dirty="0" smtClean="0">
              <a:latin typeface="黑体" pitchFamily="49" charset="-122"/>
              <a:ea typeface="黑体" pitchFamily="49" charset="-122"/>
            </a:rPr>
            <a:t>行政手段</a:t>
          </a:r>
          <a:endParaRPr lang="zh-CN" altLang="en-US" sz="3600" b="1" kern="1200" dirty="0">
            <a:latin typeface="黑体" pitchFamily="49" charset="-122"/>
            <a:ea typeface="黑体" pitchFamily="49" charset="-122"/>
          </a:endParaRPr>
        </a:p>
      </dsp:txBody>
      <dsp:txXfrm>
        <a:off x="3151055" y="269815"/>
        <a:ext cx="2159263" cy="753159"/>
      </dsp:txXfrm>
    </dsp:sp>
    <dsp:sp modelId="{F71DD9E8-DF09-41EE-AE6B-063F82ADCC68}">
      <dsp:nvSpPr>
        <dsp:cNvPr id="0" name=""/>
        <dsp:cNvSpPr/>
      </dsp:nvSpPr>
      <dsp:spPr>
        <a:xfrm>
          <a:off x="3832451" y="841572"/>
          <a:ext cx="2582885" cy="23774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rtl="0">
            <a:lnSpc>
              <a:spcPct val="90000"/>
            </a:lnSpc>
            <a:spcBef>
              <a:spcPct val="0"/>
            </a:spcBef>
            <a:spcAft>
              <a:spcPct val="35000"/>
            </a:spcAft>
          </a:pPr>
          <a:r>
            <a:rPr lang="zh-CN" altLang="en-US" sz="3600" b="1" kern="1200" dirty="0" smtClean="0">
              <a:latin typeface="黑体" pitchFamily="49" charset="-122"/>
              <a:ea typeface="黑体" pitchFamily="49" charset="-122"/>
            </a:rPr>
            <a:t>经济手段</a:t>
          </a:r>
          <a:endParaRPr lang="zh-CN" altLang="en-US" sz="3600" b="1" kern="1200" dirty="0">
            <a:latin typeface="黑体" pitchFamily="49" charset="-122"/>
            <a:ea typeface="黑体" pitchFamily="49" charset="-122"/>
          </a:endParaRPr>
        </a:p>
      </dsp:txBody>
      <dsp:txXfrm>
        <a:off x="5223236" y="1115893"/>
        <a:ext cx="993417" cy="1828807"/>
      </dsp:txXfrm>
    </dsp:sp>
    <dsp:sp modelId="{5AFDACE2-04A9-43EC-AA22-7EE7A86CBFD7}">
      <dsp:nvSpPr>
        <dsp:cNvPr id="0" name=""/>
        <dsp:cNvSpPr/>
      </dsp:nvSpPr>
      <dsp:spPr>
        <a:xfrm>
          <a:off x="3104059" y="1913791"/>
          <a:ext cx="2253255" cy="201942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rtl="0">
            <a:lnSpc>
              <a:spcPct val="90000"/>
            </a:lnSpc>
            <a:spcBef>
              <a:spcPct val="0"/>
            </a:spcBef>
            <a:spcAft>
              <a:spcPct val="35000"/>
            </a:spcAft>
          </a:pPr>
          <a:r>
            <a:rPr lang="zh-CN" altLang="en-US" sz="3600" b="1" kern="1200" dirty="0" smtClean="0">
              <a:latin typeface="黑体" pitchFamily="49" charset="-122"/>
              <a:ea typeface="黑体" pitchFamily="49" charset="-122"/>
            </a:rPr>
            <a:t>法律手段</a:t>
          </a:r>
          <a:endParaRPr lang="zh-CN" altLang="en-US" sz="3600" b="1" kern="1200" dirty="0">
            <a:latin typeface="黑体" pitchFamily="49" charset="-122"/>
            <a:ea typeface="黑体" pitchFamily="49" charset="-122"/>
          </a:endParaRPr>
        </a:p>
      </dsp:txBody>
      <dsp:txXfrm>
        <a:off x="3364050" y="3020592"/>
        <a:ext cx="1733273" cy="640779"/>
      </dsp:txXfrm>
    </dsp:sp>
    <dsp:sp modelId="{589E8F51-358B-43E4-AA74-92B1263B1532}">
      <dsp:nvSpPr>
        <dsp:cNvPr id="0" name=""/>
        <dsp:cNvSpPr/>
      </dsp:nvSpPr>
      <dsp:spPr>
        <a:xfrm>
          <a:off x="1749726" y="938393"/>
          <a:ext cx="2766734" cy="21838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eaVert" wrap="square" lIns="0" tIns="0" rIns="0" bIns="0" numCol="1" spcCol="1270" anchor="ctr" anchorCtr="0">
          <a:noAutofit/>
        </a:bodyPr>
        <a:lstStyle/>
        <a:p>
          <a:pPr lvl="0" algn="ctr" defTabSz="1600200" rtl="0">
            <a:lnSpc>
              <a:spcPct val="90000"/>
            </a:lnSpc>
            <a:spcBef>
              <a:spcPct val="0"/>
            </a:spcBef>
            <a:spcAft>
              <a:spcPct val="35000"/>
            </a:spcAft>
          </a:pPr>
          <a:r>
            <a:rPr lang="zh-CN" altLang="en-US" sz="3600" b="1" kern="1200" dirty="0" smtClean="0">
              <a:latin typeface="黑体" pitchFamily="49" charset="-122"/>
              <a:ea typeface="黑体" pitchFamily="49" charset="-122"/>
            </a:rPr>
            <a:t>育手段思想教</a:t>
          </a:r>
          <a:endParaRPr lang="en-US" altLang="zh-CN" sz="3600" b="1" kern="1200" dirty="0" smtClean="0">
            <a:latin typeface="黑体" pitchFamily="49" charset="-122"/>
            <a:ea typeface="黑体" pitchFamily="49" charset="-122"/>
          </a:endParaRPr>
        </a:p>
      </dsp:txBody>
      <dsp:txXfrm>
        <a:off x="1962552" y="1190371"/>
        <a:ext cx="1064128" cy="167985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DF20FD-D532-4705-B0D2-1F78CB2DDF58}">
      <dsp:nvSpPr>
        <dsp:cNvPr id="0" name=""/>
        <dsp:cNvSpPr/>
      </dsp:nvSpPr>
      <dsp:spPr>
        <a:xfrm>
          <a:off x="4044" y="629099"/>
          <a:ext cx="1253930" cy="2527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zh-CN" altLang="en-US" sz="3600" b="1" kern="1200" dirty="0" smtClean="0">
              <a:solidFill>
                <a:schemeClr val="bg1"/>
              </a:solidFill>
              <a:latin typeface="黑体" pitchFamily="49" charset="-122"/>
              <a:ea typeface="黑体" pitchFamily="49" charset="-122"/>
            </a:rPr>
            <a:t>知识互补</a:t>
          </a:r>
          <a:endParaRPr lang="zh-CN" altLang="en-US" sz="3600" kern="1200" dirty="0">
            <a:solidFill>
              <a:schemeClr val="bg1"/>
            </a:solidFill>
            <a:latin typeface="黑体" pitchFamily="49" charset="-122"/>
            <a:ea typeface="黑体" pitchFamily="49" charset="-122"/>
          </a:endParaRPr>
        </a:p>
      </dsp:txBody>
      <dsp:txXfrm>
        <a:off x="4044" y="629099"/>
        <a:ext cx="1253930" cy="2527453"/>
      </dsp:txXfrm>
    </dsp:sp>
    <dsp:sp modelId="{97FB420A-2DB9-40C0-A403-119ED2850EBC}">
      <dsp:nvSpPr>
        <dsp:cNvPr id="0" name=""/>
        <dsp:cNvSpPr/>
      </dsp:nvSpPr>
      <dsp:spPr>
        <a:xfrm>
          <a:off x="1383368" y="1737338"/>
          <a:ext cx="265833" cy="3109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zh-CN" altLang="en-US" sz="100" kern="1200"/>
        </a:p>
      </dsp:txBody>
      <dsp:txXfrm>
        <a:off x="1383368" y="1737338"/>
        <a:ext cx="265833" cy="310974"/>
      </dsp:txXfrm>
    </dsp:sp>
    <dsp:sp modelId="{29B8E23D-B784-434A-A348-3DA0F0085DCD}">
      <dsp:nvSpPr>
        <dsp:cNvPr id="0" name=""/>
        <dsp:cNvSpPr/>
      </dsp:nvSpPr>
      <dsp:spPr>
        <a:xfrm>
          <a:off x="1759547" y="629099"/>
          <a:ext cx="1253930" cy="2527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zh-CN" sz="3600" b="1" kern="1200" dirty="0" smtClean="0">
              <a:latin typeface="黑体" pitchFamily="49" charset="-122"/>
              <a:ea typeface="黑体" pitchFamily="49" charset="-122"/>
            </a:rPr>
            <a:t>能力互补</a:t>
          </a:r>
          <a:endParaRPr lang="zh-CN" sz="3600" kern="1200" dirty="0">
            <a:latin typeface="黑体" pitchFamily="49" charset="-122"/>
            <a:ea typeface="黑体" pitchFamily="49" charset="-122"/>
          </a:endParaRPr>
        </a:p>
      </dsp:txBody>
      <dsp:txXfrm>
        <a:off x="1759547" y="629099"/>
        <a:ext cx="1253930" cy="2527453"/>
      </dsp:txXfrm>
    </dsp:sp>
    <dsp:sp modelId="{A6F79B12-2EFA-44C4-9E97-90BE077F7493}">
      <dsp:nvSpPr>
        <dsp:cNvPr id="0" name=""/>
        <dsp:cNvSpPr/>
      </dsp:nvSpPr>
      <dsp:spPr>
        <a:xfrm>
          <a:off x="3138870" y="1737338"/>
          <a:ext cx="265833" cy="3109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zh-CN" altLang="en-US" sz="100" kern="1200"/>
        </a:p>
      </dsp:txBody>
      <dsp:txXfrm>
        <a:off x="3138870" y="1737338"/>
        <a:ext cx="265833" cy="310974"/>
      </dsp:txXfrm>
    </dsp:sp>
    <dsp:sp modelId="{41FBEB6A-D683-46EB-82CF-9D35DA2928FA}">
      <dsp:nvSpPr>
        <dsp:cNvPr id="0" name=""/>
        <dsp:cNvSpPr/>
      </dsp:nvSpPr>
      <dsp:spPr>
        <a:xfrm>
          <a:off x="3515049" y="629099"/>
          <a:ext cx="1253930" cy="2527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zh-CN" sz="3600" b="1" kern="1200" dirty="0" smtClean="0">
              <a:latin typeface="黑体" pitchFamily="49" charset="-122"/>
              <a:ea typeface="黑体" pitchFamily="49" charset="-122"/>
            </a:rPr>
            <a:t>年龄互补</a:t>
          </a:r>
          <a:endParaRPr lang="zh-CN" sz="3600" kern="1200" dirty="0">
            <a:latin typeface="黑体" pitchFamily="49" charset="-122"/>
            <a:ea typeface="黑体" pitchFamily="49" charset="-122"/>
          </a:endParaRPr>
        </a:p>
      </dsp:txBody>
      <dsp:txXfrm>
        <a:off x="3515049" y="629099"/>
        <a:ext cx="1253930" cy="2527453"/>
      </dsp:txXfrm>
    </dsp:sp>
    <dsp:sp modelId="{9280F29E-C32D-480D-9620-9B3DFDE60AF5}">
      <dsp:nvSpPr>
        <dsp:cNvPr id="0" name=""/>
        <dsp:cNvSpPr/>
      </dsp:nvSpPr>
      <dsp:spPr>
        <a:xfrm>
          <a:off x="4894372" y="1737338"/>
          <a:ext cx="265833" cy="3109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zh-CN" altLang="en-US" sz="100" kern="1200"/>
        </a:p>
      </dsp:txBody>
      <dsp:txXfrm>
        <a:off x="4894372" y="1737338"/>
        <a:ext cx="265833" cy="310974"/>
      </dsp:txXfrm>
    </dsp:sp>
    <dsp:sp modelId="{4B9E5892-D571-4E48-955D-D659B57547F1}">
      <dsp:nvSpPr>
        <dsp:cNvPr id="0" name=""/>
        <dsp:cNvSpPr/>
      </dsp:nvSpPr>
      <dsp:spPr>
        <a:xfrm>
          <a:off x="5270551" y="629099"/>
          <a:ext cx="1253930" cy="2527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zh-CN" sz="3600" b="1" kern="1200" dirty="0" smtClean="0">
              <a:latin typeface="黑体" pitchFamily="49" charset="-122"/>
              <a:ea typeface="黑体" pitchFamily="49" charset="-122"/>
            </a:rPr>
            <a:t>性别互补</a:t>
          </a:r>
          <a:endParaRPr lang="zh-CN" sz="3600" kern="1200" dirty="0">
            <a:latin typeface="黑体" pitchFamily="49" charset="-122"/>
            <a:ea typeface="黑体" pitchFamily="49" charset="-122"/>
          </a:endParaRPr>
        </a:p>
      </dsp:txBody>
      <dsp:txXfrm>
        <a:off x="5270551" y="629099"/>
        <a:ext cx="1253930" cy="2527453"/>
      </dsp:txXfrm>
    </dsp:sp>
    <dsp:sp modelId="{D8BF6474-0D51-4125-8039-2E3C3DB1B720}">
      <dsp:nvSpPr>
        <dsp:cNvPr id="0" name=""/>
        <dsp:cNvSpPr/>
      </dsp:nvSpPr>
      <dsp:spPr>
        <a:xfrm>
          <a:off x="6649874" y="1737338"/>
          <a:ext cx="265833" cy="3109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zh-CN" altLang="en-US" sz="100" kern="1200"/>
        </a:p>
      </dsp:txBody>
      <dsp:txXfrm>
        <a:off x="6649874" y="1737338"/>
        <a:ext cx="265833" cy="310974"/>
      </dsp:txXfrm>
    </dsp:sp>
    <dsp:sp modelId="{2637BD1C-03C0-4B6E-8B4A-101C2285F7D2}">
      <dsp:nvSpPr>
        <dsp:cNvPr id="0" name=""/>
        <dsp:cNvSpPr/>
      </dsp:nvSpPr>
      <dsp:spPr>
        <a:xfrm>
          <a:off x="7026053" y="629099"/>
          <a:ext cx="1253930" cy="2527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zh-CN" sz="3600" b="1" kern="1200" dirty="0" smtClean="0">
              <a:latin typeface="黑体" pitchFamily="49" charset="-122"/>
              <a:ea typeface="黑体" pitchFamily="49" charset="-122"/>
            </a:rPr>
            <a:t>个性互补</a:t>
          </a:r>
          <a:endParaRPr lang="zh-CN" sz="3600" kern="1200" dirty="0">
            <a:latin typeface="黑体" pitchFamily="49" charset="-122"/>
            <a:ea typeface="黑体" pitchFamily="49" charset="-122"/>
          </a:endParaRPr>
        </a:p>
      </dsp:txBody>
      <dsp:txXfrm>
        <a:off x="7026053" y="629099"/>
        <a:ext cx="1253930" cy="25274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5E646-98D7-4AFF-BEC2-08C2C725E886}" type="datetimeFigureOut">
              <a:rPr lang="zh-CN" altLang="en-US" smtClean="0"/>
              <a:pPr/>
              <a:t>2018/8/20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A2E5B-72C6-466F-9A78-F7CF1E8980C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E582F82-8883-4BF8-A2E0-6E866C2ED4BF}" type="slidenum">
              <a:rPr lang="en-US" altLang="zh-CN"/>
              <a:pPr/>
              <a:t>40</a:t>
            </a:fld>
            <a:endParaRPr lang="en-US" altLang="zh-CN"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2AA2E5B-72C6-466F-9A78-F7CF1E8980C8}" type="slidenum">
              <a:rPr lang="zh-CN" altLang="en-US" smtClean="0"/>
              <a:pPr/>
              <a:t>44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58024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7495787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14049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635735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857648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126407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300509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191221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310757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720233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899889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8423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648034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57721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021427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635735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857648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12640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300509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191221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310757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720233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8998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240092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842363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57721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021427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635735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857648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12640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300509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191221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310757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72023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9737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899889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842363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57721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021427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697875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636601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730458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550366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80294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43926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420455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123997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537824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479092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534950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180888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994752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9256930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590298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697288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6264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380374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15402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853700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943637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802126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1827223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723710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772918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351737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625997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7709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516232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892106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599892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970859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775529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359908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030404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778204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768029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278194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29050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329079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9624054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31463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598143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933457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083052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812935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151978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4609211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524640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2131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9347702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22069718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828989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498371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87743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270283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453372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4390931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92588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60921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0247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168776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91348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9758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37002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8987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ormAutofit/>
          </a:bodyPr>
          <a:lstStyle>
            <a:lvl1pPr>
              <a:defRPr sz="4000">
                <a:latin typeface="微软雅黑" pitchFamily="34" charset="-122"/>
                <a:ea typeface="微软雅黑" pitchFamily="34" charset="-122"/>
              </a:defRPr>
            </a:lvl1pPr>
            <a:lvl2pPr>
              <a:defRPr sz="4000">
                <a:latin typeface="微软雅黑" pitchFamily="34" charset="-122"/>
                <a:ea typeface="微软雅黑" pitchFamily="34" charset="-122"/>
              </a:defRPr>
            </a:lvl2pPr>
            <a:lvl3pPr>
              <a:defRPr sz="4000">
                <a:latin typeface="微软雅黑" pitchFamily="34" charset="-122"/>
                <a:ea typeface="微软雅黑" pitchFamily="34" charset="-122"/>
              </a:defRPr>
            </a:lvl3pPr>
            <a:lvl4pPr>
              <a:defRPr sz="4000">
                <a:latin typeface="微软雅黑" pitchFamily="34" charset="-122"/>
                <a:ea typeface="微软雅黑" pitchFamily="34" charset="-122"/>
              </a:defRPr>
            </a:lvl4pPr>
            <a:lvl5pPr>
              <a:defRPr sz="40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42857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82545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07636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9400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90371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2144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429898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24749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46716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51437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49541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69143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ormAutofit/>
          </a:bodyPr>
          <a:lstStyle>
            <a:lvl1pPr>
              <a:defRPr sz="4000">
                <a:latin typeface="微软雅黑" pitchFamily="34" charset="-122"/>
                <a:ea typeface="微软雅黑" pitchFamily="34" charset="-122"/>
              </a:defRPr>
            </a:lvl1pPr>
            <a:lvl2pPr>
              <a:defRPr sz="4000">
                <a:latin typeface="微软雅黑" pitchFamily="34" charset="-122"/>
                <a:ea typeface="微软雅黑" pitchFamily="34" charset="-122"/>
              </a:defRPr>
            </a:lvl2pPr>
            <a:lvl3pPr>
              <a:defRPr sz="4000">
                <a:latin typeface="微软雅黑" pitchFamily="34" charset="-122"/>
                <a:ea typeface="微软雅黑" pitchFamily="34" charset="-122"/>
              </a:defRPr>
            </a:lvl3pPr>
            <a:lvl4pPr>
              <a:defRPr sz="4000">
                <a:latin typeface="微软雅黑" pitchFamily="34" charset="-122"/>
                <a:ea typeface="微软雅黑" pitchFamily="34" charset="-122"/>
              </a:defRPr>
            </a:lvl4pPr>
            <a:lvl5pPr>
              <a:defRPr sz="40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303749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44491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266443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22410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8346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4288703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37831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49458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11644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23798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89127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200151"/>
            <a:ext cx="4038600" cy="33944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AEE74FF4-93DF-44E9-B44E-15255CAF4B18}" type="slidenum">
              <a:rPr lang="en-US" altLang="zh-CN"/>
              <a:pPr>
                <a:defRPr/>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67887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87221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2177039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33638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1119962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29906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661850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69746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01841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40245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2337983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81958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91557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77447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7555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90232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80559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43126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47987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8847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324566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22174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9915133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925517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91557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7744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1550186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755501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880559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43126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479879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88474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324566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622174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9915133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9925517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45119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25527375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246137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7624687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004845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350174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61773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950251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169127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426290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64776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06893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31106584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881680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59224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347515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63712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4079682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599714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4610525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856452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2271374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0028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pPr/>
              <a:t>2018/8/20</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pPr/>
              <a:t>‹#›</a:t>
            </a:fld>
            <a:endParaRPr lang="zh-CN" altLang="en-US"/>
          </a:p>
        </p:txBody>
      </p:sp>
    </p:spTree>
    <p:extLst>
      <p:ext uri="{BB962C8B-B14F-4D97-AF65-F5344CB8AC3E}">
        <p14:creationId xmlns="" xmlns:p14="http://schemas.microsoft.com/office/powerpoint/2010/main" val="90604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微软雅黑" pitchFamily="34" charset="-122"/>
          <a:ea typeface="微软雅黑"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2150643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215064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5215064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4696121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866092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83566651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0885756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89958667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783923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878299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31542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9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6969525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109764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1097642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2420262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solidFill>
                  <a:prstClr val="black">
                    <a:tint val="75000"/>
                  </a:prstClr>
                </a:solidFill>
              </a:rPr>
              <a:pPr/>
              <a:t>2018/8/20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3633166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242" y="3102743"/>
            <a:ext cx="8572199" cy="871392"/>
          </a:xfrm>
          <a:prstGeom prst="rect">
            <a:avLst/>
          </a:prstGeom>
          <a:noFill/>
        </p:spPr>
        <p:txBody>
          <a:bodyPr wrap="square" rtlCol="0">
            <a:spAutoFit/>
          </a:bodyPr>
          <a:lstStyle/>
          <a:p>
            <a:pPr algn="ctr">
              <a:lnSpc>
                <a:spcPct val="150000"/>
              </a:lnSpc>
            </a:pPr>
            <a:r>
              <a:rPr lang="zh-CN" altLang="en-US" sz="4000" b="1" dirty="0" smtClean="0">
                <a:solidFill>
                  <a:srgbClr val="7030A0"/>
                </a:solidFill>
                <a:latin typeface="黑体" pitchFamily="49" charset="-122"/>
                <a:ea typeface="黑体" pitchFamily="49" charset="-122"/>
              </a:rPr>
              <a:t>东北师范大学政法学院</a:t>
            </a:r>
            <a:endParaRPr lang="zh-CN" altLang="en-US" sz="4000" b="1" dirty="0">
              <a:solidFill>
                <a:srgbClr val="7030A0"/>
              </a:solidFill>
              <a:latin typeface="黑体" pitchFamily="49" charset="-122"/>
              <a:ea typeface="黑体" pitchFamily="49" charset="-122"/>
            </a:endParaRPr>
          </a:p>
        </p:txBody>
      </p:sp>
      <p:sp>
        <p:nvSpPr>
          <p:cNvPr id="7" name="TextBox 6"/>
          <p:cNvSpPr txBox="1"/>
          <p:nvPr/>
        </p:nvSpPr>
        <p:spPr>
          <a:xfrm>
            <a:off x="245230" y="660906"/>
            <a:ext cx="8439394" cy="1110497"/>
          </a:xfrm>
          <a:prstGeom prst="rect">
            <a:avLst/>
          </a:prstGeom>
          <a:noFill/>
        </p:spPr>
        <p:txBody>
          <a:bodyPr wrap="square" rtlCol="0">
            <a:spAutoFit/>
          </a:bodyPr>
          <a:lstStyle/>
          <a:p>
            <a:pPr marL="360000" algn="ctr">
              <a:lnSpc>
                <a:spcPct val="150000"/>
              </a:lnSpc>
            </a:pPr>
            <a:r>
              <a:rPr lang="zh-CN" altLang="en-US" sz="5000" b="1" dirty="0" smtClean="0">
                <a:latin typeface="微软雅黑" pitchFamily="34" charset="-122"/>
                <a:ea typeface="微软雅黑" pitchFamily="34" charset="-122"/>
              </a:rPr>
              <a:t>公共政策导论</a:t>
            </a:r>
            <a:endParaRPr lang="zh-CN" altLang="en-US" sz="5000" b="1" dirty="0">
              <a:latin typeface="微软雅黑" pitchFamily="34" charset="-122"/>
              <a:ea typeface="微软雅黑" pitchFamily="34" charset="-122"/>
            </a:endParaRPr>
          </a:p>
        </p:txBody>
      </p:sp>
      <p:sp>
        <p:nvSpPr>
          <p:cNvPr id="2" name="TextBox 1"/>
          <p:cNvSpPr txBox="1"/>
          <p:nvPr/>
        </p:nvSpPr>
        <p:spPr>
          <a:xfrm>
            <a:off x="339242" y="2188030"/>
            <a:ext cx="8458200" cy="707886"/>
          </a:xfrm>
          <a:prstGeom prst="rect">
            <a:avLst/>
          </a:prstGeom>
          <a:noFill/>
        </p:spPr>
        <p:txBody>
          <a:bodyPr wrap="square" rtlCol="0">
            <a:spAutoFit/>
          </a:bodyPr>
          <a:lstStyle/>
          <a:p>
            <a:pPr algn="ctr"/>
            <a:r>
              <a:rPr lang="zh-CN" altLang="en-US" sz="4000" b="1" dirty="0" smtClean="0">
                <a:solidFill>
                  <a:srgbClr val="7030A0"/>
                </a:solidFill>
                <a:latin typeface="黑体" pitchFamily="49" charset="-122"/>
                <a:ea typeface="黑体" pitchFamily="49" charset="-122"/>
              </a:rPr>
              <a:t>授课教师：王文静</a:t>
            </a:r>
            <a:endParaRPr lang="zh-CN" altLang="en-US" sz="4000" b="1" dirty="0">
              <a:solidFill>
                <a:srgbClr val="7030A0"/>
              </a:solidFill>
              <a:latin typeface="黑体" pitchFamily="49" charset="-122"/>
              <a:ea typeface="黑体" pitchFamily="49" charset="-122"/>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5618" y="379515"/>
            <a:ext cx="7886700" cy="4396880"/>
          </a:xfrm>
        </p:spPr>
        <p:txBody>
          <a:bodyPr>
            <a:normAutofit fontScale="92500" lnSpcReduction="10000"/>
          </a:bodyPr>
          <a:lstStyle/>
          <a:p>
            <a:pPr>
              <a:lnSpc>
                <a:spcPct val="100000"/>
              </a:lnSpc>
              <a:buNone/>
            </a:pPr>
            <a:r>
              <a:rPr lang="zh-CN" altLang="en-US" sz="3600" dirty="0" smtClean="0"/>
              <a:t>    在政策过程中，政策执行是介于在政策规划和政策评估之间的中间环节，是将政策理想变为现实的过程和唯一途径，是检验政策正确与否的唯一标准 。</a:t>
            </a:r>
            <a:endParaRPr lang="en-US" altLang="zh-CN" sz="3600" dirty="0" smtClean="0"/>
          </a:p>
          <a:p>
            <a:pPr>
              <a:lnSpc>
                <a:spcPct val="120000"/>
              </a:lnSpc>
              <a:buFont typeface="Wingdings" pitchFamily="2" charset="2"/>
              <a:buNone/>
            </a:pPr>
            <a:r>
              <a:rPr lang="zh-CN" altLang="en-US" sz="3600" b="1" dirty="0" smtClean="0">
                <a:solidFill>
                  <a:srgbClr val="FF0000"/>
                </a:solidFill>
              </a:rPr>
              <a:t>    在实现政策目标的过程中，方案拟定的作用只占</a:t>
            </a:r>
            <a:r>
              <a:rPr lang="en-US" altLang="zh-CN" sz="3600" b="1" dirty="0" smtClean="0">
                <a:solidFill>
                  <a:srgbClr val="FF0000"/>
                </a:solidFill>
              </a:rPr>
              <a:t>10%</a:t>
            </a:r>
            <a:r>
              <a:rPr lang="zh-CN" altLang="en-US" sz="3600" b="1" dirty="0" smtClean="0">
                <a:solidFill>
                  <a:srgbClr val="FF0000"/>
                </a:solidFill>
              </a:rPr>
              <a:t>，而其余的</a:t>
            </a:r>
            <a:r>
              <a:rPr lang="en-US" altLang="zh-CN" sz="3600" b="1" dirty="0" smtClean="0">
                <a:solidFill>
                  <a:srgbClr val="FF0000"/>
                </a:solidFill>
              </a:rPr>
              <a:t>90%</a:t>
            </a:r>
            <a:r>
              <a:rPr lang="zh-CN" altLang="en-US" sz="3600" b="1" dirty="0" smtClean="0">
                <a:solidFill>
                  <a:srgbClr val="FF0000"/>
                </a:solidFill>
              </a:rPr>
              <a:t>取决于有效地执行。</a:t>
            </a:r>
          </a:p>
          <a:p>
            <a:pPr algn="r">
              <a:buFont typeface="Wingdings" pitchFamily="2" charset="2"/>
              <a:buNone/>
            </a:pPr>
            <a:r>
              <a:rPr lang="en-US" altLang="zh-CN" sz="3200" b="1" dirty="0" smtClean="0"/>
              <a:t>——</a:t>
            </a:r>
            <a:r>
              <a:rPr lang="zh-CN" altLang="en-US" sz="3200" b="1" dirty="0" smtClean="0"/>
              <a:t>艾利森  （美国）</a:t>
            </a:r>
          </a:p>
          <a:p>
            <a:pPr>
              <a:spcBef>
                <a:spcPct val="50000"/>
              </a:spcBef>
              <a:buNone/>
            </a:pPr>
            <a:endParaRPr lang="en-US" altLang="zh-CN" sz="2800" b="1" dirty="0" smtClean="0">
              <a:solidFill>
                <a:srgbClr val="FF0000"/>
              </a:solidFill>
              <a:latin typeface="Times New Roman" pitchFamily="18" charset="0"/>
              <a:ea typeface="黑体" pitchFamily="49" charset="-122"/>
            </a:endParaRPr>
          </a:p>
          <a:p>
            <a:pPr>
              <a:lnSpc>
                <a:spcPct val="100000"/>
              </a:lnSpc>
              <a:buNone/>
            </a:pPr>
            <a:endParaRPr lang="zh-CN" altLang="en-US" sz="3600" dirty="0" smtClean="0"/>
          </a:p>
          <a:p>
            <a:pPr>
              <a:lnSpc>
                <a:spcPct val="100000"/>
              </a:lnSpc>
            </a:pPr>
            <a:endParaRPr lang="zh-CN" alt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5031" y="100275"/>
            <a:ext cx="597184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zh-CN" altLang="en-US" sz="4800" b="1" dirty="0" smtClean="0">
                <a:latin typeface="微软雅黑" pitchFamily="34" charset="-122"/>
                <a:ea typeface="微软雅黑" pitchFamily="34" charset="-122"/>
              </a:rPr>
              <a:t>一、政策执行的含义</a:t>
            </a:r>
            <a:endParaRPr lang="zh-CN" altLang="en-US" sz="4800" b="1" dirty="0">
              <a:latin typeface="微软雅黑" pitchFamily="34" charset="-122"/>
              <a:ea typeface="微软雅黑" pitchFamily="34" charset="-122"/>
            </a:endParaRPr>
          </a:p>
        </p:txBody>
      </p:sp>
      <p:sp>
        <p:nvSpPr>
          <p:cNvPr id="4" name="矩形 3"/>
          <p:cNvSpPr/>
          <p:nvPr/>
        </p:nvSpPr>
        <p:spPr>
          <a:xfrm>
            <a:off x="645459" y="1224665"/>
            <a:ext cx="8003689" cy="4401205"/>
          </a:xfrm>
          <a:prstGeom prst="rect">
            <a:avLst/>
          </a:prstGeom>
        </p:spPr>
        <p:txBody>
          <a:bodyPr wrap="square">
            <a:spAutoFit/>
          </a:bodyPr>
          <a:lstStyle/>
          <a:p>
            <a:r>
              <a:rPr lang="en-US" altLang="zh-CN" sz="4000" b="1" dirty="0" smtClean="0">
                <a:latin typeface="黑体" pitchFamily="49" charset="-122"/>
                <a:ea typeface="黑体" pitchFamily="49" charset="-122"/>
              </a:rPr>
              <a:t>    </a:t>
            </a:r>
            <a:r>
              <a:rPr lang="zh-CN" altLang="zh-CN" sz="4000" b="1" dirty="0" smtClean="0">
                <a:solidFill>
                  <a:srgbClr val="C00000"/>
                </a:solidFill>
                <a:latin typeface="黑体" pitchFamily="49" charset="-122"/>
                <a:ea typeface="黑体" pitchFamily="49" charset="-122"/>
              </a:rPr>
              <a:t>政策</a:t>
            </a:r>
            <a:r>
              <a:rPr lang="zh-CN" altLang="zh-CN" sz="4000" b="1" dirty="0">
                <a:solidFill>
                  <a:srgbClr val="C00000"/>
                </a:solidFill>
                <a:latin typeface="黑体" pitchFamily="49" charset="-122"/>
                <a:ea typeface="黑体" pitchFamily="49" charset="-122"/>
              </a:rPr>
              <a:t>方案</a:t>
            </a:r>
            <a:r>
              <a:rPr lang="zh-CN" altLang="zh-CN" sz="4000" b="1" dirty="0">
                <a:latin typeface="黑体" pitchFamily="49" charset="-122"/>
                <a:ea typeface="黑体" pitchFamily="49" charset="-122"/>
              </a:rPr>
              <a:t>被采纳以后，</a:t>
            </a:r>
            <a:r>
              <a:rPr lang="zh-CN" altLang="zh-CN" sz="4000" b="1" dirty="0">
                <a:solidFill>
                  <a:srgbClr val="0070C0"/>
                </a:solidFill>
                <a:latin typeface="黑体" pitchFamily="49" charset="-122"/>
                <a:ea typeface="黑体" pitchFamily="49" charset="-122"/>
              </a:rPr>
              <a:t>政策执行者</a:t>
            </a:r>
            <a:r>
              <a:rPr lang="zh-CN" altLang="zh-CN" sz="4000" b="1" dirty="0">
                <a:latin typeface="黑体" pitchFamily="49" charset="-122"/>
                <a:ea typeface="黑体" pitchFamily="49" charset="-122"/>
              </a:rPr>
              <a:t>通过一定的组织形式，运用各种</a:t>
            </a:r>
            <a:r>
              <a:rPr lang="zh-CN" altLang="zh-CN" sz="4000" b="1" dirty="0">
                <a:solidFill>
                  <a:schemeClr val="accent6">
                    <a:lumMod val="75000"/>
                  </a:schemeClr>
                </a:solidFill>
                <a:latin typeface="黑体" pitchFamily="49" charset="-122"/>
                <a:ea typeface="黑体" pitchFamily="49" charset="-122"/>
              </a:rPr>
              <a:t>政策资源</a:t>
            </a:r>
            <a:r>
              <a:rPr lang="zh-CN" altLang="zh-CN" sz="4000" b="1" dirty="0">
                <a:latin typeface="黑体" pitchFamily="49" charset="-122"/>
                <a:ea typeface="黑体" pitchFamily="49" charset="-122"/>
              </a:rPr>
              <a:t>，经解释、实施、服务和宣传等行动方式将政策观念形态的内容转化为现实效果</a:t>
            </a:r>
            <a:r>
              <a:rPr lang="zh-CN" altLang="zh-CN" sz="4000" b="1" dirty="0" smtClean="0">
                <a:latin typeface="黑体" pitchFamily="49" charset="-122"/>
                <a:ea typeface="黑体" pitchFamily="49" charset="-122"/>
              </a:rPr>
              <a:t>，使</a:t>
            </a:r>
            <a:r>
              <a:rPr lang="zh-CN" altLang="zh-CN" sz="4000" b="1" dirty="0">
                <a:latin typeface="黑体" pitchFamily="49" charset="-122"/>
                <a:ea typeface="黑体" pitchFamily="49" charset="-122"/>
              </a:rPr>
              <a:t>既定的政策目标得以实现的过程。</a:t>
            </a:r>
          </a:p>
          <a:p>
            <a:endParaRPr lang="zh-CN" altLang="en-US" sz="4000" b="1" dirty="0">
              <a:latin typeface="黑体" pitchFamily="49" charset="-122"/>
              <a:ea typeface="黑体" pitchFamily="49" charset="-122"/>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336" y="311247"/>
            <a:ext cx="706464" cy="4154984"/>
          </a:xfrm>
          <a:prstGeom prst="rect">
            <a:avLst/>
          </a:prstGeom>
          <a:noFill/>
        </p:spPr>
        <p:txBody>
          <a:bodyPr wrap="square" rtlCol="0">
            <a:spAutoFit/>
          </a:bodyPr>
          <a:lstStyle/>
          <a:p>
            <a:pPr>
              <a:lnSpc>
                <a:spcPct val="150000"/>
              </a:lnSpc>
            </a:pPr>
            <a:r>
              <a:rPr lang="zh-CN" altLang="en-US" sz="4400" b="1" dirty="0" smtClean="0">
                <a:latin typeface="微软雅黑" pitchFamily="34" charset="-122"/>
                <a:ea typeface="微软雅黑" pitchFamily="34" charset="-122"/>
              </a:rPr>
              <a:t>行动学派</a:t>
            </a:r>
            <a:endParaRPr lang="zh-CN" altLang="en-US" sz="4400" b="1" dirty="0">
              <a:latin typeface="微软雅黑" pitchFamily="34" charset="-122"/>
              <a:ea typeface="微软雅黑" pitchFamily="34" charset="-122"/>
            </a:endParaRPr>
          </a:p>
        </p:txBody>
      </p:sp>
      <p:sp>
        <p:nvSpPr>
          <p:cNvPr id="2" name="下箭头标注 1"/>
          <p:cNvSpPr/>
          <p:nvPr/>
        </p:nvSpPr>
        <p:spPr>
          <a:xfrm>
            <a:off x="2612570" y="936171"/>
            <a:ext cx="4550229" cy="1360715"/>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矩形 3"/>
          <p:cNvSpPr/>
          <p:nvPr/>
        </p:nvSpPr>
        <p:spPr>
          <a:xfrm>
            <a:off x="2884714" y="781229"/>
            <a:ext cx="4582886" cy="871392"/>
          </a:xfrm>
          <a:prstGeom prst="rect">
            <a:avLst/>
          </a:prstGeom>
        </p:spPr>
        <p:txBody>
          <a:bodyPr wrap="square">
            <a:spAutoFit/>
          </a:bodyPr>
          <a:lstStyle/>
          <a:p>
            <a:pPr>
              <a:lnSpc>
                <a:spcPct val="150000"/>
              </a:lnSpc>
            </a:pPr>
            <a:r>
              <a:rPr lang="zh-CN" altLang="zh-CN" sz="4000" b="1" dirty="0">
                <a:latin typeface="黑体" pitchFamily="49" charset="-122"/>
                <a:ea typeface="黑体" pitchFamily="49" charset="-122"/>
              </a:rPr>
              <a:t>查尔斯•奥•琼斯</a:t>
            </a:r>
            <a:endParaRPr lang="zh-CN" altLang="en-US" sz="4000" b="1" dirty="0">
              <a:latin typeface="黑体" pitchFamily="49" charset="-122"/>
              <a:ea typeface="黑体" pitchFamily="49" charset="-122"/>
            </a:endParaRPr>
          </a:p>
        </p:txBody>
      </p:sp>
      <p:sp>
        <p:nvSpPr>
          <p:cNvPr id="9" name="爆炸形 1 8"/>
          <p:cNvSpPr/>
          <p:nvPr/>
        </p:nvSpPr>
        <p:spPr>
          <a:xfrm>
            <a:off x="1883229" y="2388739"/>
            <a:ext cx="2002970" cy="1976432"/>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0" name="爆炸形 1 9"/>
          <p:cNvSpPr/>
          <p:nvPr/>
        </p:nvSpPr>
        <p:spPr>
          <a:xfrm>
            <a:off x="4049485" y="2592445"/>
            <a:ext cx="2100943" cy="1818697"/>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dirty="0"/>
          </a:p>
        </p:txBody>
      </p:sp>
      <p:sp>
        <p:nvSpPr>
          <p:cNvPr id="11" name="爆炸形 1 10"/>
          <p:cNvSpPr/>
          <p:nvPr/>
        </p:nvSpPr>
        <p:spPr>
          <a:xfrm>
            <a:off x="6237514" y="2506381"/>
            <a:ext cx="2209800" cy="1916668"/>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2" name="TextBox 11"/>
          <p:cNvSpPr txBox="1"/>
          <p:nvPr/>
        </p:nvSpPr>
        <p:spPr>
          <a:xfrm>
            <a:off x="2318656" y="2956087"/>
            <a:ext cx="1132115" cy="646331"/>
          </a:xfrm>
          <a:prstGeom prst="rect">
            <a:avLst/>
          </a:prstGeom>
          <a:noFill/>
        </p:spPr>
        <p:txBody>
          <a:bodyPr wrap="square" rtlCol="0">
            <a:spAutoFit/>
          </a:bodyPr>
          <a:lstStyle/>
          <a:p>
            <a:r>
              <a:rPr lang="zh-CN" altLang="zh-CN" sz="3600" b="1" dirty="0">
                <a:latin typeface="黑体" pitchFamily="49" charset="-122"/>
                <a:ea typeface="黑体" pitchFamily="49" charset="-122"/>
              </a:rPr>
              <a:t>解释</a:t>
            </a:r>
            <a:endParaRPr lang="zh-CN" altLang="en-US" sz="3600" b="1" dirty="0">
              <a:latin typeface="黑体" pitchFamily="49" charset="-122"/>
              <a:ea typeface="黑体" pitchFamily="49" charset="-122"/>
            </a:endParaRPr>
          </a:p>
        </p:txBody>
      </p:sp>
      <p:sp>
        <p:nvSpPr>
          <p:cNvPr id="13" name="TextBox 12"/>
          <p:cNvSpPr txBox="1"/>
          <p:nvPr/>
        </p:nvSpPr>
        <p:spPr>
          <a:xfrm>
            <a:off x="5311684" y="3385094"/>
            <a:ext cx="349431" cy="369332"/>
          </a:xfrm>
          <a:prstGeom prst="rect">
            <a:avLst/>
          </a:prstGeom>
          <a:noFill/>
        </p:spPr>
        <p:txBody>
          <a:bodyPr wrap="square" rtlCol="0">
            <a:spAutoFit/>
          </a:bodyPr>
          <a:lstStyle/>
          <a:p>
            <a:endParaRPr lang="zh-CN" altLang="en-US" dirty="0"/>
          </a:p>
        </p:txBody>
      </p:sp>
      <p:sp>
        <p:nvSpPr>
          <p:cNvPr id="14" name="TextBox 13"/>
          <p:cNvSpPr txBox="1"/>
          <p:nvPr/>
        </p:nvSpPr>
        <p:spPr>
          <a:xfrm>
            <a:off x="4529001" y="3164996"/>
            <a:ext cx="1132114" cy="646331"/>
          </a:xfrm>
          <a:prstGeom prst="rect">
            <a:avLst/>
          </a:prstGeom>
          <a:noFill/>
        </p:spPr>
        <p:txBody>
          <a:bodyPr wrap="square" rtlCol="0">
            <a:spAutoFit/>
          </a:bodyPr>
          <a:lstStyle/>
          <a:p>
            <a:r>
              <a:rPr lang="zh-CN" altLang="zh-CN" sz="3600" b="1" dirty="0">
                <a:latin typeface="黑体" pitchFamily="49" charset="-122"/>
                <a:ea typeface="黑体" pitchFamily="49" charset="-122"/>
              </a:rPr>
              <a:t>组织</a:t>
            </a:r>
            <a:endParaRPr lang="zh-CN" altLang="en-US" sz="3600" b="1" dirty="0">
              <a:latin typeface="黑体" pitchFamily="49" charset="-122"/>
              <a:ea typeface="黑体" pitchFamily="49" charset="-122"/>
            </a:endParaRPr>
          </a:p>
        </p:txBody>
      </p:sp>
      <p:sp>
        <p:nvSpPr>
          <p:cNvPr id="15" name="TextBox 14"/>
          <p:cNvSpPr txBox="1"/>
          <p:nvPr/>
        </p:nvSpPr>
        <p:spPr>
          <a:xfrm>
            <a:off x="6814457" y="3178630"/>
            <a:ext cx="1349829" cy="1200329"/>
          </a:xfrm>
          <a:prstGeom prst="rect">
            <a:avLst/>
          </a:prstGeom>
          <a:noFill/>
        </p:spPr>
        <p:txBody>
          <a:bodyPr wrap="square" rtlCol="0">
            <a:spAutoFit/>
          </a:bodyPr>
          <a:lstStyle/>
          <a:p>
            <a:r>
              <a:rPr lang="zh-CN" altLang="zh-CN" sz="3600" b="1" dirty="0">
                <a:latin typeface="黑体" pitchFamily="49" charset="-122"/>
                <a:ea typeface="黑体" pitchFamily="49" charset="-122"/>
              </a:rPr>
              <a:t>实施</a:t>
            </a:r>
            <a:endParaRPr lang="zh-CN" altLang="en-US" sz="3600" b="1" dirty="0">
              <a:latin typeface="黑体" pitchFamily="49" charset="-122"/>
              <a:ea typeface="黑体" pitchFamily="49" charset="-122"/>
            </a:endParaRPr>
          </a:p>
          <a:p>
            <a:endParaRPr lang="zh-CN" altLang="en-US" sz="3600" b="1" dirty="0">
              <a:latin typeface="黑体" pitchFamily="49" charset="-122"/>
              <a:ea typeface="黑体" pitchFamily="49" charset="-122"/>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11684" y="3385094"/>
            <a:ext cx="349431" cy="369332"/>
          </a:xfrm>
          <a:prstGeom prst="rect">
            <a:avLst/>
          </a:prstGeom>
          <a:noFill/>
        </p:spPr>
        <p:txBody>
          <a:bodyPr wrap="square" rtlCol="0">
            <a:spAutoFit/>
          </a:bodyPr>
          <a:lstStyle/>
          <a:p>
            <a:endParaRPr lang="zh-CN" altLang="en-US" dirty="0">
              <a:solidFill>
                <a:prstClr val="black"/>
              </a:solidFill>
            </a:endParaRPr>
          </a:p>
        </p:txBody>
      </p:sp>
      <p:sp>
        <p:nvSpPr>
          <p:cNvPr id="5" name="TextBox 4"/>
          <p:cNvSpPr txBox="1"/>
          <p:nvPr/>
        </p:nvSpPr>
        <p:spPr>
          <a:xfrm>
            <a:off x="419548" y="311247"/>
            <a:ext cx="8122024" cy="4524315"/>
          </a:xfrm>
          <a:prstGeom prst="rect">
            <a:avLst/>
          </a:prstGeom>
          <a:noFill/>
        </p:spPr>
        <p:txBody>
          <a:bodyPr wrap="square" rtlCol="0">
            <a:spAutoFit/>
          </a:bodyPr>
          <a:lstStyle/>
          <a:p>
            <a:pPr>
              <a:lnSpc>
                <a:spcPct val="120000"/>
              </a:lnSpc>
            </a:pPr>
            <a:r>
              <a:rPr lang="zh-CN" altLang="zh-CN" sz="4000" b="1" dirty="0" smtClean="0">
                <a:solidFill>
                  <a:srgbClr val="FF0000"/>
                </a:solidFill>
                <a:latin typeface="黑体" pitchFamily="49" charset="-122"/>
                <a:ea typeface="黑体" pitchFamily="49" charset="-122"/>
              </a:rPr>
              <a:t>解释</a:t>
            </a:r>
            <a:r>
              <a:rPr lang="en-US" altLang="zh-CN" sz="4000" b="1" dirty="0" smtClean="0">
                <a:latin typeface="黑体" pitchFamily="49" charset="-122"/>
                <a:ea typeface="黑体" pitchFamily="49" charset="-122"/>
              </a:rPr>
              <a:t>:</a:t>
            </a:r>
            <a:r>
              <a:rPr lang="zh-CN" altLang="zh-CN" sz="4000" b="1" dirty="0" smtClean="0">
                <a:latin typeface="黑体" pitchFamily="49" charset="-122"/>
                <a:ea typeface="黑体" pitchFamily="49" charset="-122"/>
              </a:rPr>
              <a:t>将</a:t>
            </a:r>
            <a:r>
              <a:rPr lang="zh-CN" altLang="zh-CN" sz="4000" b="1" dirty="0">
                <a:latin typeface="黑体" pitchFamily="49" charset="-122"/>
                <a:ea typeface="黑体" pitchFamily="49" charset="-122"/>
              </a:rPr>
              <a:t>政策的内容转化为民众所能接受和理解的指令</a:t>
            </a:r>
            <a:r>
              <a:rPr lang="zh-CN" altLang="zh-CN" sz="4000" b="1" dirty="0" smtClean="0">
                <a:latin typeface="黑体" pitchFamily="49" charset="-122"/>
                <a:ea typeface="黑体" pitchFamily="49" charset="-122"/>
              </a:rPr>
              <a:t>；</a:t>
            </a:r>
            <a:endParaRPr lang="en-US" altLang="zh-CN" sz="4000" b="1" dirty="0" smtClean="0">
              <a:latin typeface="黑体" pitchFamily="49" charset="-122"/>
              <a:ea typeface="黑体" pitchFamily="49" charset="-122"/>
            </a:endParaRPr>
          </a:p>
          <a:p>
            <a:pPr>
              <a:lnSpc>
                <a:spcPct val="120000"/>
              </a:lnSpc>
            </a:pPr>
            <a:r>
              <a:rPr lang="zh-CN" altLang="zh-CN" sz="4000" b="1" dirty="0" smtClean="0">
                <a:solidFill>
                  <a:srgbClr val="FF0000"/>
                </a:solidFill>
                <a:latin typeface="黑体" pitchFamily="49" charset="-122"/>
                <a:ea typeface="黑体" pitchFamily="49" charset="-122"/>
              </a:rPr>
              <a:t>组织</a:t>
            </a:r>
            <a:r>
              <a:rPr lang="en-US" altLang="zh-CN" sz="4000" b="1" dirty="0" smtClean="0">
                <a:latin typeface="黑体" pitchFamily="49" charset="-122"/>
                <a:ea typeface="黑体" pitchFamily="49" charset="-122"/>
              </a:rPr>
              <a:t>:</a:t>
            </a:r>
            <a:r>
              <a:rPr lang="zh-CN" altLang="zh-CN" sz="4000" b="1" dirty="0" smtClean="0">
                <a:latin typeface="黑体" pitchFamily="49" charset="-122"/>
                <a:ea typeface="黑体" pitchFamily="49" charset="-122"/>
              </a:rPr>
              <a:t>建立</a:t>
            </a:r>
            <a:r>
              <a:rPr lang="zh-CN" altLang="zh-CN" sz="4000" b="1" dirty="0">
                <a:latin typeface="黑体" pitchFamily="49" charset="-122"/>
                <a:ea typeface="黑体" pitchFamily="49" charset="-122"/>
              </a:rPr>
              <a:t>政策执行机构，拟定</a:t>
            </a:r>
            <a:r>
              <a:rPr lang="zh-CN" altLang="zh-CN" sz="4000" b="1" dirty="0" smtClean="0">
                <a:latin typeface="黑体" pitchFamily="49" charset="-122"/>
                <a:ea typeface="黑体" pitchFamily="49" charset="-122"/>
              </a:rPr>
              <a:t>执行办法，实现</a:t>
            </a:r>
            <a:r>
              <a:rPr lang="zh-CN" altLang="zh-CN" sz="4000" b="1" dirty="0">
                <a:latin typeface="黑体" pitchFamily="49" charset="-122"/>
                <a:ea typeface="黑体" pitchFamily="49" charset="-122"/>
              </a:rPr>
              <a:t>政策目标</a:t>
            </a:r>
            <a:r>
              <a:rPr lang="zh-CN" altLang="zh-CN" sz="4000" b="1" dirty="0" smtClean="0">
                <a:latin typeface="黑体" pitchFamily="49" charset="-122"/>
                <a:ea typeface="黑体" pitchFamily="49" charset="-122"/>
              </a:rPr>
              <a:t>；</a:t>
            </a:r>
            <a:endParaRPr lang="en-US" altLang="zh-CN" sz="4000" b="1" dirty="0" smtClean="0">
              <a:latin typeface="黑体" pitchFamily="49" charset="-122"/>
              <a:ea typeface="黑体" pitchFamily="49" charset="-122"/>
            </a:endParaRPr>
          </a:p>
          <a:p>
            <a:pPr>
              <a:lnSpc>
                <a:spcPct val="120000"/>
              </a:lnSpc>
            </a:pPr>
            <a:r>
              <a:rPr lang="zh-CN" altLang="zh-CN" sz="4000" b="1" dirty="0" smtClean="0">
                <a:solidFill>
                  <a:srgbClr val="FF0000"/>
                </a:solidFill>
                <a:latin typeface="黑体" pitchFamily="49" charset="-122"/>
                <a:ea typeface="黑体" pitchFamily="49" charset="-122"/>
              </a:rPr>
              <a:t>实施</a:t>
            </a:r>
            <a:r>
              <a:rPr lang="en-US" altLang="zh-CN" sz="4000" b="1" dirty="0" smtClean="0">
                <a:latin typeface="黑体" pitchFamily="49" charset="-122"/>
                <a:ea typeface="黑体" pitchFamily="49" charset="-122"/>
              </a:rPr>
              <a:t>:</a:t>
            </a:r>
            <a:r>
              <a:rPr lang="zh-CN" altLang="zh-CN" sz="4000" b="1" dirty="0" smtClean="0">
                <a:latin typeface="黑体" pitchFamily="49" charset="-122"/>
                <a:ea typeface="黑体" pitchFamily="49" charset="-122"/>
              </a:rPr>
              <a:t>执行</a:t>
            </a:r>
            <a:r>
              <a:rPr lang="zh-CN" altLang="zh-CN" sz="4000" b="1" dirty="0">
                <a:latin typeface="黑体" pitchFamily="49" charset="-122"/>
                <a:ea typeface="黑体" pitchFamily="49" charset="-122"/>
              </a:rPr>
              <a:t>机关提供</a:t>
            </a:r>
            <a:r>
              <a:rPr lang="zh-CN" altLang="zh-CN" sz="4000" b="1" dirty="0" smtClean="0">
                <a:latin typeface="黑体" pitchFamily="49" charset="-122"/>
                <a:ea typeface="黑体" pitchFamily="49" charset="-122"/>
              </a:rPr>
              <a:t>例行服务</a:t>
            </a:r>
            <a:r>
              <a:rPr lang="zh-CN" altLang="zh-CN" sz="4000" b="1" dirty="0">
                <a:latin typeface="黑体" pitchFamily="49" charset="-122"/>
                <a:ea typeface="黑体" pitchFamily="49" charset="-122"/>
              </a:rPr>
              <a:t>与设备，支付经费</a:t>
            </a:r>
            <a:r>
              <a:rPr lang="zh-CN" altLang="zh-CN" sz="4000" b="1" dirty="0" smtClean="0">
                <a:latin typeface="黑体" pitchFamily="49" charset="-122"/>
                <a:ea typeface="黑体" pitchFamily="49" charset="-122"/>
              </a:rPr>
              <a:t>，完成</a:t>
            </a:r>
            <a:r>
              <a:rPr lang="zh-CN" altLang="zh-CN" sz="4000" b="1" dirty="0">
                <a:latin typeface="黑体" pitchFamily="49" charset="-122"/>
                <a:ea typeface="黑体" pitchFamily="49" charset="-122"/>
              </a:rPr>
              <a:t>议定的政策目标。</a:t>
            </a:r>
            <a:endParaRPr lang="zh-CN" altLang="en-US" sz="4000" b="1" dirty="0">
              <a:latin typeface="黑体" pitchFamily="49" charset="-122"/>
              <a:ea typeface="黑体" pitchFamily="49" charset="-122"/>
            </a:endParaRPr>
          </a:p>
        </p:txBody>
      </p:sp>
    </p:spTree>
    <p:extLst>
      <p:ext uri="{BB962C8B-B14F-4D97-AF65-F5344CB8AC3E}">
        <p14:creationId xmlns="" xmlns:p14="http://schemas.microsoft.com/office/powerpoint/2010/main" val="285333358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6204" y="163098"/>
            <a:ext cx="700598" cy="4980402"/>
          </a:xfrm>
          <a:prstGeom prst="rect">
            <a:avLst/>
          </a:prstGeom>
          <a:noFill/>
        </p:spPr>
        <p:txBody>
          <a:bodyPr wrap="square" rtlCol="0">
            <a:spAutoFit/>
          </a:bodyPr>
          <a:lstStyle/>
          <a:p>
            <a:pPr>
              <a:lnSpc>
                <a:spcPct val="150000"/>
              </a:lnSpc>
            </a:pPr>
            <a:r>
              <a:rPr lang="zh-CN" altLang="en-US" sz="3600" b="1" dirty="0" smtClean="0">
                <a:solidFill>
                  <a:prstClr val="black"/>
                </a:solidFill>
                <a:latin typeface="微软雅黑" pitchFamily="34" charset="-122"/>
                <a:ea typeface="微软雅黑" pitchFamily="34" charset="-122"/>
              </a:rPr>
              <a:t>组织理论学派</a:t>
            </a:r>
            <a:endParaRPr lang="zh-CN" altLang="en-US" sz="3600" b="1" dirty="0">
              <a:solidFill>
                <a:prstClr val="black"/>
              </a:solidFill>
              <a:latin typeface="微软雅黑" pitchFamily="34" charset="-122"/>
              <a:ea typeface="微软雅黑" pitchFamily="34" charset="-122"/>
            </a:endParaRPr>
          </a:p>
        </p:txBody>
      </p:sp>
      <p:sp>
        <p:nvSpPr>
          <p:cNvPr id="6" name="TextBox 5"/>
          <p:cNvSpPr txBox="1"/>
          <p:nvPr/>
        </p:nvSpPr>
        <p:spPr>
          <a:xfrm>
            <a:off x="1882588" y="484094"/>
            <a:ext cx="6723530" cy="369332"/>
          </a:xfrm>
          <a:prstGeom prst="rect">
            <a:avLst/>
          </a:prstGeom>
          <a:noFill/>
        </p:spPr>
        <p:txBody>
          <a:bodyPr wrap="square" rtlCol="0">
            <a:spAutoFit/>
          </a:bodyPr>
          <a:lstStyle/>
          <a:p>
            <a:endParaRPr lang="zh-CN" altLang="en-US" dirty="0"/>
          </a:p>
        </p:txBody>
      </p:sp>
      <p:sp>
        <p:nvSpPr>
          <p:cNvPr id="7" name="矩形 6"/>
          <p:cNvSpPr/>
          <p:nvPr/>
        </p:nvSpPr>
        <p:spPr>
          <a:xfrm>
            <a:off x="1473797" y="809364"/>
            <a:ext cx="7035501" cy="3416320"/>
          </a:xfrm>
          <a:prstGeom prst="rect">
            <a:avLst/>
          </a:prstGeom>
        </p:spPr>
        <p:txBody>
          <a:bodyPr wrap="square">
            <a:spAutoFit/>
          </a:bodyPr>
          <a:lstStyle/>
          <a:p>
            <a:pPr algn="just"/>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强调</a:t>
            </a:r>
            <a:r>
              <a:rPr lang="zh-CN" altLang="zh-CN" sz="3600" b="1" dirty="0">
                <a:latin typeface="黑体" pitchFamily="49" charset="-122"/>
                <a:ea typeface="黑体" pitchFamily="49" charset="-122"/>
              </a:rPr>
              <a:t>政策执行</a:t>
            </a:r>
            <a:r>
              <a:rPr lang="zh-CN" altLang="zh-CN" sz="3600" b="1" dirty="0">
                <a:solidFill>
                  <a:srgbClr val="7030A0"/>
                </a:solidFill>
                <a:latin typeface="黑体" pitchFamily="49" charset="-122"/>
                <a:ea typeface="黑体" pitchFamily="49" charset="-122"/>
              </a:rPr>
              <a:t>组织机构</a:t>
            </a:r>
            <a:r>
              <a:rPr lang="zh-CN" altLang="zh-CN" sz="3600" b="1" dirty="0">
                <a:latin typeface="黑体" pitchFamily="49" charset="-122"/>
                <a:ea typeface="黑体" pitchFamily="49" charset="-122"/>
              </a:rPr>
              <a:t>的作用，</a:t>
            </a:r>
            <a:r>
              <a:rPr lang="zh-CN" altLang="zh-CN" sz="3200" b="1" dirty="0">
                <a:latin typeface="黑体" pitchFamily="49" charset="-122"/>
                <a:ea typeface="黑体" pitchFamily="49" charset="-122"/>
              </a:rPr>
              <a:t>认为</a:t>
            </a:r>
            <a:r>
              <a:rPr lang="zh-CN" altLang="zh-CN" sz="3600" b="1" dirty="0">
                <a:latin typeface="黑体" pitchFamily="49" charset="-122"/>
                <a:ea typeface="黑体" pitchFamily="49" charset="-122"/>
              </a:rPr>
              <a:t>政策都是通过一定的组织得以实施</a:t>
            </a:r>
            <a:r>
              <a:rPr lang="zh-CN" altLang="zh-CN" sz="3600" b="1" dirty="0" smtClean="0">
                <a:latin typeface="黑体" pitchFamily="49" charset="-122"/>
                <a:ea typeface="黑体" pitchFamily="49" charset="-122"/>
              </a:rPr>
              <a:t>的</a:t>
            </a:r>
            <a:r>
              <a:rPr lang="en-US" altLang="zh-CN" sz="3600" b="1" dirty="0" smtClean="0">
                <a:latin typeface="黑体" pitchFamily="49" charset="-122"/>
                <a:ea typeface="黑体" pitchFamily="49" charset="-122"/>
              </a:rPr>
              <a:t>,</a:t>
            </a:r>
            <a:r>
              <a:rPr lang="zh-CN" altLang="zh-CN" sz="3600" b="1" dirty="0" smtClean="0">
                <a:latin typeface="黑体" pitchFamily="49" charset="-122"/>
                <a:ea typeface="黑体" pitchFamily="49" charset="-122"/>
              </a:rPr>
              <a:t>组织</a:t>
            </a:r>
            <a:r>
              <a:rPr lang="zh-CN" altLang="zh-CN" sz="3600" b="1" dirty="0">
                <a:latin typeface="黑体" pitchFamily="49" charset="-122"/>
                <a:ea typeface="黑体" pitchFamily="49" charset="-122"/>
              </a:rPr>
              <a:t>机构做</a:t>
            </a:r>
            <a:r>
              <a:rPr lang="zh-CN" altLang="zh-CN" sz="3600" b="1" dirty="0" smtClean="0">
                <a:latin typeface="黑体" pitchFamily="49" charset="-122"/>
                <a:ea typeface="黑体" pitchFamily="49" charset="-122"/>
              </a:rPr>
              <a:t>依托</a:t>
            </a:r>
            <a:r>
              <a:rPr lang="zh-CN" altLang="en-US" sz="3600" b="1" dirty="0">
                <a:latin typeface="黑体" pitchFamily="49" charset="-122"/>
                <a:ea typeface="黑体" pitchFamily="49" charset="-122"/>
              </a:rPr>
              <a:t>，</a:t>
            </a:r>
            <a:r>
              <a:rPr lang="zh-CN" altLang="zh-CN" sz="3600" b="1" dirty="0" smtClean="0">
                <a:solidFill>
                  <a:srgbClr val="C00000"/>
                </a:solidFill>
                <a:latin typeface="黑体" pitchFamily="49" charset="-122"/>
                <a:ea typeface="黑体" pitchFamily="49" charset="-122"/>
              </a:rPr>
              <a:t>组织原</a:t>
            </a:r>
            <a:r>
              <a:rPr lang="zh-CN" altLang="zh-CN" sz="3600" b="1" dirty="0">
                <a:solidFill>
                  <a:srgbClr val="C00000"/>
                </a:solidFill>
                <a:latin typeface="黑体" pitchFamily="49" charset="-122"/>
                <a:ea typeface="黑体" pitchFamily="49" charset="-122"/>
              </a:rPr>
              <a:t>则</a:t>
            </a:r>
            <a:r>
              <a:rPr lang="zh-CN" altLang="zh-CN" sz="3600" b="1" dirty="0">
                <a:latin typeface="黑体" pitchFamily="49" charset="-122"/>
                <a:ea typeface="黑体" pitchFamily="49" charset="-122"/>
              </a:rPr>
              <a:t>作</a:t>
            </a:r>
            <a:r>
              <a:rPr lang="zh-CN" altLang="zh-CN" sz="3600" b="1" dirty="0" smtClean="0">
                <a:latin typeface="黑体" pitchFamily="49" charset="-122"/>
                <a:ea typeface="黑体" pitchFamily="49" charset="-122"/>
              </a:rPr>
              <a:t>保证</a:t>
            </a:r>
            <a:r>
              <a:rPr lang="zh-CN" altLang="en-US" sz="3600" b="1" dirty="0" smtClean="0">
                <a:latin typeface="黑体" pitchFamily="49" charset="-122"/>
                <a:ea typeface="黑体" pitchFamily="49" charset="-122"/>
              </a:rPr>
              <a:t>。</a:t>
            </a:r>
            <a:r>
              <a:rPr lang="zh-CN" altLang="zh-CN" sz="3600" b="1" dirty="0" smtClean="0">
                <a:latin typeface="黑体" pitchFamily="49" charset="-122"/>
                <a:ea typeface="黑体" pitchFamily="49" charset="-122"/>
              </a:rPr>
              <a:t>尽管</a:t>
            </a:r>
            <a:r>
              <a:rPr lang="zh-CN" altLang="zh-CN" sz="3600" b="1" dirty="0">
                <a:latin typeface="黑体" pitchFamily="49" charset="-122"/>
                <a:ea typeface="黑体" pitchFamily="49" charset="-122"/>
              </a:rPr>
              <a:t>政策执行不力的原因是多方面的，但</a:t>
            </a:r>
            <a:r>
              <a:rPr lang="zh-CN" altLang="zh-CN" sz="3600" b="1" dirty="0">
                <a:solidFill>
                  <a:schemeClr val="accent5"/>
                </a:solidFill>
                <a:latin typeface="黑体" pitchFamily="49" charset="-122"/>
                <a:ea typeface="黑体" pitchFamily="49" charset="-122"/>
              </a:rPr>
              <a:t>政策组织问题</a:t>
            </a:r>
            <a:r>
              <a:rPr lang="zh-CN" altLang="zh-CN" sz="3600" b="1" dirty="0">
                <a:latin typeface="黑体" pitchFamily="49" charset="-122"/>
                <a:ea typeface="黑体" pitchFamily="49" charset="-122"/>
              </a:rPr>
              <a:t>是恒定的关键原因之一。</a:t>
            </a:r>
            <a:endParaRPr lang="zh-CN" altLang="en-US" sz="3600" b="1" dirty="0">
              <a:latin typeface="黑体" pitchFamily="49" charset="-122"/>
              <a:ea typeface="黑体" pitchFamily="49" charset="-122"/>
            </a:endParaRPr>
          </a:p>
        </p:txBody>
      </p:sp>
    </p:spTree>
    <p:extLst>
      <p:ext uri="{BB962C8B-B14F-4D97-AF65-F5344CB8AC3E}">
        <p14:creationId xmlns="" xmlns:p14="http://schemas.microsoft.com/office/powerpoint/2010/main" val="164008013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上箭头标注 7"/>
          <p:cNvSpPr/>
          <p:nvPr/>
        </p:nvSpPr>
        <p:spPr>
          <a:xfrm>
            <a:off x="3004457" y="2737546"/>
            <a:ext cx="3755572" cy="1388819"/>
          </a:xfrm>
          <a:prstGeom prst="up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prstClr val="black"/>
              </a:solidFill>
            </a:endParaRPr>
          </a:p>
        </p:txBody>
      </p:sp>
      <p:sp>
        <p:nvSpPr>
          <p:cNvPr id="3" name="TextBox 2"/>
          <p:cNvSpPr txBox="1"/>
          <p:nvPr/>
        </p:nvSpPr>
        <p:spPr>
          <a:xfrm>
            <a:off x="994087" y="163098"/>
            <a:ext cx="700598" cy="4708853"/>
          </a:xfrm>
          <a:prstGeom prst="rect">
            <a:avLst/>
          </a:prstGeom>
          <a:noFill/>
        </p:spPr>
        <p:txBody>
          <a:bodyPr wrap="square" rtlCol="0">
            <a:spAutoFit/>
          </a:bodyPr>
          <a:lstStyle/>
          <a:p>
            <a:pPr>
              <a:lnSpc>
                <a:spcPct val="150000"/>
              </a:lnSpc>
            </a:pPr>
            <a:r>
              <a:rPr lang="zh-CN" altLang="en-US" sz="3400" b="1" dirty="0" smtClean="0">
                <a:solidFill>
                  <a:prstClr val="black"/>
                </a:solidFill>
                <a:latin typeface="微软雅黑" pitchFamily="34" charset="-122"/>
                <a:ea typeface="微软雅黑" pitchFamily="34" charset="-122"/>
              </a:rPr>
              <a:t>组织理论学派</a:t>
            </a:r>
            <a:endParaRPr lang="zh-CN" altLang="en-US" sz="3400" b="1" dirty="0">
              <a:solidFill>
                <a:prstClr val="black"/>
              </a:solidFill>
              <a:latin typeface="微软雅黑" pitchFamily="34" charset="-122"/>
              <a:ea typeface="微软雅黑" pitchFamily="34" charset="-122"/>
            </a:endParaRPr>
          </a:p>
        </p:txBody>
      </p:sp>
      <p:sp>
        <p:nvSpPr>
          <p:cNvPr id="4" name="矩形 3"/>
          <p:cNvSpPr/>
          <p:nvPr/>
        </p:nvSpPr>
        <p:spPr>
          <a:xfrm>
            <a:off x="994087" y="3303101"/>
            <a:ext cx="7848601" cy="743986"/>
          </a:xfrm>
          <a:prstGeom prst="rect">
            <a:avLst/>
          </a:prstGeom>
        </p:spPr>
        <p:txBody>
          <a:bodyPr wrap="square">
            <a:spAutoFit/>
          </a:bodyPr>
          <a:lstStyle/>
          <a:p>
            <a:pPr algn="ctr">
              <a:lnSpc>
                <a:spcPct val="150000"/>
              </a:lnSpc>
            </a:pPr>
            <a:r>
              <a:rPr lang="en-US" altLang="zh-CN" sz="3200" b="1" dirty="0" smtClean="0">
                <a:solidFill>
                  <a:prstClr val="black"/>
                </a:solidFill>
                <a:latin typeface="微软雅黑" pitchFamily="34" charset="-122"/>
                <a:ea typeface="微软雅黑" pitchFamily="34" charset="-122"/>
              </a:rPr>
              <a:t>J. </a:t>
            </a:r>
            <a:r>
              <a:rPr lang="zh-CN" altLang="zh-CN" sz="3200" b="1" dirty="0">
                <a:solidFill>
                  <a:prstClr val="black"/>
                </a:solidFill>
                <a:latin typeface="微软雅黑" pitchFamily="34" charset="-122"/>
                <a:ea typeface="微软雅黑" pitchFamily="34" charset="-122"/>
              </a:rPr>
              <a:t>福瑞斯特</a:t>
            </a:r>
            <a:endParaRPr lang="zh-CN" altLang="en-US" sz="3200" b="1" dirty="0">
              <a:solidFill>
                <a:prstClr val="black"/>
              </a:solidFill>
              <a:latin typeface="微软雅黑" pitchFamily="34" charset="-122"/>
              <a:ea typeface="微软雅黑" pitchFamily="34" charset="-122"/>
            </a:endParaRPr>
          </a:p>
        </p:txBody>
      </p:sp>
      <p:sp>
        <p:nvSpPr>
          <p:cNvPr id="5" name="云形 4"/>
          <p:cNvSpPr/>
          <p:nvPr/>
        </p:nvSpPr>
        <p:spPr>
          <a:xfrm>
            <a:off x="2383971" y="551674"/>
            <a:ext cx="5715000" cy="202474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solidFill>
                <a:prstClr val="black"/>
              </a:solidFill>
            </a:endParaRPr>
          </a:p>
        </p:txBody>
      </p:sp>
      <p:sp>
        <p:nvSpPr>
          <p:cNvPr id="2" name="TextBox 1"/>
          <p:cNvSpPr txBox="1"/>
          <p:nvPr/>
        </p:nvSpPr>
        <p:spPr>
          <a:xfrm>
            <a:off x="2875366" y="936386"/>
            <a:ext cx="5094514" cy="1077218"/>
          </a:xfrm>
          <a:prstGeom prst="rect">
            <a:avLst/>
          </a:prstGeom>
          <a:noFill/>
        </p:spPr>
        <p:txBody>
          <a:bodyPr wrap="square" rtlCol="0">
            <a:spAutoFit/>
          </a:bodyPr>
          <a:lstStyle/>
          <a:p>
            <a:r>
              <a:rPr lang="zh-CN" altLang="zh-CN" sz="3200" b="1" dirty="0">
                <a:solidFill>
                  <a:prstClr val="black"/>
                </a:solidFill>
                <a:latin typeface="黑体" pitchFamily="49" charset="-122"/>
                <a:ea typeface="黑体" pitchFamily="49" charset="-122"/>
              </a:rPr>
              <a:t>政策能否有效执行，关键在于执行机构的主客观条件</a:t>
            </a:r>
            <a:endParaRPr lang="zh-CN" altLang="en-US" sz="32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445904025"/>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31830" y="1347703"/>
            <a:ext cx="7998983" cy="3450207"/>
          </a:xfrm>
        </p:spPr>
        <p:txBody>
          <a:bodyPr>
            <a:normAutofit fontScale="92500" lnSpcReduction="10000"/>
          </a:bodyPr>
          <a:lstStyle/>
          <a:p>
            <a:pPr>
              <a:lnSpc>
                <a:spcPct val="110000"/>
              </a:lnSpc>
              <a:buNone/>
            </a:pPr>
            <a:r>
              <a:rPr lang="zh-CN" altLang="en-US" sz="3600" dirty="0" smtClean="0"/>
              <a:t>    </a:t>
            </a:r>
            <a:r>
              <a:rPr lang="zh-CN" altLang="en-US" sz="3600" dirty="0" smtClean="0">
                <a:solidFill>
                  <a:srgbClr val="C00000"/>
                </a:solidFill>
              </a:rPr>
              <a:t>政策执行在公共政策研究的早期并没有受到应有的重视。</a:t>
            </a:r>
            <a:endParaRPr lang="en-US" altLang="zh-CN" sz="3600" dirty="0" smtClean="0">
              <a:solidFill>
                <a:srgbClr val="C00000"/>
              </a:solidFill>
            </a:endParaRPr>
          </a:p>
          <a:p>
            <a:pPr>
              <a:lnSpc>
                <a:spcPct val="110000"/>
              </a:lnSpc>
              <a:buNone/>
            </a:pPr>
            <a:r>
              <a:rPr lang="en-US" altLang="zh-CN" sz="3600" b="1" dirty="0" smtClean="0">
                <a:solidFill>
                  <a:srgbClr val="800000"/>
                </a:solidFill>
              </a:rPr>
              <a:t> </a:t>
            </a:r>
            <a:r>
              <a:rPr lang="en-US" altLang="zh-CN" sz="3600" dirty="0" smtClean="0">
                <a:solidFill>
                  <a:srgbClr val="002060"/>
                </a:solidFill>
              </a:rPr>
              <a:t> </a:t>
            </a:r>
            <a:r>
              <a:rPr lang="zh-CN" altLang="zh-CN" sz="3600" dirty="0" smtClean="0">
                <a:solidFill>
                  <a:srgbClr val="002060"/>
                </a:solidFill>
              </a:rPr>
              <a:t>相当一部分的早期研究者认为政策执行是次要环节，政策制定才是政策过程最重要的部分。并天真的认为，只要政策得到制定，就能自然地得到贯彻并实现政策目标。</a:t>
            </a:r>
            <a:endParaRPr lang="zh-CN" altLang="en-US" sz="3600" dirty="0">
              <a:solidFill>
                <a:srgbClr val="002060"/>
              </a:solidFill>
              <a:latin typeface="微软雅黑" pitchFamily="34" charset="-122"/>
              <a:ea typeface="微软雅黑" pitchFamily="34" charset="-122"/>
            </a:endParaRPr>
          </a:p>
        </p:txBody>
      </p:sp>
      <p:sp>
        <p:nvSpPr>
          <p:cNvPr id="4" name="TextBox 3"/>
          <p:cNvSpPr txBox="1"/>
          <p:nvPr/>
        </p:nvSpPr>
        <p:spPr>
          <a:xfrm>
            <a:off x="559398" y="100274"/>
            <a:ext cx="760565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zh-CN" altLang="en-US" sz="4800" b="1" dirty="0" smtClean="0">
                <a:solidFill>
                  <a:prstClr val="black"/>
                </a:solidFill>
                <a:latin typeface="微软雅黑" pitchFamily="34" charset="-122"/>
                <a:ea typeface="微软雅黑" pitchFamily="34" charset="-122"/>
              </a:rPr>
              <a:t>二、政策执行研究的兴起</a:t>
            </a:r>
            <a:endParaRPr lang="zh-CN" altLang="en-US" sz="4800" b="1" dirty="0">
              <a:solidFill>
                <a:prstClr val="black"/>
              </a:solidFill>
              <a:latin typeface="微软雅黑" pitchFamily="34" charset="-122"/>
              <a:ea typeface="微软雅黑"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5620" y="401030"/>
            <a:ext cx="7886700" cy="4547488"/>
          </a:xfrm>
        </p:spPr>
        <p:txBody>
          <a:bodyPr>
            <a:normAutofit fontScale="92500" lnSpcReduction="20000"/>
          </a:bodyPr>
          <a:lstStyle/>
          <a:p>
            <a:pPr>
              <a:lnSpc>
                <a:spcPct val="110000"/>
              </a:lnSpc>
              <a:buNone/>
            </a:pPr>
            <a:r>
              <a:rPr lang="zh-CN" altLang="en-US" dirty="0" smtClean="0"/>
              <a:t> </a:t>
            </a:r>
            <a:r>
              <a:rPr lang="zh-CN" altLang="en-US" dirty="0" smtClean="0">
                <a:solidFill>
                  <a:srgbClr val="C00000"/>
                </a:solidFill>
              </a:rPr>
              <a:t>米德和霍恩（</a:t>
            </a:r>
            <a:r>
              <a:rPr lang="en-US" altLang="zh-CN" dirty="0" smtClean="0">
                <a:solidFill>
                  <a:srgbClr val="C00000"/>
                </a:solidFill>
              </a:rPr>
              <a:t>Van </a:t>
            </a:r>
            <a:r>
              <a:rPr lang="en-US" altLang="zh-CN" dirty="0" err="1" smtClean="0">
                <a:solidFill>
                  <a:srgbClr val="C00000"/>
                </a:solidFill>
              </a:rPr>
              <a:t>Meter&amp;Van</a:t>
            </a:r>
            <a:r>
              <a:rPr lang="en-US" altLang="zh-CN" dirty="0" smtClean="0">
                <a:solidFill>
                  <a:srgbClr val="C00000"/>
                </a:solidFill>
              </a:rPr>
              <a:t> Horn</a:t>
            </a:r>
            <a:r>
              <a:rPr lang="zh-CN" altLang="en-US" dirty="0" smtClean="0">
                <a:solidFill>
                  <a:srgbClr val="C00000"/>
                </a:solidFill>
              </a:rPr>
              <a:t>，</a:t>
            </a:r>
            <a:r>
              <a:rPr lang="en-US" altLang="zh-CN" dirty="0" smtClean="0">
                <a:solidFill>
                  <a:srgbClr val="C00000"/>
                </a:solidFill>
              </a:rPr>
              <a:t>1975</a:t>
            </a:r>
            <a:r>
              <a:rPr lang="zh-CN" altLang="en-US" dirty="0" smtClean="0">
                <a:solidFill>
                  <a:srgbClr val="C00000"/>
                </a:solidFill>
              </a:rPr>
              <a:t>）总结的四点原因</a:t>
            </a:r>
          </a:p>
          <a:p>
            <a:pPr>
              <a:lnSpc>
                <a:spcPct val="110000"/>
              </a:lnSpc>
              <a:buNone/>
            </a:pPr>
            <a:r>
              <a:rPr lang="zh-CN" altLang="en-US" dirty="0" smtClean="0"/>
              <a:t>（</a:t>
            </a:r>
            <a:r>
              <a:rPr lang="en-US" altLang="zh-CN" dirty="0" smtClean="0"/>
              <a:t>1</a:t>
            </a:r>
            <a:r>
              <a:rPr lang="zh-CN" altLang="en-US" dirty="0" smtClean="0"/>
              <a:t>）一个天真的假定：执行过程是简单且人所共知的，并没有什么值得学者关注的重大问题；</a:t>
            </a:r>
          </a:p>
          <a:p>
            <a:pPr>
              <a:lnSpc>
                <a:spcPct val="110000"/>
              </a:lnSpc>
              <a:buNone/>
            </a:pPr>
            <a:r>
              <a:rPr lang="zh-CN" altLang="en-US" dirty="0" smtClean="0"/>
              <a:t>（</a:t>
            </a:r>
            <a:r>
              <a:rPr lang="en-US" altLang="zh-CN" dirty="0" smtClean="0"/>
              <a:t>2</a:t>
            </a:r>
            <a:r>
              <a:rPr lang="zh-CN" altLang="en-US" dirty="0" smtClean="0"/>
              <a:t>）以计划</a:t>
            </a:r>
            <a:r>
              <a:rPr lang="en-US" altLang="zh-CN" dirty="0" smtClean="0"/>
              <a:t>-</a:t>
            </a:r>
            <a:r>
              <a:rPr lang="zh-CN" altLang="en-US" dirty="0" smtClean="0"/>
              <a:t>项目</a:t>
            </a:r>
            <a:r>
              <a:rPr lang="en-US" altLang="zh-CN" dirty="0" smtClean="0"/>
              <a:t>-</a:t>
            </a:r>
            <a:r>
              <a:rPr lang="zh-CN" altLang="en-US" dirty="0" smtClean="0"/>
              <a:t>预算（</a:t>
            </a:r>
            <a:r>
              <a:rPr lang="en-US" altLang="zh-CN" dirty="0" smtClean="0"/>
              <a:t>PPB</a:t>
            </a:r>
            <a:r>
              <a:rPr lang="zh-CN" altLang="en-US" dirty="0" smtClean="0"/>
              <a:t>）为焦点，强调权威决策者的作用而排除了低层次官员对执行过程的责任；</a:t>
            </a:r>
          </a:p>
          <a:p>
            <a:pPr>
              <a:lnSpc>
                <a:spcPct val="110000"/>
              </a:lnSpc>
              <a:buNone/>
            </a:pP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2588" y="634700"/>
            <a:ext cx="7886700" cy="3872753"/>
          </a:xfrm>
        </p:spPr>
        <p:txBody>
          <a:bodyPr>
            <a:normAutofit/>
          </a:bodyPr>
          <a:lstStyle/>
          <a:p>
            <a:pPr>
              <a:buNone/>
            </a:pPr>
            <a:r>
              <a:rPr lang="zh-CN" altLang="en-US" dirty="0" smtClean="0"/>
              <a:t> </a:t>
            </a:r>
            <a:r>
              <a:rPr lang="zh-CN" altLang="en-US" dirty="0" smtClean="0">
                <a:solidFill>
                  <a:srgbClr val="C00000"/>
                </a:solidFill>
              </a:rPr>
              <a:t>米德和霍恩（</a:t>
            </a:r>
            <a:r>
              <a:rPr lang="en-US" altLang="zh-CN" dirty="0" smtClean="0">
                <a:solidFill>
                  <a:srgbClr val="C00000"/>
                </a:solidFill>
              </a:rPr>
              <a:t>Van </a:t>
            </a:r>
            <a:r>
              <a:rPr lang="en-US" altLang="zh-CN" dirty="0" err="1" smtClean="0">
                <a:solidFill>
                  <a:srgbClr val="C00000"/>
                </a:solidFill>
              </a:rPr>
              <a:t>Meter&amp;Van</a:t>
            </a:r>
            <a:r>
              <a:rPr lang="en-US" altLang="zh-CN" dirty="0" smtClean="0">
                <a:solidFill>
                  <a:srgbClr val="C00000"/>
                </a:solidFill>
              </a:rPr>
              <a:t> Horn</a:t>
            </a:r>
            <a:r>
              <a:rPr lang="zh-CN" altLang="en-US" dirty="0" smtClean="0">
                <a:solidFill>
                  <a:srgbClr val="C00000"/>
                </a:solidFill>
              </a:rPr>
              <a:t>，</a:t>
            </a:r>
            <a:r>
              <a:rPr lang="en-US" altLang="zh-CN" dirty="0" smtClean="0">
                <a:solidFill>
                  <a:srgbClr val="C00000"/>
                </a:solidFill>
              </a:rPr>
              <a:t>1975</a:t>
            </a:r>
            <a:r>
              <a:rPr lang="zh-CN" altLang="en-US" dirty="0" smtClean="0">
                <a:solidFill>
                  <a:srgbClr val="C00000"/>
                </a:solidFill>
              </a:rPr>
              <a:t>）总结的四点原因</a:t>
            </a:r>
            <a:endParaRPr lang="en-US" altLang="zh-CN" dirty="0" smtClean="0"/>
          </a:p>
          <a:p>
            <a:pPr>
              <a:buNone/>
            </a:pPr>
            <a:r>
              <a:rPr lang="zh-CN" altLang="en-US" dirty="0" smtClean="0"/>
              <a:t>（</a:t>
            </a:r>
            <a:r>
              <a:rPr lang="en-US" altLang="zh-CN" dirty="0" smtClean="0"/>
              <a:t>3</a:t>
            </a:r>
            <a:r>
              <a:rPr lang="zh-CN" altLang="en-US" dirty="0" smtClean="0"/>
              <a:t>）任务的困难：从方法论上看，执行过程涉及严重的边界问题，往往难以界定相关的行动者；</a:t>
            </a:r>
          </a:p>
          <a:p>
            <a:pPr>
              <a:buNone/>
            </a:pPr>
            <a:r>
              <a:rPr lang="zh-CN" altLang="en-US" dirty="0" smtClean="0"/>
              <a:t>（</a:t>
            </a:r>
            <a:r>
              <a:rPr lang="en-US" altLang="zh-CN" dirty="0" smtClean="0"/>
              <a:t>4</a:t>
            </a:r>
            <a:r>
              <a:rPr lang="zh-CN" altLang="en-US" dirty="0" smtClean="0"/>
              <a:t>）时间和资源的巨大消耗。</a:t>
            </a:r>
          </a:p>
          <a:p>
            <a:pPr>
              <a:buNone/>
            </a:pP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zh-CN" altLang="en-US" dirty="0" smtClean="0"/>
              <a:t>从理论上看</a:t>
            </a:r>
            <a:endParaRPr lang="zh-CN" altLang="en-US" dirty="0"/>
          </a:p>
        </p:txBody>
      </p:sp>
      <p:sp>
        <p:nvSpPr>
          <p:cNvPr id="3" name="内容占位符 2"/>
          <p:cNvSpPr>
            <a:spLocks noGrp="1"/>
          </p:cNvSpPr>
          <p:nvPr>
            <p:ph idx="1"/>
          </p:nvPr>
        </p:nvSpPr>
        <p:spPr>
          <a:xfrm>
            <a:off x="585621" y="1204858"/>
            <a:ext cx="7923678" cy="3689872"/>
          </a:xfrm>
        </p:spPr>
        <p:txBody>
          <a:bodyPr>
            <a:normAutofit fontScale="92500" lnSpcReduction="20000"/>
          </a:bodyPr>
          <a:lstStyle/>
          <a:p>
            <a:pPr>
              <a:lnSpc>
                <a:spcPct val="110000"/>
              </a:lnSpc>
            </a:pPr>
            <a:r>
              <a:rPr lang="zh-CN" altLang="en-US" dirty="0" smtClean="0"/>
              <a:t>在美国</a:t>
            </a:r>
            <a:r>
              <a:rPr lang="en-US" altLang="zh-CN" dirty="0" smtClean="0"/>
              <a:t>60</a:t>
            </a:r>
            <a:r>
              <a:rPr lang="zh-CN" altLang="en-US" dirty="0" smtClean="0"/>
              <a:t>年代末</a:t>
            </a:r>
            <a:r>
              <a:rPr lang="en-US" altLang="zh-CN" dirty="0" smtClean="0"/>
              <a:t>70</a:t>
            </a:r>
            <a:r>
              <a:rPr lang="zh-CN" altLang="en-US" dirty="0" smtClean="0"/>
              <a:t>年代初政策科学研究的视野拓宽，要求对政策系统和政策过程的各种因素和环节作全面深入的研究。过去人们忽视了对政策执行、评估和终结的研究，这制约着政策分析学科的发展，必须加以纠正。</a:t>
            </a:r>
          </a:p>
          <a:p>
            <a:pPr>
              <a:lnSpc>
                <a:spcPct val="110000"/>
              </a:lnSpc>
            </a:pP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970" y="1182837"/>
            <a:ext cx="8458200" cy="1015663"/>
          </a:xfrm>
          <a:prstGeom prst="rect">
            <a:avLst/>
          </a:prstGeom>
          <a:noFill/>
        </p:spPr>
        <p:txBody>
          <a:bodyPr wrap="square" rtlCol="0">
            <a:spAutoFit/>
          </a:bodyPr>
          <a:lstStyle/>
          <a:p>
            <a:pPr>
              <a:lnSpc>
                <a:spcPct val="150000"/>
              </a:lnSpc>
            </a:pPr>
            <a:r>
              <a:rPr lang="zh-CN" altLang="en-US" sz="4000" b="1" dirty="0" smtClean="0">
                <a:solidFill>
                  <a:srgbClr val="0070C0"/>
                </a:solidFill>
                <a:latin typeface="黑体" pitchFamily="49" charset="-122"/>
                <a:ea typeface="黑体" pitchFamily="49" charset="-122"/>
                <a:sym typeface="Wingdings 2"/>
              </a:rPr>
              <a:t></a:t>
            </a:r>
            <a:r>
              <a:rPr lang="zh-CN" altLang="en-US" sz="3600" b="1" dirty="0" smtClean="0">
                <a:solidFill>
                  <a:srgbClr val="0070C0"/>
                </a:solidFill>
                <a:latin typeface="黑体" pitchFamily="49" charset="-122"/>
                <a:ea typeface="黑体" pitchFamily="49" charset="-122"/>
              </a:rPr>
              <a:t>单元</a:t>
            </a:r>
            <a:r>
              <a:rPr lang="zh-CN" altLang="en-US" sz="3600" b="1" dirty="0" smtClean="0">
                <a:solidFill>
                  <a:srgbClr val="0070C0"/>
                </a:solidFill>
                <a:latin typeface="黑体" pitchFamily="49" charset="-122"/>
                <a:ea typeface="黑体" pitchFamily="49" charset="-122"/>
              </a:rPr>
              <a:t>一 政策</a:t>
            </a:r>
            <a:r>
              <a:rPr lang="zh-CN" altLang="en-US" sz="3600" b="1" dirty="0" smtClean="0">
                <a:solidFill>
                  <a:srgbClr val="0070C0"/>
                </a:solidFill>
                <a:latin typeface="黑体" pitchFamily="49" charset="-122"/>
                <a:ea typeface="黑体" pitchFamily="49" charset="-122"/>
              </a:rPr>
              <a:t>执行的含义、特点、作用</a:t>
            </a:r>
            <a:endParaRPr lang="zh-CN" altLang="en-US" sz="3600" b="1" dirty="0">
              <a:solidFill>
                <a:srgbClr val="0070C0"/>
              </a:solidFill>
              <a:latin typeface="黑体" pitchFamily="49" charset="-122"/>
              <a:ea typeface="黑体" pitchFamily="49" charset="-122"/>
            </a:endParaRPr>
          </a:p>
        </p:txBody>
      </p:sp>
      <p:sp>
        <p:nvSpPr>
          <p:cNvPr id="7" name="TextBox 6"/>
          <p:cNvSpPr txBox="1"/>
          <p:nvPr/>
        </p:nvSpPr>
        <p:spPr>
          <a:xfrm>
            <a:off x="158272" y="150941"/>
            <a:ext cx="8439394" cy="1110497"/>
          </a:xfrm>
          <a:prstGeom prst="rect">
            <a:avLst/>
          </a:prstGeom>
          <a:noFill/>
        </p:spPr>
        <p:txBody>
          <a:bodyPr wrap="square" rtlCol="0">
            <a:spAutoFit/>
          </a:bodyPr>
          <a:lstStyle/>
          <a:p>
            <a:pPr algn="ctr">
              <a:lnSpc>
                <a:spcPct val="150000"/>
              </a:lnSpc>
            </a:pPr>
            <a:r>
              <a:rPr lang="zh-CN" altLang="en-US" sz="5000" b="1" dirty="0" smtClean="0">
                <a:solidFill>
                  <a:prstClr val="black"/>
                </a:solidFill>
                <a:latin typeface="微软雅黑" pitchFamily="34" charset="-122"/>
                <a:ea typeface="微软雅黑" pitchFamily="34" charset="-122"/>
              </a:rPr>
              <a:t>第五章  政策执行</a:t>
            </a:r>
            <a:endParaRPr lang="zh-CN" altLang="en-US" sz="5000" b="1" dirty="0">
              <a:solidFill>
                <a:prstClr val="black"/>
              </a:solidFill>
              <a:latin typeface="微软雅黑" pitchFamily="34" charset="-122"/>
              <a:ea typeface="微软雅黑" pitchFamily="34" charset="-122"/>
            </a:endParaRPr>
          </a:p>
        </p:txBody>
      </p:sp>
      <p:sp>
        <p:nvSpPr>
          <p:cNvPr id="2" name="TextBox 1"/>
          <p:cNvSpPr txBox="1"/>
          <p:nvPr/>
        </p:nvSpPr>
        <p:spPr>
          <a:xfrm>
            <a:off x="339242" y="2709589"/>
            <a:ext cx="8458200" cy="646331"/>
          </a:xfrm>
          <a:prstGeom prst="rect">
            <a:avLst/>
          </a:prstGeom>
          <a:noFill/>
        </p:spPr>
        <p:txBody>
          <a:bodyPr wrap="square" rtlCol="0">
            <a:spAutoFit/>
          </a:bodyPr>
          <a:lstStyle/>
          <a:p>
            <a:r>
              <a:rPr lang="zh-CN" altLang="en-US" sz="3600" b="1" dirty="0" smtClean="0">
                <a:solidFill>
                  <a:srgbClr val="0070C0"/>
                </a:solidFill>
                <a:latin typeface="黑体" pitchFamily="49" charset="-122"/>
                <a:ea typeface="黑体" pitchFamily="49" charset="-122"/>
                <a:sym typeface="Wingdings 2"/>
              </a:rPr>
              <a:t></a:t>
            </a:r>
            <a:r>
              <a:rPr lang="zh-CN" altLang="en-US" sz="3600" b="1" dirty="0" smtClean="0">
                <a:solidFill>
                  <a:srgbClr val="0070C0"/>
                </a:solidFill>
                <a:latin typeface="黑体" pitchFamily="49" charset="-122"/>
                <a:ea typeface="黑体" pitchFamily="49" charset="-122"/>
                <a:sym typeface="Wingdings 2"/>
              </a:rPr>
              <a:t>单元三 政策</a:t>
            </a:r>
            <a:r>
              <a:rPr lang="zh-CN" altLang="en-US" sz="3600" b="1" dirty="0" smtClean="0">
                <a:solidFill>
                  <a:srgbClr val="0070C0"/>
                </a:solidFill>
                <a:latin typeface="黑体" pitchFamily="49" charset="-122"/>
                <a:ea typeface="黑体" pitchFamily="49" charset="-122"/>
                <a:sym typeface="Wingdings 2"/>
              </a:rPr>
              <a:t>执行的相关条件</a:t>
            </a:r>
            <a:endParaRPr lang="zh-CN" altLang="en-US" sz="3600" b="1" dirty="0">
              <a:solidFill>
                <a:srgbClr val="0070C0"/>
              </a:solidFill>
              <a:latin typeface="黑体" pitchFamily="49" charset="-122"/>
              <a:ea typeface="黑体" pitchFamily="49" charset="-122"/>
            </a:endParaRPr>
          </a:p>
        </p:txBody>
      </p:sp>
      <p:sp>
        <p:nvSpPr>
          <p:cNvPr id="4" name="TextBox 3"/>
          <p:cNvSpPr txBox="1"/>
          <p:nvPr/>
        </p:nvSpPr>
        <p:spPr>
          <a:xfrm>
            <a:off x="385090" y="3445811"/>
            <a:ext cx="8565272" cy="646331"/>
          </a:xfrm>
          <a:prstGeom prst="rect">
            <a:avLst/>
          </a:prstGeom>
          <a:noFill/>
        </p:spPr>
        <p:txBody>
          <a:bodyPr wrap="square" rtlCol="0">
            <a:spAutoFit/>
          </a:bodyPr>
          <a:lstStyle/>
          <a:p>
            <a:r>
              <a:rPr lang="zh-CN" altLang="en-US" sz="3600" b="1" dirty="0" smtClean="0">
                <a:solidFill>
                  <a:srgbClr val="0070C0"/>
                </a:solidFill>
                <a:latin typeface="黑体" pitchFamily="49" charset="-122"/>
                <a:ea typeface="黑体" pitchFamily="49" charset="-122"/>
                <a:sym typeface="Wingdings 2"/>
              </a:rPr>
              <a:t></a:t>
            </a:r>
            <a:r>
              <a:rPr lang="zh-CN" altLang="en-US" sz="3600" b="1" dirty="0" smtClean="0">
                <a:solidFill>
                  <a:srgbClr val="0070C0"/>
                </a:solidFill>
                <a:latin typeface="黑体" pitchFamily="49" charset="-122"/>
                <a:ea typeface="黑体" pitchFamily="49" charset="-122"/>
                <a:sym typeface="Wingdings 2"/>
              </a:rPr>
              <a:t>单元四 政策</a:t>
            </a:r>
            <a:r>
              <a:rPr lang="zh-CN" altLang="en-US" sz="3600" b="1" dirty="0" smtClean="0">
                <a:solidFill>
                  <a:srgbClr val="0070C0"/>
                </a:solidFill>
                <a:latin typeface="黑体" pitchFamily="49" charset="-122"/>
                <a:ea typeface="黑体" pitchFamily="49" charset="-122"/>
                <a:sym typeface="Wingdings 2"/>
              </a:rPr>
              <a:t>执行中需要注意的问题</a:t>
            </a:r>
            <a:endParaRPr lang="zh-CN" altLang="en-US" sz="3600" dirty="0">
              <a:solidFill>
                <a:srgbClr val="0070C0"/>
              </a:solidFill>
            </a:endParaRPr>
          </a:p>
        </p:txBody>
      </p:sp>
      <p:sp>
        <p:nvSpPr>
          <p:cNvPr id="3" name="TextBox 2"/>
          <p:cNvSpPr txBox="1"/>
          <p:nvPr/>
        </p:nvSpPr>
        <p:spPr>
          <a:xfrm>
            <a:off x="285706" y="2065469"/>
            <a:ext cx="7847075" cy="646331"/>
          </a:xfrm>
          <a:prstGeom prst="rect">
            <a:avLst/>
          </a:prstGeom>
          <a:noFill/>
        </p:spPr>
        <p:txBody>
          <a:bodyPr wrap="square" rtlCol="0">
            <a:spAutoFit/>
          </a:bodyPr>
          <a:lstStyle/>
          <a:p>
            <a:r>
              <a:rPr lang="zh-CN" altLang="en-US" sz="3600" b="1" dirty="0">
                <a:solidFill>
                  <a:srgbClr val="0070C0"/>
                </a:solidFill>
                <a:latin typeface="黑体" pitchFamily="49" charset="-122"/>
                <a:ea typeface="黑体" pitchFamily="49" charset="-122"/>
                <a:sym typeface="Wingdings 2"/>
              </a:rPr>
              <a:t></a:t>
            </a:r>
            <a:r>
              <a:rPr lang="zh-CN" altLang="en-US" sz="3600" b="1" dirty="0" smtClean="0">
                <a:solidFill>
                  <a:schemeClr val="accent5"/>
                </a:solidFill>
                <a:latin typeface="黑体" pitchFamily="49" charset="-122"/>
                <a:ea typeface="黑体" pitchFamily="49" charset="-122"/>
              </a:rPr>
              <a:t>单元二 </a:t>
            </a:r>
            <a:r>
              <a:rPr lang="zh-CN" altLang="en-US" sz="3600" b="1" dirty="0" smtClean="0">
                <a:solidFill>
                  <a:schemeClr val="accent5"/>
                </a:solidFill>
                <a:latin typeface="黑体" pitchFamily="49" charset="-122"/>
                <a:ea typeface="黑体" pitchFamily="49" charset="-122"/>
              </a:rPr>
              <a:t>政策</a:t>
            </a:r>
            <a:r>
              <a:rPr lang="zh-CN" altLang="en-US" sz="3600" b="1" dirty="0" smtClean="0">
                <a:solidFill>
                  <a:schemeClr val="accent5"/>
                </a:solidFill>
                <a:latin typeface="黑体" pitchFamily="49" charset="-122"/>
                <a:ea typeface="黑体" pitchFamily="49" charset="-122"/>
              </a:rPr>
              <a:t>执行研究取向</a:t>
            </a:r>
            <a:endParaRPr lang="zh-CN" altLang="en-US" sz="3600" b="1" dirty="0">
              <a:solidFill>
                <a:schemeClr val="accent5"/>
              </a:solidFill>
              <a:latin typeface="黑体" pitchFamily="49" charset="-122"/>
              <a:ea typeface="黑体" pitchFamily="49" charset="-122"/>
            </a:endParaRPr>
          </a:p>
        </p:txBody>
      </p:sp>
      <p:sp>
        <p:nvSpPr>
          <p:cNvPr id="9" name="TextBox 8"/>
          <p:cNvSpPr txBox="1"/>
          <p:nvPr/>
        </p:nvSpPr>
        <p:spPr>
          <a:xfrm>
            <a:off x="417363" y="4208032"/>
            <a:ext cx="7847075" cy="646331"/>
          </a:xfrm>
          <a:prstGeom prst="rect">
            <a:avLst/>
          </a:prstGeom>
          <a:noFill/>
        </p:spPr>
        <p:txBody>
          <a:bodyPr wrap="square" rtlCol="0">
            <a:spAutoFit/>
          </a:bodyPr>
          <a:lstStyle/>
          <a:p>
            <a:r>
              <a:rPr lang="zh-CN" altLang="en-US" sz="3600" b="1" dirty="0">
                <a:solidFill>
                  <a:srgbClr val="0070C0"/>
                </a:solidFill>
                <a:latin typeface="黑体" pitchFamily="49" charset="-122"/>
                <a:ea typeface="黑体" pitchFamily="49" charset="-122"/>
                <a:sym typeface="Wingdings 2"/>
              </a:rPr>
              <a:t></a:t>
            </a:r>
            <a:r>
              <a:rPr lang="zh-CN" altLang="en-US" sz="3600" b="1" dirty="0" smtClean="0">
                <a:solidFill>
                  <a:schemeClr val="accent5"/>
                </a:solidFill>
                <a:latin typeface="黑体" pitchFamily="49" charset="-122"/>
                <a:ea typeface="黑体" pitchFamily="49" charset="-122"/>
              </a:rPr>
              <a:t>单元五 </a:t>
            </a:r>
            <a:r>
              <a:rPr lang="zh-CN" altLang="en-US" sz="3600" b="1" dirty="0" smtClean="0">
                <a:solidFill>
                  <a:schemeClr val="accent5"/>
                </a:solidFill>
                <a:latin typeface="黑体" pitchFamily="49" charset="-122"/>
                <a:ea typeface="黑体" pitchFamily="49" charset="-122"/>
              </a:rPr>
              <a:t>政策执行偏差及矫正</a:t>
            </a:r>
            <a:endParaRPr lang="zh-CN" altLang="en-US" sz="3600" b="1" dirty="0">
              <a:solidFill>
                <a:schemeClr val="accent5"/>
              </a:solidFill>
              <a:latin typeface="黑体" pitchFamily="49" charset="-122"/>
              <a:ea typeface="黑体" pitchFamily="49" charset="-122"/>
            </a:endParaRPr>
          </a:p>
        </p:txBody>
      </p:sp>
    </p:spTree>
    <p:extLst>
      <p:ext uri="{BB962C8B-B14F-4D97-AF65-F5344CB8AC3E}">
        <p14:creationId xmlns="" xmlns:p14="http://schemas.microsoft.com/office/powerpoint/2010/main" val="163380837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u=477796683,1522595226&amp;fm=3&amp;gp=23"/>
          <p:cNvPicPr>
            <a:picLocks noChangeAspect="1" noChangeArrowheads="1"/>
          </p:cNvPicPr>
          <p:nvPr/>
        </p:nvPicPr>
        <p:blipFill>
          <a:blip r:embed="rId2" cstate="print"/>
          <a:srcRect/>
          <a:stretch>
            <a:fillRect/>
          </a:stretch>
        </p:blipFill>
        <p:spPr bwMode="auto">
          <a:xfrm>
            <a:off x="6588125" y="1383506"/>
            <a:ext cx="2336800" cy="2619375"/>
          </a:xfrm>
          <a:prstGeom prst="rect">
            <a:avLst/>
          </a:prstGeom>
          <a:noFill/>
          <a:ln w="9525">
            <a:noFill/>
            <a:miter lim="800000"/>
            <a:headEnd/>
            <a:tailEnd/>
          </a:ln>
        </p:spPr>
      </p:pic>
      <p:sp>
        <p:nvSpPr>
          <p:cNvPr id="9219" name="Rectangle 3"/>
          <p:cNvSpPr>
            <a:spLocks noGrp="1" noChangeArrowheads="1"/>
          </p:cNvSpPr>
          <p:nvPr>
            <p:ph type="title"/>
          </p:nvPr>
        </p:nvSpPr>
        <p:spPr>
          <a:xfrm>
            <a:off x="396875" y="408790"/>
            <a:ext cx="8301038" cy="857783"/>
          </a:xfrm>
        </p:spPr>
        <p:txBody>
          <a:bodyPr>
            <a:normAutofit fontScale="90000"/>
          </a:bodyPr>
          <a:lstStyle/>
          <a:p>
            <a:pPr>
              <a:lnSpc>
                <a:spcPct val="120000"/>
              </a:lnSpc>
            </a:pPr>
            <a:r>
              <a:rPr lang="zh-CN" altLang="en-US" b="1" dirty="0">
                <a:solidFill>
                  <a:srgbClr val="C00000"/>
                </a:solidFill>
                <a:latin typeface="微软雅黑" pitchFamily="34" charset="-122"/>
                <a:ea typeface="微软雅黑" pitchFamily="34" charset="-122"/>
              </a:rPr>
              <a:t>从政策实践上</a:t>
            </a:r>
            <a:r>
              <a:rPr lang="zh-CN" altLang="en-US" b="1" dirty="0" smtClean="0">
                <a:solidFill>
                  <a:srgbClr val="C00000"/>
                </a:solidFill>
                <a:latin typeface="微软雅黑" pitchFamily="34" charset="-122"/>
                <a:ea typeface="微软雅黑" pitchFamily="34" charset="-122"/>
              </a:rPr>
              <a:t>看</a:t>
            </a:r>
            <a:endParaRPr lang="zh-CN" altLang="en-US" sz="3000" b="1" dirty="0">
              <a:solidFill>
                <a:srgbClr val="C00000"/>
              </a:solidFill>
              <a:latin typeface="微软雅黑" pitchFamily="34" charset="-122"/>
              <a:ea typeface="微软雅黑" pitchFamily="34" charset="-122"/>
            </a:endParaRPr>
          </a:p>
        </p:txBody>
      </p:sp>
      <p:sp>
        <p:nvSpPr>
          <p:cNvPr id="9220" name="Rectangle 4"/>
          <p:cNvSpPr>
            <a:spLocks noGrp="1" noChangeArrowheads="1"/>
          </p:cNvSpPr>
          <p:nvPr>
            <p:ph type="body" idx="1"/>
          </p:nvPr>
        </p:nvSpPr>
        <p:spPr>
          <a:xfrm>
            <a:off x="247426" y="1243867"/>
            <a:ext cx="6347012" cy="3563540"/>
          </a:xfrm>
        </p:spPr>
        <p:txBody>
          <a:bodyPr>
            <a:normAutofit/>
          </a:bodyPr>
          <a:lstStyle/>
          <a:p>
            <a:pPr>
              <a:lnSpc>
                <a:spcPct val="120000"/>
              </a:lnSpc>
              <a:buNone/>
            </a:pPr>
            <a:r>
              <a:rPr lang="zh-CN" altLang="en-US" sz="3200" dirty="0" smtClean="0">
                <a:solidFill>
                  <a:srgbClr val="CC6600"/>
                </a:solidFill>
              </a:rPr>
              <a:t>  林顿.约翰逊政府强化社会福利保障的“伟大社会”计划失败。</a:t>
            </a:r>
            <a:r>
              <a:rPr lang="zh-CN" altLang="en-US" sz="3200" dirty="0" smtClean="0"/>
              <a:t>许多政策项目并没有取得预期的结果，这促使人们去评估政策，并寻找政策执行方面的原因。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0"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
                                          </p:val>
                                        </p:tav>
                                        <p:tav tm="100000">
                                          <p:val>
                                            <p:strVal val="#ppt_w"/>
                                          </p:val>
                                        </p:tav>
                                      </p:tavLst>
                                    </p:anim>
                                    <p:anim calcmode="lin" valueType="num">
                                      <p:cBhvr>
                                        <p:cTn id="8" dur="500" fill="hold"/>
                                        <p:tgtEl>
                                          <p:spTgt spid="9219"/>
                                        </p:tgtEl>
                                        <p:attrNameLst>
                                          <p:attrName>ppt_h</p:attrName>
                                        </p:attrNameLst>
                                      </p:cBhvr>
                                      <p:tavLst>
                                        <p:tav tm="0">
                                          <p:val>
                                            <p:fltVal val="0"/>
                                          </p:val>
                                        </p:tav>
                                        <p:tav tm="100000">
                                          <p:val>
                                            <p:strVal val="#ppt_h"/>
                                          </p:val>
                                        </p:tav>
                                      </p:tavLst>
                                    </p:anim>
                                    <p:anim calcmode="lin" valueType="num">
                                      <p:cBhvr>
                                        <p:cTn id="9" dur="500" fill="hold"/>
                                        <p:tgtEl>
                                          <p:spTgt spid="9219"/>
                                        </p:tgtEl>
                                        <p:attrNameLst>
                                          <p:attrName>style.rotation</p:attrName>
                                        </p:attrNameLst>
                                      </p:cBhvr>
                                      <p:tavLst>
                                        <p:tav tm="0">
                                          <p:val>
                                            <p:fltVal val="360"/>
                                          </p:val>
                                        </p:tav>
                                        <p:tav tm="100000">
                                          <p:val>
                                            <p:fltVal val="0"/>
                                          </p:val>
                                        </p:tav>
                                      </p:tavLst>
                                    </p:anim>
                                    <p:animEffect transition="in" filter="fade">
                                      <p:cBhvr>
                                        <p:cTn id="10" dur="500"/>
                                        <p:tgtEl>
                                          <p:spTgt spid="9219"/>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0" fill="hold">
                                          <p:stCondLst>
                                            <p:cond delay="0"/>
                                          </p:stCondLst>
                                        </p:cTn>
                                        <p:tgtEl>
                                          <p:spTgt spid="9220">
                                            <p:txEl>
                                              <p:pRg st="0" end="0"/>
                                            </p:txEl>
                                          </p:spTgt>
                                        </p:tgtEl>
                                        <p:attrNameLst>
                                          <p:attrName>style.visibility</p:attrName>
                                        </p:attrNameLst>
                                      </p:cBhvr>
                                      <p:to>
                                        <p:strVal val="visible"/>
                                      </p:to>
                                    </p:set>
                                    <p:anim calcmode="lin" valueType="num">
                                      <p:cBhvr>
                                        <p:cTn id="15" dur="500" fill="hold"/>
                                        <p:tgtEl>
                                          <p:spTgt spid="922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220">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220">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07951" y="411956"/>
            <a:ext cx="8856663" cy="4482704"/>
          </a:xfrm>
        </p:spPr>
        <p:txBody>
          <a:bodyPr>
            <a:noAutofit/>
          </a:bodyPr>
          <a:lstStyle/>
          <a:p>
            <a:pPr>
              <a:lnSpc>
                <a:spcPct val="100000"/>
              </a:lnSpc>
              <a:buFontTx/>
              <a:buNone/>
            </a:pPr>
            <a:r>
              <a:rPr lang="zh-CN" altLang="en-US" b="1" dirty="0">
                <a:latin typeface="微软雅黑" pitchFamily="34" charset="-122"/>
                <a:ea typeface="微软雅黑" pitchFamily="34" charset="-122"/>
              </a:rPr>
              <a:t> </a:t>
            </a:r>
            <a:r>
              <a:rPr lang="zh-CN" altLang="en-US" b="1" dirty="0">
                <a:solidFill>
                  <a:srgbClr val="CC0000"/>
                </a:solidFill>
                <a:latin typeface="微软雅黑" pitchFamily="34" charset="-122"/>
                <a:ea typeface="微软雅黑" pitchFamily="34" charset="-122"/>
              </a:rPr>
              <a:t>J.普雷斯曼</a:t>
            </a:r>
            <a:r>
              <a:rPr lang="zh-CN" altLang="en-US" b="1" dirty="0">
                <a:latin typeface="微软雅黑" pitchFamily="34" charset="-122"/>
                <a:ea typeface="微软雅黑" pitchFamily="34" charset="-122"/>
              </a:rPr>
              <a:t>与</a:t>
            </a:r>
            <a:r>
              <a:rPr lang="zh-CN" altLang="en-US" b="1" dirty="0">
                <a:solidFill>
                  <a:srgbClr val="CC0000"/>
                </a:solidFill>
                <a:latin typeface="微软雅黑" pitchFamily="34" charset="-122"/>
                <a:ea typeface="微软雅黑" pitchFamily="34" charset="-122"/>
              </a:rPr>
              <a:t>A.威尔达夫斯基</a:t>
            </a:r>
            <a:r>
              <a:rPr lang="zh-CN" altLang="en-US" b="1" dirty="0">
                <a:latin typeface="微软雅黑" pitchFamily="34" charset="-122"/>
                <a:ea typeface="微软雅黑" pitchFamily="34" charset="-122"/>
              </a:rPr>
              <a:t>的《执行论—联邦政府的美好愿望是如何失败的？》（1973年</a:t>
            </a:r>
            <a:r>
              <a:rPr lang="zh-CN" altLang="en-US" b="1" dirty="0" smtClean="0">
                <a:latin typeface="微软雅黑" pitchFamily="34" charset="-122"/>
                <a:ea typeface="微软雅黑" pitchFamily="34" charset="-122"/>
              </a:rPr>
              <a:t>）</a:t>
            </a:r>
            <a:endParaRPr lang="zh-CN" altLang="en-US" b="1" dirty="0">
              <a:latin typeface="微软雅黑" pitchFamily="34" charset="-122"/>
              <a:ea typeface="微软雅黑" pitchFamily="34" charset="-122"/>
            </a:endParaRPr>
          </a:p>
          <a:p>
            <a:pPr>
              <a:lnSpc>
                <a:spcPct val="100000"/>
              </a:lnSpc>
              <a:buFont typeface="Wingdings" pitchFamily="2" charset="2"/>
              <a:buNone/>
            </a:pPr>
            <a:r>
              <a:rPr lang="zh-CN" altLang="en-US" b="1" dirty="0">
                <a:latin typeface="微软雅黑" pitchFamily="34" charset="-122"/>
                <a:ea typeface="微软雅黑" pitchFamily="34" charset="-122"/>
              </a:rPr>
              <a:t>  </a:t>
            </a:r>
            <a:r>
              <a:rPr lang="zh-CN" altLang="en-US" b="1" dirty="0" smtClean="0">
                <a:solidFill>
                  <a:srgbClr val="CC0000"/>
                </a:solidFill>
                <a:latin typeface="微软雅黑" pitchFamily="34" charset="-122"/>
                <a:ea typeface="微软雅黑" pitchFamily="34" charset="-122"/>
              </a:rPr>
              <a:t>揭示</a:t>
            </a:r>
            <a:r>
              <a:rPr lang="zh-CN" altLang="en-US" b="1" dirty="0">
                <a:solidFill>
                  <a:srgbClr val="CC0000"/>
                </a:solidFill>
                <a:latin typeface="微软雅黑" pitchFamily="34" charset="-122"/>
                <a:ea typeface="微软雅黑" pitchFamily="34" charset="-122"/>
              </a:rPr>
              <a:t>的主题</a:t>
            </a:r>
            <a:r>
              <a:rPr lang="zh-CN" altLang="en-US" b="1" dirty="0">
                <a:latin typeface="微软雅黑" pitchFamily="34" charset="-122"/>
                <a:ea typeface="微软雅黑" pitchFamily="34" charset="-122"/>
              </a:rPr>
              <a:t>：政策条件很好的情况下，政策为什么会失败？</a:t>
            </a:r>
          </a:p>
          <a:p>
            <a:pPr>
              <a:lnSpc>
                <a:spcPct val="100000"/>
              </a:lnSpc>
              <a:buFont typeface="Wingdings" pitchFamily="2" charset="2"/>
              <a:buNone/>
            </a:pPr>
            <a:r>
              <a:rPr lang="zh-CN" altLang="en-US" b="1" dirty="0">
                <a:latin typeface="微软雅黑" pitchFamily="34" charset="-122"/>
                <a:ea typeface="微软雅黑" pitchFamily="34" charset="-122"/>
              </a:rPr>
              <a:t>  </a:t>
            </a:r>
            <a:r>
              <a:rPr lang="zh-CN" altLang="en-US" b="1" dirty="0" smtClean="0">
                <a:solidFill>
                  <a:srgbClr val="CC0000"/>
                </a:solidFill>
                <a:latin typeface="微软雅黑" pitchFamily="34" charset="-122"/>
                <a:ea typeface="微软雅黑" pitchFamily="34" charset="-122"/>
              </a:rPr>
              <a:t>关键</a:t>
            </a:r>
            <a:r>
              <a:rPr lang="zh-CN" altLang="en-US" b="1" dirty="0">
                <a:solidFill>
                  <a:srgbClr val="CC0000"/>
                </a:solidFill>
                <a:latin typeface="微软雅黑" pitchFamily="34" charset="-122"/>
                <a:ea typeface="微软雅黑" pitchFamily="34" charset="-122"/>
              </a:rPr>
              <a:t>：</a:t>
            </a:r>
            <a:r>
              <a:rPr lang="zh-CN" altLang="en-US" b="1" dirty="0">
                <a:latin typeface="微软雅黑" pitchFamily="34" charset="-122"/>
                <a:ea typeface="微软雅黑" pitchFamily="34" charset="-122"/>
              </a:rPr>
              <a:t>政策执行偏差对政策的重要影响。</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641183" y="466865"/>
            <a:ext cx="8156575" cy="3401616"/>
          </a:xfrm>
        </p:spPr>
        <p:txBody>
          <a:bodyPr>
            <a:noAutofit/>
          </a:bodyPr>
          <a:lstStyle/>
          <a:p>
            <a:pPr>
              <a:lnSpc>
                <a:spcPct val="120000"/>
              </a:lnSpc>
            </a:pPr>
            <a:r>
              <a:rPr lang="zh-CN" sz="3600" b="1" dirty="0">
                <a:solidFill>
                  <a:srgbClr val="CC0000"/>
                </a:solidFill>
                <a:latin typeface="微软雅黑" pitchFamily="34" charset="-122"/>
                <a:ea typeface="微软雅黑" pitchFamily="34" charset="-122"/>
              </a:rPr>
              <a:t>为什么</a:t>
            </a:r>
            <a:r>
              <a:rPr lang="zh-CN" sz="3600" b="1" dirty="0">
                <a:latin typeface="微软雅黑" pitchFamily="34" charset="-122"/>
                <a:ea typeface="微软雅黑" pitchFamily="34" charset="-122"/>
              </a:rPr>
              <a:t>有很多看似合理或伟大的公共政策失败？</a:t>
            </a:r>
          </a:p>
          <a:p>
            <a:pPr>
              <a:lnSpc>
                <a:spcPct val="120000"/>
              </a:lnSpc>
            </a:pPr>
            <a:r>
              <a:rPr lang="zh-CN" sz="3600" b="1" dirty="0">
                <a:solidFill>
                  <a:srgbClr val="CC0000"/>
                </a:solidFill>
                <a:latin typeface="微软雅黑" pitchFamily="34" charset="-122"/>
                <a:ea typeface="微软雅黑" pitchFamily="34" charset="-122"/>
              </a:rPr>
              <a:t>为什么</a:t>
            </a:r>
            <a:r>
              <a:rPr lang="zh-CN" sz="3600" b="1" dirty="0">
                <a:latin typeface="微软雅黑" pitchFamily="34" charset="-122"/>
                <a:ea typeface="微软雅黑" pitchFamily="34" charset="-122"/>
              </a:rPr>
              <a:t>很多时候，公众会觉得公共政策似乎是花架子，没有实实在在地发挥作用</a:t>
            </a:r>
            <a:r>
              <a:rPr lang="zh-CN" sz="3600" b="1" dirty="0" smtClean="0">
                <a:latin typeface="微软雅黑" pitchFamily="34" charset="-122"/>
                <a:ea typeface="微软雅黑" pitchFamily="34" charset="-122"/>
              </a:rPr>
              <a:t>？</a:t>
            </a:r>
            <a:endParaRPr lang="zh-CN" sz="3600" b="1" dirty="0">
              <a:latin typeface="微软雅黑" pitchFamily="34" charset="-122"/>
              <a:ea typeface="微软雅黑" pitchFamily="34" charset="-122"/>
            </a:endParaRPr>
          </a:p>
          <a:p>
            <a:pPr>
              <a:lnSpc>
                <a:spcPct val="120000"/>
              </a:lnSpc>
              <a:buFontTx/>
              <a:buNone/>
            </a:pPr>
            <a:r>
              <a:rPr lang="zh-CN" sz="3600" b="1" dirty="0">
                <a:latin typeface="微软雅黑" pitchFamily="34" charset="-122"/>
                <a:ea typeface="微软雅黑" pitchFamily="34" charset="-122"/>
              </a:rPr>
              <a:t>       </a:t>
            </a:r>
            <a:r>
              <a:rPr lang="zh-CN" altLang="zh-CN" sz="3600" b="1" dirty="0" smtClean="0">
                <a:solidFill>
                  <a:srgbClr val="CC0000"/>
                </a:solidFill>
                <a:latin typeface="微软雅黑" pitchFamily="34" charset="-122"/>
                <a:ea typeface="微软雅黑" pitchFamily="34" charset="-122"/>
              </a:rPr>
              <a:t>——</a:t>
            </a:r>
            <a:r>
              <a:rPr lang="zh-CN" sz="3600" b="1" dirty="0" smtClean="0">
                <a:solidFill>
                  <a:srgbClr val="CC0000"/>
                </a:solidFill>
                <a:latin typeface="微软雅黑" pitchFamily="34" charset="-122"/>
                <a:ea typeface="微软雅黑" pitchFamily="34" charset="-122"/>
              </a:rPr>
              <a:t>公共</a:t>
            </a:r>
            <a:r>
              <a:rPr lang="zh-CN" sz="3600" b="1" dirty="0">
                <a:solidFill>
                  <a:srgbClr val="CC0000"/>
                </a:solidFill>
                <a:latin typeface="微软雅黑" pitchFamily="34" charset="-122"/>
                <a:ea typeface="微软雅黑" pitchFamily="34" charset="-122"/>
              </a:rPr>
              <a:t>政策执行质量</a:t>
            </a:r>
            <a:r>
              <a:rPr lang="zh-CN" sz="3600" b="1" dirty="0" smtClean="0">
                <a:solidFill>
                  <a:srgbClr val="CC0000"/>
                </a:solidFill>
                <a:latin typeface="微软雅黑" pitchFamily="34" charset="-122"/>
                <a:ea typeface="微软雅黑" pitchFamily="34" charset="-122"/>
              </a:rPr>
              <a:t>的</a:t>
            </a:r>
            <a:r>
              <a:rPr lang="zh-CN" altLang="en-US" sz="3600" b="1" dirty="0" smtClean="0">
                <a:solidFill>
                  <a:srgbClr val="CC0000"/>
                </a:solidFill>
                <a:latin typeface="微软雅黑" pitchFamily="34" charset="-122"/>
                <a:ea typeface="微软雅黑" pitchFamily="34" charset="-122"/>
              </a:rPr>
              <a:t>高低</a:t>
            </a:r>
            <a:r>
              <a:rPr lang="zh-CN" sz="3600" b="1" dirty="0" smtClean="0">
                <a:solidFill>
                  <a:srgbClr val="CC0000"/>
                </a:solidFill>
                <a:latin typeface="微软雅黑" pitchFamily="34" charset="-122"/>
                <a:ea typeface="微软雅黑" pitchFamily="34" charset="-122"/>
              </a:rPr>
              <a:t> </a:t>
            </a:r>
            <a:endParaRPr lang="zh-CN" sz="3600" b="1" dirty="0">
              <a:solidFill>
                <a:srgbClr val="CC0000"/>
              </a:solidFill>
              <a:latin typeface="微软雅黑" pitchFamily="34" charset="-122"/>
              <a:ea typeface="微软雅黑" pitchFamily="34" charset="-122"/>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0" fill="hold">
                                          <p:stCondLst>
                                            <p:cond delay="0"/>
                                          </p:stCondLst>
                                        </p:cTn>
                                        <p:tgtEl>
                                          <p:spTgt spid="18434">
                                            <p:txEl>
                                              <p:pRg st="0" end="0"/>
                                            </p:txEl>
                                          </p:spTgt>
                                        </p:tgtEl>
                                        <p:attrNameLst>
                                          <p:attrName>style.visibility</p:attrName>
                                        </p:attrNameLst>
                                      </p:cBhvr>
                                      <p:to>
                                        <p:strVal val="visible"/>
                                      </p:to>
                                    </p:set>
                                    <p:animEffect transition="in" filter="fade">
                                      <p:cBhvr>
                                        <p:cTn id="7" dur="1000"/>
                                        <p:tgtEl>
                                          <p:spTgt spid="18434">
                                            <p:txEl>
                                              <p:pRg st="0" end="0"/>
                                            </p:txEl>
                                          </p:spTgt>
                                        </p:tgtEl>
                                      </p:cBhvr>
                                    </p:animEffect>
                                    <p:anim calcmode="lin" valueType="num">
                                      <p:cBhvr>
                                        <p:cTn id="8" dur="1000" fill="hold"/>
                                        <p:tgtEl>
                                          <p:spTgt spid="1843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0" fill="hold">
                                          <p:stCondLst>
                                            <p:cond delay="0"/>
                                          </p:stCondLst>
                                        </p:cTn>
                                        <p:tgtEl>
                                          <p:spTgt spid="18434">
                                            <p:txEl>
                                              <p:pRg st="1" end="1"/>
                                            </p:txEl>
                                          </p:spTgt>
                                        </p:tgtEl>
                                        <p:attrNameLst>
                                          <p:attrName>style.visibility</p:attrName>
                                        </p:attrNameLst>
                                      </p:cBhvr>
                                      <p:to>
                                        <p:strVal val="visible"/>
                                      </p:to>
                                    </p:set>
                                    <p:animEffect transition="in" filter="fade">
                                      <p:cBhvr>
                                        <p:cTn id="14" dur="1000"/>
                                        <p:tgtEl>
                                          <p:spTgt spid="18434">
                                            <p:txEl>
                                              <p:pRg st="1" end="1"/>
                                            </p:txEl>
                                          </p:spTgt>
                                        </p:tgtEl>
                                      </p:cBhvr>
                                    </p:animEffect>
                                    <p:anim calcmode="lin" valueType="num">
                                      <p:cBhvr>
                                        <p:cTn id="15" dur="1000" fill="hold"/>
                                        <p:tgtEl>
                                          <p:spTgt spid="18434">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0" fill="hold">
                                          <p:stCondLst>
                                            <p:cond delay="0"/>
                                          </p:stCondLst>
                                        </p:cTn>
                                        <p:tgtEl>
                                          <p:spTgt spid="18434">
                                            <p:txEl>
                                              <p:pRg st="2" end="2"/>
                                            </p:txEl>
                                          </p:spTgt>
                                        </p:tgtEl>
                                        <p:attrNameLst>
                                          <p:attrName>style.visibility</p:attrName>
                                        </p:attrNameLst>
                                      </p:cBhvr>
                                      <p:to>
                                        <p:strVal val="visible"/>
                                      </p:to>
                                    </p:set>
                                    <p:animEffect transition="in" filter="fade">
                                      <p:cBhvr>
                                        <p:cTn id="21" dur="1000"/>
                                        <p:tgtEl>
                                          <p:spTgt spid="18434">
                                            <p:txEl>
                                              <p:pRg st="2" end="2"/>
                                            </p:txEl>
                                          </p:spTgt>
                                        </p:tgtEl>
                                      </p:cBhvr>
                                    </p:animEffect>
                                    <p:anim calcmode="lin" valueType="num">
                                      <p:cBhvr>
                                        <p:cTn id="22" dur="1000" fill="hold"/>
                                        <p:tgtEl>
                                          <p:spTgt spid="18434">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1843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5336" y="193638"/>
            <a:ext cx="6418655" cy="102720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endParaRPr lang="zh-CN" altLang="en-US" sz="4800" b="1" dirty="0">
              <a:solidFill>
                <a:prstClr val="black"/>
              </a:solidFill>
              <a:latin typeface="黑体" pitchFamily="49" charset="-122"/>
              <a:ea typeface="黑体" pitchFamily="49" charset="-122"/>
            </a:endParaRPr>
          </a:p>
        </p:txBody>
      </p:sp>
      <p:graphicFrame>
        <p:nvGraphicFramePr>
          <p:cNvPr id="5" name="图示 4"/>
          <p:cNvGraphicFramePr/>
          <p:nvPr>
            <p:extLst>
              <p:ext uri="{D42A27DB-BD31-4B8C-83A1-F6EECF244321}">
                <p14:modId xmlns="" xmlns:p14="http://schemas.microsoft.com/office/powerpoint/2010/main" val="990272021"/>
              </p:ext>
            </p:extLst>
          </p:nvPr>
        </p:nvGraphicFramePr>
        <p:xfrm>
          <a:off x="263791" y="1220842"/>
          <a:ext cx="8501743" cy="376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24405" y="333487"/>
            <a:ext cx="5830644" cy="830997"/>
          </a:xfrm>
          <a:prstGeom prst="rect">
            <a:avLst/>
          </a:prstGeom>
          <a:noFill/>
        </p:spPr>
        <p:txBody>
          <a:bodyPr wrap="square" rtlCol="0">
            <a:spAutoFit/>
          </a:bodyPr>
          <a:lstStyle/>
          <a:p>
            <a:r>
              <a:rPr lang="zh-CN" altLang="en-US" sz="4800" b="1" dirty="0">
                <a:solidFill>
                  <a:prstClr val="black"/>
                </a:solidFill>
                <a:latin typeface="黑体" pitchFamily="49" charset="-122"/>
                <a:ea typeface="黑体" pitchFamily="49" charset="-122"/>
              </a:rPr>
              <a:t>三</a:t>
            </a:r>
            <a:r>
              <a:rPr lang="zh-CN" altLang="en-US" sz="4800" b="1" dirty="0" smtClean="0">
                <a:solidFill>
                  <a:prstClr val="black"/>
                </a:solidFill>
                <a:latin typeface="黑体" pitchFamily="49" charset="-122"/>
                <a:ea typeface="黑体" pitchFamily="49" charset="-122"/>
              </a:rPr>
              <a:t>、</a:t>
            </a:r>
            <a:r>
              <a:rPr lang="zh-CN" altLang="en-US" sz="4800" b="1" dirty="0">
                <a:solidFill>
                  <a:prstClr val="black"/>
                </a:solidFill>
                <a:latin typeface="黑体" pitchFamily="49" charset="-122"/>
                <a:ea typeface="黑体" pitchFamily="49" charset="-122"/>
              </a:rPr>
              <a:t>政策执行的</a:t>
            </a:r>
            <a:r>
              <a:rPr lang="zh-CN" altLang="en-US" sz="4800" b="1" dirty="0" smtClean="0">
                <a:solidFill>
                  <a:prstClr val="black"/>
                </a:solidFill>
                <a:latin typeface="黑体" pitchFamily="49" charset="-122"/>
                <a:ea typeface="黑体" pitchFamily="49" charset="-122"/>
              </a:rPr>
              <a:t>特征</a:t>
            </a:r>
            <a:endParaRPr lang="zh-CN" altLang="en-US" sz="48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156195729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529" y="205455"/>
            <a:ext cx="471184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r>
              <a:rPr lang="zh-CN" altLang="en-US" sz="4800" b="1" dirty="0">
                <a:latin typeface="微软雅黑" pitchFamily="34" charset="-122"/>
                <a:ea typeface="微软雅黑" pitchFamily="34" charset="-122"/>
              </a:rPr>
              <a:t>对象的适用性</a:t>
            </a:r>
          </a:p>
        </p:txBody>
      </p:sp>
      <p:sp>
        <p:nvSpPr>
          <p:cNvPr id="9" name="TextBox 8"/>
          <p:cNvSpPr txBox="1"/>
          <p:nvPr/>
        </p:nvSpPr>
        <p:spPr>
          <a:xfrm>
            <a:off x="398032" y="1192329"/>
            <a:ext cx="5862919" cy="3416320"/>
          </a:xfrm>
          <a:prstGeom prst="rect">
            <a:avLst/>
          </a:prstGeom>
          <a:noFill/>
        </p:spPr>
        <p:txBody>
          <a:bodyPr wrap="square" rtlCol="0">
            <a:spAutoFit/>
          </a:bodyPr>
          <a:lstStyle/>
          <a:p>
            <a:pPr algn="just"/>
            <a:r>
              <a:rPr lang="en-US" altLang="zh-CN" sz="32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一定</a:t>
            </a:r>
            <a:r>
              <a:rPr lang="zh-CN" altLang="zh-CN" sz="3600" b="1" dirty="0">
                <a:latin typeface="黑体" pitchFamily="49" charset="-122"/>
                <a:ea typeface="黑体" pitchFamily="49" charset="-122"/>
              </a:rPr>
              <a:t>的政策只适用于一定的</a:t>
            </a:r>
            <a:r>
              <a:rPr lang="zh-CN" altLang="zh-CN" sz="3600" b="1" dirty="0" smtClean="0">
                <a:latin typeface="黑体" pitchFamily="49" charset="-122"/>
                <a:ea typeface="黑体" pitchFamily="49" charset="-122"/>
              </a:rPr>
              <a:t>对象</a:t>
            </a:r>
            <a:r>
              <a:rPr lang="zh-CN" altLang="en-US" sz="3600" b="1" dirty="0">
                <a:latin typeface="黑体" pitchFamily="49" charset="-122"/>
                <a:ea typeface="黑体" pitchFamily="49" charset="-122"/>
              </a:rPr>
              <a:t>，</a:t>
            </a:r>
            <a:r>
              <a:rPr lang="zh-CN" altLang="zh-CN" sz="3600" b="1" dirty="0" smtClean="0">
                <a:latin typeface="黑体" pitchFamily="49" charset="-122"/>
                <a:ea typeface="黑体" pitchFamily="49" charset="-122"/>
              </a:rPr>
              <a:t>任何</a:t>
            </a:r>
            <a:r>
              <a:rPr lang="zh-CN" altLang="zh-CN" sz="3600" b="1" dirty="0">
                <a:latin typeface="黑体" pitchFamily="49" charset="-122"/>
                <a:ea typeface="黑体" pitchFamily="49" charset="-122"/>
              </a:rPr>
              <a:t>政策都必须明确其</a:t>
            </a:r>
            <a:r>
              <a:rPr lang="zh-CN" altLang="zh-CN" sz="3600" b="1" dirty="0">
                <a:solidFill>
                  <a:schemeClr val="accent5"/>
                </a:solidFill>
                <a:latin typeface="黑体" pitchFamily="49" charset="-122"/>
                <a:ea typeface="黑体" pitchFamily="49" charset="-122"/>
              </a:rPr>
              <a:t>适用范围</a:t>
            </a:r>
            <a:r>
              <a:rPr lang="zh-CN" altLang="zh-CN" sz="3600" b="1" dirty="0" smtClean="0">
                <a:latin typeface="黑体" pitchFamily="49" charset="-122"/>
                <a:ea typeface="黑体" pitchFamily="49" charset="-122"/>
              </a:rPr>
              <a:t>。</a:t>
            </a:r>
            <a:r>
              <a:rPr lang="zh-CN" altLang="zh-CN" sz="3600" b="1" dirty="0">
                <a:latin typeface="黑体" pitchFamily="49" charset="-122"/>
                <a:ea typeface="黑体" pitchFamily="49" charset="-122"/>
              </a:rPr>
              <a:t>严格地说，政策执行对象的适用性是指政策的</a:t>
            </a:r>
            <a:r>
              <a:rPr lang="zh-CN" altLang="zh-CN" sz="3600" b="1" dirty="0">
                <a:solidFill>
                  <a:schemeClr val="accent5"/>
                </a:solidFill>
                <a:latin typeface="黑体" pitchFamily="49" charset="-122"/>
                <a:ea typeface="黑体" pitchFamily="49" charset="-122"/>
              </a:rPr>
              <a:t>时间效力</a:t>
            </a:r>
            <a:r>
              <a:rPr lang="zh-CN" altLang="zh-CN" sz="3600" b="1" dirty="0">
                <a:latin typeface="黑体" pitchFamily="49" charset="-122"/>
                <a:ea typeface="黑体" pitchFamily="49" charset="-122"/>
              </a:rPr>
              <a:t>、</a:t>
            </a:r>
            <a:r>
              <a:rPr lang="zh-CN" altLang="zh-CN" sz="3600" b="1" dirty="0">
                <a:solidFill>
                  <a:schemeClr val="accent5"/>
                </a:solidFill>
                <a:latin typeface="黑体" pitchFamily="49" charset="-122"/>
                <a:ea typeface="黑体" pitchFamily="49" charset="-122"/>
              </a:rPr>
              <a:t>空间政力</a:t>
            </a:r>
            <a:r>
              <a:rPr lang="zh-CN" altLang="zh-CN" sz="3600" b="1" dirty="0">
                <a:latin typeface="黑体" pitchFamily="49" charset="-122"/>
                <a:ea typeface="黑体" pitchFamily="49" charset="-122"/>
              </a:rPr>
              <a:t>和</a:t>
            </a:r>
            <a:r>
              <a:rPr lang="zh-CN" altLang="zh-CN" sz="3600" b="1" dirty="0">
                <a:solidFill>
                  <a:schemeClr val="accent5"/>
                </a:solidFill>
                <a:latin typeface="黑体" pitchFamily="49" charset="-122"/>
                <a:ea typeface="黑体" pitchFamily="49" charset="-122"/>
              </a:rPr>
              <a:t>政策对人的效力</a:t>
            </a:r>
            <a:r>
              <a:rPr lang="zh-CN" altLang="zh-CN" sz="3600" b="1" dirty="0" smtClean="0">
                <a:latin typeface="黑体" pitchFamily="49" charset="-122"/>
                <a:ea typeface="黑体" pitchFamily="49" charset="-122"/>
              </a:rPr>
              <a:t>。</a:t>
            </a:r>
            <a:endParaRPr lang="zh-CN" altLang="en-US" sz="3200" b="1" dirty="0">
              <a:latin typeface="黑体" pitchFamily="49" charset="-122"/>
              <a:ea typeface="黑体" pitchFamily="49" charset="-122"/>
            </a:endParaRPr>
          </a:p>
        </p:txBody>
      </p:sp>
      <p:grpSp>
        <p:nvGrpSpPr>
          <p:cNvPr id="4" name="组合 3"/>
          <p:cNvGrpSpPr/>
          <p:nvPr/>
        </p:nvGrpSpPr>
        <p:grpSpPr>
          <a:xfrm>
            <a:off x="6941134" y="1483909"/>
            <a:ext cx="1447015" cy="2220287"/>
            <a:chOff x="8947150" y="685800"/>
            <a:chExt cx="693738" cy="960438"/>
          </a:xfrm>
          <a:solidFill>
            <a:sysClr val="window" lastClr="FFFFFF">
              <a:lumMod val="50000"/>
            </a:sysClr>
          </a:solidFill>
        </p:grpSpPr>
        <p:sp>
          <p:nvSpPr>
            <p:cNvPr id="5" name="Freeform 40"/>
            <p:cNvSpPr>
              <a:spLocks/>
            </p:cNvSpPr>
            <p:nvPr/>
          </p:nvSpPr>
          <p:spPr bwMode="auto">
            <a:xfrm>
              <a:off x="9213850" y="1096963"/>
              <a:ext cx="106363" cy="103188"/>
            </a:xfrm>
            <a:custGeom>
              <a:avLst/>
              <a:gdLst>
                <a:gd name="T0" fmla="*/ 35 w 67"/>
                <a:gd name="T1" fmla="*/ 65 h 65"/>
                <a:gd name="T2" fmla="*/ 67 w 67"/>
                <a:gd name="T3" fmla="*/ 33 h 65"/>
                <a:gd name="T4" fmla="*/ 33 w 67"/>
                <a:gd name="T5" fmla="*/ 0 h 65"/>
                <a:gd name="T6" fmla="*/ 0 w 67"/>
                <a:gd name="T7" fmla="*/ 31 h 65"/>
                <a:gd name="T8" fmla="*/ 35 w 67"/>
                <a:gd name="T9" fmla="*/ 65 h 65"/>
              </a:gdLst>
              <a:ahLst/>
              <a:cxnLst>
                <a:cxn ang="0">
                  <a:pos x="T0" y="T1"/>
                </a:cxn>
                <a:cxn ang="0">
                  <a:pos x="T2" y="T3"/>
                </a:cxn>
                <a:cxn ang="0">
                  <a:pos x="T4" y="T5"/>
                </a:cxn>
                <a:cxn ang="0">
                  <a:pos x="T6" y="T7"/>
                </a:cxn>
                <a:cxn ang="0">
                  <a:pos x="T8" y="T9"/>
                </a:cxn>
              </a:cxnLst>
              <a:rect l="0" t="0" r="r" b="b"/>
              <a:pathLst>
                <a:path w="67" h="65">
                  <a:moveTo>
                    <a:pt x="35" y="65"/>
                  </a:moveTo>
                  <a:lnTo>
                    <a:pt x="67" y="33"/>
                  </a:lnTo>
                  <a:lnTo>
                    <a:pt x="33" y="0"/>
                  </a:lnTo>
                  <a:lnTo>
                    <a:pt x="0" y="31"/>
                  </a:lnTo>
                  <a:lnTo>
                    <a:pt x="35" y="6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Freeform 41"/>
            <p:cNvSpPr>
              <a:spLocks/>
            </p:cNvSpPr>
            <p:nvPr/>
          </p:nvSpPr>
          <p:spPr bwMode="auto">
            <a:xfrm>
              <a:off x="9144000" y="1174750"/>
              <a:ext cx="95250" cy="96838"/>
            </a:xfrm>
            <a:custGeom>
              <a:avLst/>
              <a:gdLst>
                <a:gd name="T0" fmla="*/ 60 w 60"/>
                <a:gd name="T1" fmla="*/ 34 h 61"/>
                <a:gd name="T2" fmla="*/ 28 w 60"/>
                <a:gd name="T3" fmla="*/ 0 h 61"/>
                <a:gd name="T4" fmla="*/ 0 w 60"/>
                <a:gd name="T5" fmla="*/ 26 h 61"/>
                <a:gd name="T6" fmla="*/ 34 w 60"/>
                <a:gd name="T7" fmla="*/ 61 h 61"/>
                <a:gd name="T8" fmla="*/ 60 w 60"/>
                <a:gd name="T9" fmla="*/ 34 h 61"/>
              </a:gdLst>
              <a:ahLst/>
              <a:cxnLst>
                <a:cxn ang="0">
                  <a:pos x="T0" y="T1"/>
                </a:cxn>
                <a:cxn ang="0">
                  <a:pos x="T2" y="T3"/>
                </a:cxn>
                <a:cxn ang="0">
                  <a:pos x="T4" y="T5"/>
                </a:cxn>
                <a:cxn ang="0">
                  <a:pos x="T6" y="T7"/>
                </a:cxn>
                <a:cxn ang="0">
                  <a:pos x="T8" y="T9"/>
                </a:cxn>
              </a:cxnLst>
              <a:rect l="0" t="0" r="r" b="b"/>
              <a:pathLst>
                <a:path w="60" h="61">
                  <a:moveTo>
                    <a:pt x="60" y="34"/>
                  </a:moveTo>
                  <a:lnTo>
                    <a:pt x="28" y="0"/>
                  </a:lnTo>
                  <a:lnTo>
                    <a:pt x="0" y="26"/>
                  </a:lnTo>
                  <a:lnTo>
                    <a:pt x="34" y="61"/>
                  </a:lnTo>
                  <a:lnTo>
                    <a:pt x="60"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Freeform 42"/>
            <p:cNvSpPr>
              <a:spLocks/>
            </p:cNvSpPr>
            <p:nvPr/>
          </p:nvSpPr>
          <p:spPr bwMode="auto">
            <a:xfrm>
              <a:off x="9223375" y="1255713"/>
              <a:ext cx="87313" cy="85725"/>
            </a:xfrm>
            <a:custGeom>
              <a:avLst/>
              <a:gdLst>
                <a:gd name="T0" fmla="*/ 0 w 55"/>
                <a:gd name="T1" fmla="*/ 28 h 54"/>
                <a:gd name="T2" fmla="*/ 29 w 55"/>
                <a:gd name="T3" fmla="*/ 54 h 54"/>
                <a:gd name="T4" fmla="*/ 55 w 55"/>
                <a:gd name="T5" fmla="*/ 28 h 54"/>
                <a:gd name="T6" fmla="*/ 29 w 55"/>
                <a:gd name="T7" fmla="*/ 0 h 54"/>
                <a:gd name="T8" fmla="*/ 0 w 55"/>
                <a:gd name="T9" fmla="*/ 28 h 54"/>
              </a:gdLst>
              <a:ahLst/>
              <a:cxnLst>
                <a:cxn ang="0">
                  <a:pos x="T0" y="T1"/>
                </a:cxn>
                <a:cxn ang="0">
                  <a:pos x="T2" y="T3"/>
                </a:cxn>
                <a:cxn ang="0">
                  <a:pos x="T4" y="T5"/>
                </a:cxn>
                <a:cxn ang="0">
                  <a:pos x="T6" y="T7"/>
                </a:cxn>
                <a:cxn ang="0">
                  <a:pos x="T8" y="T9"/>
                </a:cxn>
              </a:cxnLst>
              <a:rect l="0" t="0" r="r" b="b"/>
              <a:pathLst>
                <a:path w="55" h="54">
                  <a:moveTo>
                    <a:pt x="0" y="28"/>
                  </a:moveTo>
                  <a:lnTo>
                    <a:pt x="29" y="54"/>
                  </a:lnTo>
                  <a:lnTo>
                    <a:pt x="55" y="28"/>
                  </a:lnTo>
                  <a:lnTo>
                    <a:pt x="29" y="0"/>
                  </a:lnTo>
                  <a:lnTo>
                    <a:pt x="0"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43"/>
            <p:cNvSpPr>
              <a:spLocks/>
            </p:cNvSpPr>
            <p:nvPr/>
          </p:nvSpPr>
          <p:spPr bwMode="auto">
            <a:xfrm>
              <a:off x="9294813" y="1177925"/>
              <a:ext cx="96838" cy="93663"/>
            </a:xfrm>
            <a:custGeom>
              <a:avLst/>
              <a:gdLst>
                <a:gd name="T0" fmla="*/ 28 w 61"/>
                <a:gd name="T1" fmla="*/ 59 h 59"/>
                <a:gd name="T2" fmla="*/ 61 w 61"/>
                <a:gd name="T3" fmla="*/ 26 h 59"/>
                <a:gd name="T4" fmla="*/ 32 w 61"/>
                <a:gd name="T5" fmla="*/ 0 h 59"/>
                <a:gd name="T6" fmla="*/ 0 w 61"/>
                <a:gd name="T7" fmla="*/ 32 h 59"/>
                <a:gd name="T8" fmla="*/ 28 w 61"/>
                <a:gd name="T9" fmla="*/ 59 h 59"/>
              </a:gdLst>
              <a:ahLst/>
              <a:cxnLst>
                <a:cxn ang="0">
                  <a:pos x="T0" y="T1"/>
                </a:cxn>
                <a:cxn ang="0">
                  <a:pos x="T2" y="T3"/>
                </a:cxn>
                <a:cxn ang="0">
                  <a:pos x="T4" y="T5"/>
                </a:cxn>
                <a:cxn ang="0">
                  <a:pos x="T6" y="T7"/>
                </a:cxn>
                <a:cxn ang="0">
                  <a:pos x="T8" y="T9"/>
                </a:cxn>
              </a:cxnLst>
              <a:rect l="0" t="0" r="r" b="b"/>
              <a:pathLst>
                <a:path w="61" h="59">
                  <a:moveTo>
                    <a:pt x="28" y="59"/>
                  </a:moveTo>
                  <a:lnTo>
                    <a:pt x="61" y="26"/>
                  </a:lnTo>
                  <a:lnTo>
                    <a:pt x="32" y="0"/>
                  </a:lnTo>
                  <a:lnTo>
                    <a:pt x="0" y="32"/>
                  </a:lnTo>
                  <a:lnTo>
                    <a:pt x="2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44"/>
            <p:cNvSpPr>
              <a:spLocks/>
            </p:cNvSpPr>
            <p:nvPr/>
          </p:nvSpPr>
          <p:spPr bwMode="auto">
            <a:xfrm>
              <a:off x="9371013" y="1096963"/>
              <a:ext cx="100013" cy="96838"/>
            </a:xfrm>
            <a:custGeom>
              <a:avLst/>
              <a:gdLst>
                <a:gd name="T0" fmla="*/ 29 w 63"/>
                <a:gd name="T1" fmla="*/ 61 h 61"/>
                <a:gd name="T2" fmla="*/ 63 w 63"/>
                <a:gd name="T3" fmla="*/ 27 h 61"/>
                <a:gd name="T4" fmla="*/ 35 w 63"/>
                <a:gd name="T5" fmla="*/ 0 h 61"/>
                <a:gd name="T6" fmla="*/ 0 w 63"/>
                <a:gd name="T7" fmla="*/ 33 h 61"/>
                <a:gd name="T8" fmla="*/ 29 w 63"/>
                <a:gd name="T9" fmla="*/ 61 h 61"/>
              </a:gdLst>
              <a:ahLst/>
              <a:cxnLst>
                <a:cxn ang="0">
                  <a:pos x="T0" y="T1"/>
                </a:cxn>
                <a:cxn ang="0">
                  <a:pos x="T2" y="T3"/>
                </a:cxn>
                <a:cxn ang="0">
                  <a:pos x="T4" y="T5"/>
                </a:cxn>
                <a:cxn ang="0">
                  <a:pos x="T6" y="T7"/>
                </a:cxn>
                <a:cxn ang="0">
                  <a:pos x="T8" y="T9"/>
                </a:cxn>
              </a:cxnLst>
              <a:rect l="0" t="0" r="r" b="b"/>
              <a:pathLst>
                <a:path w="63" h="61">
                  <a:moveTo>
                    <a:pt x="29" y="61"/>
                  </a:moveTo>
                  <a:lnTo>
                    <a:pt x="63" y="27"/>
                  </a:lnTo>
                  <a:lnTo>
                    <a:pt x="35" y="0"/>
                  </a:lnTo>
                  <a:lnTo>
                    <a:pt x="0" y="33"/>
                  </a:lnTo>
                  <a:lnTo>
                    <a:pt x="29" y="6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45"/>
            <p:cNvSpPr>
              <a:spLocks/>
            </p:cNvSpPr>
            <p:nvPr/>
          </p:nvSpPr>
          <p:spPr bwMode="auto">
            <a:xfrm>
              <a:off x="9391650" y="1193800"/>
              <a:ext cx="50800" cy="55563"/>
            </a:xfrm>
            <a:custGeom>
              <a:avLst/>
              <a:gdLst>
                <a:gd name="T0" fmla="*/ 0 w 32"/>
                <a:gd name="T1" fmla="*/ 16 h 35"/>
                <a:gd name="T2" fmla="*/ 16 w 32"/>
                <a:gd name="T3" fmla="*/ 35 h 35"/>
                <a:gd name="T4" fmla="*/ 32 w 32"/>
                <a:gd name="T5" fmla="*/ 16 h 35"/>
                <a:gd name="T6" fmla="*/ 16 w 32"/>
                <a:gd name="T7" fmla="*/ 0 h 35"/>
                <a:gd name="T8" fmla="*/ 0 w 32"/>
                <a:gd name="T9" fmla="*/ 16 h 35"/>
              </a:gdLst>
              <a:ahLst/>
              <a:cxnLst>
                <a:cxn ang="0">
                  <a:pos x="T0" y="T1"/>
                </a:cxn>
                <a:cxn ang="0">
                  <a:pos x="T2" y="T3"/>
                </a:cxn>
                <a:cxn ang="0">
                  <a:pos x="T4" y="T5"/>
                </a:cxn>
                <a:cxn ang="0">
                  <a:pos x="T6" y="T7"/>
                </a:cxn>
                <a:cxn ang="0">
                  <a:pos x="T8" y="T9"/>
                </a:cxn>
              </a:cxnLst>
              <a:rect l="0" t="0" r="r" b="b"/>
              <a:pathLst>
                <a:path w="32" h="35">
                  <a:moveTo>
                    <a:pt x="0" y="16"/>
                  </a:moveTo>
                  <a:lnTo>
                    <a:pt x="16" y="35"/>
                  </a:lnTo>
                  <a:lnTo>
                    <a:pt x="32" y="16"/>
                  </a:lnTo>
                  <a:lnTo>
                    <a:pt x="16" y="0"/>
                  </a:lnTo>
                  <a:lnTo>
                    <a:pt x="0"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46"/>
            <p:cNvSpPr>
              <a:spLocks/>
            </p:cNvSpPr>
            <p:nvPr/>
          </p:nvSpPr>
          <p:spPr bwMode="auto">
            <a:xfrm>
              <a:off x="9310688" y="1271588"/>
              <a:ext cx="53975" cy="53975"/>
            </a:xfrm>
            <a:custGeom>
              <a:avLst/>
              <a:gdLst>
                <a:gd name="T0" fmla="*/ 0 w 34"/>
                <a:gd name="T1" fmla="*/ 18 h 34"/>
                <a:gd name="T2" fmla="*/ 18 w 34"/>
                <a:gd name="T3" fmla="*/ 34 h 34"/>
                <a:gd name="T4" fmla="*/ 34 w 34"/>
                <a:gd name="T5" fmla="*/ 18 h 34"/>
                <a:gd name="T6" fmla="*/ 18 w 34"/>
                <a:gd name="T7" fmla="*/ 0 h 34"/>
                <a:gd name="T8" fmla="*/ 0 w 34"/>
                <a:gd name="T9" fmla="*/ 18 h 34"/>
              </a:gdLst>
              <a:ahLst/>
              <a:cxnLst>
                <a:cxn ang="0">
                  <a:pos x="T0" y="T1"/>
                </a:cxn>
                <a:cxn ang="0">
                  <a:pos x="T2" y="T3"/>
                </a:cxn>
                <a:cxn ang="0">
                  <a:pos x="T4" y="T5"/>
                </a:cxn>
                <a:cxn ang="0">
                  <a:pos x="T6" y="T7"/>
                </a:cxn>
                <a:cxn ang="0">
                  <a:pos x="T8" y="T9"/>
                </a:cxn>
              </a:cxnLst>
              <a:rect l="0" t="0" r="r" b="b"/>
              <a:pathLst>
                <a:path w="34" h="34">
                  <a:moveTo>
                    <a:pt x="0" y="18"/>
                  </a:moveTo>
                  <a:lnTo>
                    <a:pt x="18" y="34"/>
                  </a:lnTo>
                  <a:lnTo>
                    <a:pt x="34" y="18"/>
                  </a:lnTo>
                  <a:lnTo>
                    <a:pt x="18" y="0"/>
                  </a:lnTo>
                  <a:lnTo>
                    <a:pt x="0"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47"/>
            <p:cNvSpPr>
              <a:spLocks/>
            </p:cNvSpPr>
            <p:nvPr/>
          </p:nvSpPr>
          <p:spPr bwMode="auto">
            <a:xfrm>
              <a:off x="9239250" y="1341438"/>
              <a:ext cx="55563" cy="55563"/>
            </a:xfrm>
            <a:custGeom>
              <a:avLst/>
              <a:gdLst>
                <a:gd name="T0" fmla="*/ 0 w 35"/>
                <a:gd name="T1" fmla="*/ 18 h 35"/>
                <a:gd name="T2" fmla="*/ 19 w 35"/>
                <a:gd name="T3" fmla="*/ 35 h 35"/>
                <a:gd name="T4" fmla="*/ 35 w 35"/>
                <a:gd name="T5" fmla="*/ 18 h 35"/>
                <a:gd name="T6" fmla="*/ 19 w 35"/>
                <a:gd name="T7" fmla="*/ 0 h 35"/>
                <a:gd name="T8" fmla="*/ 0 w 35"/>
                <a:gd name="T9" fmla="*/ 18 h 35"/>
              </a:gdLst>
              <a:ahLst/>
              <a:cxnLst>
                <a:cxn ang="0">
                  <a:pos x="T0" y="T1"/>
                </a:cxn>
                <a:cxn ang="0">
                  <a:pos x="T2" y="T3"/>
                </a:cxn>
                <a:cxn ang="0">
                  <a:pos x="T4" y="T5"/>
                </a:cxn>
                <a:cxn ang="0">
                  <a:pos x="T6" y="T7"/>
                </a:cxn>
                <a:cxn ang="0">
                  <a:pos x="T8" y="T9"/>
                </a:cxn>
              </a:cxnLst>
              <a:rect l="0" t="0" r="r" b="b"/>
              <a:pathLst>
                <a:path w="35" h="35">
                  <a:moveTo>
                    <a:pt x="0" y="18"/>
                  </a:moveTo>
                  <a:lnTo>
                    <a:pt x="19" y="35"/>
                  </a:lnTo>
                  <a:lnTo>
                    <a:pt x="35" y="18"/>
                  </a:lnTo>
                  <a:lnTo>
                    <a:pt x="19" y="0"/>
                  </a:lnTo>
                  <a:lnTo>
                    <a:pt x="0"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48"/>
            <p:cNvSpPr>
              <a:spLocks/>
            </p:cNvSpPr>
            <p:nvPr/>
          </p:nvSpPr>
          <p:spPr bwMode="auto">
            <a:xfrm>
              <a:off x="9320213" y="1123950"/>
              <a:ext cx="50800" cy="53975"/>
            </a:xfrm>
            <a:custGeom>
              <a:avLst/>
              <a:gdLst>
                <a:gd name="T0" fmla="*/ 16 w 32"/>
                <a:gd name="T1" fmla="*/ 34 h 34"/>
                <a:gd name="T2" fmla="*/ 32 w 32"/>
                <a:gd name="T3" fmla="*/ 16 h 34"/>
                <a:gd name="T4" fmla="*/ 16 w 32"/>
                <a:gd name="T5" fmla="*/ 0 h 34"/>
                <a:gd name="T6" fmla="*/ 0 w 32"/>
                <a:gd name="T7" fmla="*/ 16 h 34"/>
                <a:gd name="T8" fmla="*/ 16 w 32"/>
                <a:gd name="T9" fmla="*/ 34 h 34"/>
              </a:gdLst>
              <a:ahLst/>
              <a:cxnLst>
                <a:cxn ang="0">
                  <a:pos x="T0" y="T1"/>
                </a:cxn>
                <a:cxn ang="0">
                  <a:pos x="T2" y="T3"/>
                </a:cxn>
                <a:cxn ang="0">
                  <a:pos x="T4" y="T5"/>
                </a:cxn>
                <a:cxn ang="0">
                  <a:pos x="T6" y="T7"/>
                </a:cxn>
                <a:cxn ang="0">
                  <a:pos x="T8" y="T9"/>
                </a:cxn>
              </a:cxnLst>
              <a:rect l="0" t="0" r="r" b="b"/>
              <a:pathLst>
                <a:path w="32" h="34">
                  <a:moveTo>
                    <a:pt x="16" y="34"/>
                  </a:moveTo>
                  <a:lnTo>
                    <a:pt x="32" y="16"/>
                  </a:lnTo>
                  <a:lnTo>
                    <a:pt x="16" y="0"/>
                  </a:lnTo>
                  <a:lnTo>
                    <a:pt x="0" y="16"/>
                  </a:lnTo>
                  <a:lnTo>
                    <a:pt x="16"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49"/>
            <p:cNvSpPr>
              <a:spLocks/>
            </p:cNvSpPr>
            <p:nvPr/>
          </p:nvSpPr>
          <p:spPr bwMode="auto">
            <a:xfrm>
              <a:off x="9239250" y="1200150"/>
              <a:ext cx="55563" cy="55563"/>
            </a:xfrm>
            <a:custGeom>
              <a:avLst/>
              <a:gdLst>
                <a:gd name="T0" fmla="*/ 19 w 35"/>
                <a:gd name="T1" fmla="*/ 35 h 35"/>
                <a:gd name="T2" fmla="*/ 35 w 35"/>
                <a:gd name="T3" fmla="*/ 18 h 35"/>
                <a:gd name="T4" fmla="*/ 19 w 35"/>
                <a:gd name="T5" fmla="*/ 0 h 35"/>
                <a:gd name="T6" fmla="*/ 0 w 35"/>
                <a:gd name="T7" fmla="*/ 18 h 35"/>
                <a:gd name="T8" fmla="*/ 19 w 35"/>
                <a:gd name="T9" fmla="*/ 35 h 35"/>
              </a:gdLst>
              <a:ahLst/>
              <a:cxnLst>
                <a:cxn ang="0">
                  <a:pos x="T0" y="T1"/>
                </a:cxn>
                <a:cxn ang="0">
                  <a:pos x="T2" y="T3"/>
                </a:cxn>
                <a:cxn ang="0">
                  <a:pos x="T4" y="T5"/>
                </a:cxn>
                <a:cxn ang="0">
                  <a:pos x="T6" y="T7"/>
                </a:cxn>
                <a:cxn ang="0">
                  <a:pos x="T8" y="T9"/>
                </a:cxn>
              </a:cxnLst>
              <a:rect l="0" t="0" r="r" b="b"/>
              <a:pathLst>
                <a:path w="35" h="35">
                  <a:moveTo>
                    <a:pt x="19" y="35"/>
                  </a:moveTo>
                  <a:lnTo>
                    <a:pt x="35" y="18"/>
                  </a:lnTo>
                  <a:lnTo>
                    <a:pt x="19" y="0"/>
                  </a:lnTo>
                  <a:lnTo>
                    <a:pt x="0" y="18"/>
                  </a:lnTo>
                  <a:lnTo>
                    <a:pt x="19"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50"/>
            <p:cNvSpPr>
              <a:spLocks/>
            </p:cNvSpPr>
            <p:nvPr/>
          </p:nvSpPr>
          <p:spPr bwMode="auto">
            <a:xfrm>
              <a:off x="9169400" y="1271588"/>
              <a:ext cx="53975" cy="53975"/>
            </a:xfrm>
            <a:custGeom>
              <a:avLst/>
              <a:gdLst>
                <a:gd name="T0" fmla="*/ 18 w 34"/>
                <a:gd name="T1" fmla="*/ 0 h 34"/>
                <a:gd name="T2" fmla="*/ 0 w 34"/>
                <a:gd name="T3" fmla="*/ 18 h 34"/>
                <a:gd name="T4" fmla="*/ 18 w 34"/>
                <a:gd name="T5" fmla="*/ 34 h 34"/>
                <a:gd name="T6" fmla="*/ 34 w 34"/>
                <a:gd name="T7" fmla="*/ 18 h 34"/>
                <a:gd name="T8" fmla="*/ 18 w 34"/>
                <a:gd name="T9" fmla="*/ 0 h 34"/>
              </a:gdLst>
              <a:ahLst/>
              <a:cxnLst>
                <a:cxn ang="0">
                  <a:pos x="T0" y="T1"/>
                </a:cxn>
                <a:cxn ang="0">
                  <a:pos x="T2" y="T3"/>
                </a:cxn>
                <a:cxn ang="0">
                  <a:pos x="T4" y="T5"/>
                </a:cxn>
                <a:cxn ang="0">
                  <a:pos x="T6" y="T7"/>
                </a:cxn>
                <a:cxn ang="0">
                  <a:pos x="T8" y="T9"/>
                </a:cxn>
              </a:cxnLst>
              <a:rect l="0" t="0" r="r" b="b"/>
              <a:pathLst>
                <a:path w="34" h="34">
                  <a:moveTo>
                    <a:pt x="18" y="0"/>
                  </a:moveTo>
                  <a:lnTo>
                    <a:pt x="0" y="18"/>
                  </a:lnTo>
                  <a:lnTo>
                    <a:pt x="18" y="34"/>
                  </a:lnTo>
                  <a:lnTo>
                    <a:pt x="34" y="18"/>
                  </a:lnTo>
                  <a:lnTo>
                    <a:pt x="1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51"/>
            <p:cNvSpPr>
              <a:spLocks/>
            </p:cNvSpPr>
            <p:nvPr/>
          </p:nvSpPr>
          <p:spPr bwMode="auto">
            <a:xfrm>
              <a:off x="9159875" y="1120775"/>
              <a:ext cx="53975" cy="53975"/>
            </a:xfrm>
            <a:custGeom>
              <a:avLst/>
              <a:gdLst>
                <a:gd name="T0" fmla="*/ 18 w 34"/>
                <a:gd name="T1" fmla="*/ 34 h 34"/>
                <a:gd name="T2" fmla="*/ 34 w 34"/>
                <a:gd name="T3" fmla="*/ 16 h 34"/>
                <a:gd name="T4" fmla="*/ 18 w 34"/>
                <a:gd name="T5" fmla="*/ 0 h 34"/>
                <a:gd name="T6" fmla="*/ 0 w 34"/>
                <a:gd name="T7" fmla="*/ 16 h 34"/>
                <a:gd name="T8" fmla="*/ 18 w 34"/>
                <a:gd name="T9" fmla="*/ 34 h 34"/>
              </a:gdLst>
              <a:ahLst/>
              <a:cxnLst>
                <a:cxn ang="0">
                  <a:pos x="T0" y="T1"/>
                </a:cxn>
                <a:cxn ang="0">
                  <a:pos x="T2" y="T3"/>
                </a:cxn>
                <a:cxn ang="0">
                  <a:pos x="T4" y="T5"/>
                </a:cxn>
                <a:cxn ang="0">
                  <a:pos x="T6" y="T7"/>
                </a:cxn>
                <a:cxn ang="0">
                  <a:pos x="T8" y="T9"/>
                </a:cxn>
              </a:cxnLst>
              <a:rect l="0" t="0" r="r" b="b"/>
              <a:pathLst>
                <a:path w="34" h="34">
                  <a:moveTo>
                    <a:pt x="18" y="34"/>
                  </a:moveTo>
                  <a:lnTo>
                    <a:pt x="34" y="16"/>
                  </a:lnTo>
                  <a:lnTo>
                    <a:pt x="18" y="0"/>
                  </a:lnTo>
                  <a:lnTo>
                    <a:pt x="0" y="16"/>
                  </a:lnTo>
                  <a:lnTo>
                    <a:pt x="18"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52"/>
            <p:cNvSpPr>
              <a:spLocks noEditPoints="1"/>
            </p:cNvSpPr>
            <p:nvPr/>
          </p:nvSpPr>
          <p:spPr bwMode="auto">
            <a:xfrm>
              <a:off x="8969375" y="1017588"/>
              <a:ext cx="633413" cy="628650"/>
            </a:xfrm>
            <a:custGeom>
              <a:avLst/>
              <a:gdLst>
                <a:gd name="T0" fmla="*/ 399 w 399"/>
                <a:gd name="T1" fmla="*/ 0 h 396"/>
                <a:gd name="T2" fmla="*/ 203 w 399"/>
                <a:gd name="T3" fmla="*/ 396 h 396"/>
                <a:gd name="T4" fmla="*/ 71 w 399"/>
                <a:gd name="T5" fmla="*/ 32 h 396"/>
                <a:gd name="T6" fmla="*/ 106 w 399"/>
                <a:gd name="T7" fmla="*/ 32 h 396"/>
                <a:gd name="T8" fmla="*/ 118 w 399"/>
                <a:gd name="T9" fmla="*/ 20 h 396"/>
                <a:gd name="T10" fmla="*/ 138 w 399"/>
                <a:gd name="T11" fmla="*/ 65 h 396"/>
                <a:gd name="T12" fmla="*/ 156 w 399"/>
                <a:gd name="T13" fmla="*/ 20 h 396"/>
                <a:gd name="T14" fmla="*/ 168 w 399"/>
                <a:gd name="T15" fmla="*/ 32 h 396"/>
                <a:gd name="T16" fmla="*/ 203 w 399"/>
                <a:gd name="T17" fmla="*/ 32 h 396"/>
                <a:gd name="T18" fmla="*/ 217 w 399"/>
                <a:gd name="T19" fmla="*/ 20 h 396"/>
                <a:gd name="T20" fmla="*/ 237 w 399"/>
                <a:gd name="T21" fmla="*/ 67 h 396"/>
                <a:gd name="T22" fmla="*/ 257 w 399"/>
                <a:gd name="T23" fmla="*/ 20 h 396"/>
                <a:gd name="T24" fmla="*/ 272 w 399"/>
                <a:gd name="T25" fmla="*/ 32 h 396"/>
                <a:gd name="T26" fmla="*/ 306 w 399"/>
                <a:gd name="T27" fmla="*/ 32 h 396"/>
                <a:gd name="T28" fmla="*/ 318 w 399"/>
                <a:gd name="T29" fmla="*/ 20 h 396"/>
                <a:gd name="T30" fmla="*/ 332 w 399"/>
                <a:gd name="T31" fmla="*/ 61 h 396"/>
                <a:gd name="T32" fmla="*/ 347 w 399"/>
                <a:gd name="T33" fmla="*/ 20 h 396"/>
                <a:gd name="T34" fmla="*/ 361 w 399"/>
                <a:gd name="T35" fmla="*/ 32 h 396"/>
                <a:gd name="T36" fmla="*/ 361 w 399"/>
                <a:gd name="T37" fmla="*/ 34 h 396"/>
                <a:gd name="T38" fmla="*/ 332 w 399"/>
                <a:gd name="T39" fmla="*/ 61 h 396"/>
                <a:gd name="T40" fmla="*/ 330 w 399"/>
                <a:gd name="T41" fmla="*/ 93 h 396"/>
                <a:gd name="T42" fmla="*/ 298 w 399"/>
                <a:gd name="T43" fmla="*/ 127 h 396"/>
                <a:gd name="T44" fmla="*/ 298 w 399"/>
                <a:gd name="T45" fmla="*/ 160 h 396"/>
                <a:gd name="T46" fmla="*/ 249 w 399"/>
                <a:gd name="T47" fmla="*/ 178 h 396"/>
                <a:gd name="T48" fmla="*/ 264 w 399"/>
                <a:gd name="T49" fmla="*/ 226 h 396"/>
                <a:gd name="T50" fmla="*/ 205 w 399"/>
                <a:gd name="T51" fmla="*/ 222 h 396"/>
                <a:gd name="T52" fmla="*/ 264 w 399"/>
                <a:gd name="T53" fmla="*/ 229 h 396"/>
                <a:gd name="T54" fmla="*/ 237 w 399"/>
                <a:gd name="T55" fmla="*/ 255 h 396"/>
                <a:gd name="T56" fmla="*/ 235 w 399"/>
                <a:gd name="T57" fmla="*/ 285 h 396"/>
                <a:gd name="T58" fmla="*/ 203 w 399"/>
                <a:gd name="T59" fmla="*/ 322 h 396"/>
                <a:gd name="T60" fmla="*/ 201 w 399"/>
                <a:gd name="T61" fmla="*/ 352 h 396"/>
                <a:gd name="T62" fmla="*/ 203 w 399"/>
                <a:gd name="T63" fmla="*/ 322 h 396"/>
                <a:gd name="T64" fmla="*/ 181 w 399"/>
                <a:gd name="T65" fmla="*/ 311 h 396"/>
                <a:gd name="T66" fmla="*/ 187 w 399"/>
                <a:gd name="T67" fmla="*/ 305 h 396"/>
                <a:gd name="T68" fmla="*/ 189 w 399"/>
                <a:gd name="T69" fmla="*/ 239 h 396"/>
                <a:gd name="T70" fmla="*/ 148 w 399"/>
                <a:gd name="T71" fmla="*/ 245 h 396"/>
                <a:gd name="T72" fmla="*/ 144 w 399"/>
                <a:gd name="T73" fmla="*/ 194 h 396"/>
                <a:gd name="T74" fmla="*/ 118 w 399"/>
                <a:gd name="T75" fmla="*/ 186 h 396"/>
                <a:gd name="T76" fmla="*/ 98 w 399"/>
                <a:gd name="T77" fmla="*/ 148 h 396"/>
                <a:gd name="T78" fmla="*/ 110 w 399"/>
                <a:gd name="T79" fmla="*/ 125 h 396"/>
                <a:gd name="T80" fmla="*/ 83 w 399"/>
                <a:gd name="T81" fmla="*/ 119 h 396"/>
                <a:gd name="T82" fmla="*/ 93 w 399"/>
                <a:gd name="T83" fmla="*/ 109 h 396"/>
                <a:gd name="T84" fmla="*/ 87 w 399"/>
                <a:gd name="T85" fmla="*/ 50 h 396"/>
                <a:gd name="T86" fmla="*/ 49 w 399"/>
                <a:gd name="T87" fmla="*/ 54 h 396"/>
                <a:gd name="T88" fmla="*/ 59 w 399"/>
                <a:gd name="T89" fmla="*/ 2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 h="396">
                  <a:moveTo>
                    <a:pt x="203" y="396"/>
                  </a:moveTo>
                  <a:lnTo>
                    <a:pt x="399" y="0"/>
                  </a:lnTo>
                  <a:lnTo>
                    <a:pt x="0" y="0"/>
                  </a:lnTo>
                  <a:lnTo>
                    <a:pt x="203" y="396"/>
                  </a:lnTo>
                  <a:close/>
                  <a:moveTo>
                    <a:pt x="83" y="20"/>
                  </a:moveTo>
                  <a:lnTo>
                    <a:pt x="71" y="32"/>
                  </a:lnTo>
                  <a:lnTo>
                    <a:pt x="87" y="50"/>
                  </a:lnTo>
                  <a:lnTo>
                    <a:pt x="106" y="32"/>
                  </a:lnTo>
                  <a:lnTo>
                    <a:pt x="91" y="20"/>
                  </a:lnTo>
                  <a:lnTo>
                    <a:pt x="118" y="20"/>
                  </a:lnTo>
                  <a:lnTo>
                    <a:pt x="106" y="32"/>
                  </a:lnTo>
                  <a:lnTo>
                    <a:pt x="138" y="65"/>
                  </a:lnTo>
                  <a:lnTo>
                    <a:pt x="168" y="32"/>
                  </a:lnTo>
                  <a:lnTo>
                    <a:pt x="156" y="20"/>
                  </a:lnTo>
                  <a:lnTo>
                    <a:pt x="183" y="20"/>
                  </a:lnTo>
                  <a:lnTo>
                    <a:pt x="168" y="32"/>
                  </a:lnTo>
                  <a:lnTo>
                    <a:pt x="187" y="50"/>
                  </a:lnTo>
                  <a:lnTo>
                    <a:pt x="203" y="32"/>
                  </a:lnTo>
                  <a:lnTo>
                    <a:pt x="191" y="20"/>
                  </a:lnTo>
                  <a:lnTo>
                    <a:pt x="217" y="20"/>
                  </a:lnTo>
                  <a:lnTo>
                    <a:pt x="203" y="32"/>
                  </a:lnTo>
                  <a:lnTo>
                    <a:pt x="237" y="67"/>
                  </a:lnTo>
                  <a:lnTo>
                    <a:pt x="272" y="32"/>
                  </a:lnTo>
                  <a:lnTo>
                    <a:pt x="257" y="20"/>
                  </a:lnTo>
                  <a:lnTo>
                    <a:pt x="284" y="20"/>
                  </a:lnTo>
                  <a:lnTo>
                    <a:pt x="272" y="32"/>
                  </a:lnTo>
                  <a:lnTo>
                    <a:pt x="288" y="50"/>
                  </a:lnTo>
                  <a:lnTo>
                    <a:pt x="306" y="32"/>
                  </a:lnTo>
                  <a:lnTo>
                    <a:pt x="292" y="20"/>
                  </a:lnTo>
                  <a:lnTo>
                    <a:pt x="318" y="20"/>
                  </a:lnTo>
                  <a:lnTo>
                    <a:pt x="306" y="32"/>
                  </a:lnTo>
                  <a:lnTo>
                    <a:pt x="332" y="61"/>
                  </a:lnTo>
                  <a:lnTo>
                    <a:pt x="361" y="34"/>
                  </a:lnTo>
                  <a:lnTo>
                    <a:pt x="347" y="20"/>
                  </a:lnTo>
                  <a:lnTo>
                    <a:pt x="367" y="20"/>
                  </a:lnTo>
                  <a:lnTo>
                    <a:pt x="361" y="32"/>
                  </a:lnTo>
                  <a:lnTo>
                    <a:pt x="361" y="34"/>
                  </a:lnTo>
                  <a:lnTo>
                    <a:pt x="361" y="34"/>
                  </a:lnTo>
                  <a:lnTo>
                    <a:pt x="342" y="71"/>
                  </a:lnTo>
                  <a:lnTo>
                    <a:pt x="332" y="61"/>
                  </a:lnTo>
                  <a:lnTo>
                    <a:pt x="316" y="77"/>
                  </a:lnTo>
                  <a:lnTo>
                    <a:pt x="330" y="93"/>
                  </a:lnTo>
                  <a:lnTo>
                    <a:pt x="328" y="99"/>
                  </a:lnTo>
                  <a:lnTo>
                    <a:pt x="298" y="127"/>
                  </a:lnTo>
                  <a:lnTo>
                    <a:pt x="308" y="137"/>
                  </a:lnTo>
                  <a:lnTo>
                    <a:pt x="298" y="160"/>
                  </a:lnTo>
                  <a:lnTo>
                    <a:pt x="282" y="146"/>
                  </a:lnTo>
                  <a:lnTo>
                    <a:pt x="249" y="178"/>
                  </a:lnTo>
                  <a:lnTo>
                    <a:pt x="276" y="204"/>
                  </a:lnTo>
                  <a:lnTo>
                    <a:pt x="264" y="226"/>
                  </a:lnTo>
                  <a:lnTo>
                    <a:pt x="233" y="194"/>
                  </a:lnTo>
                  <a:lnTo>
                    <a:pt x="205" y="222"/>
                  </a:lnTo>
                  <a:lnTo>
                    <a:pt x="237" y="255"/>
                  </a:lnTo>
                  <a:lnTo>
                    <a:pt x="264" y="229"/>
                  </a:lnTo>
                  <a:lnTo>
                    <a:pt x="245" y="263"/>
                  </a:lnTo>
                  <a:lnTo>
                    <a:pt x="237" y="255"/>
                  </a:lnTo>
                  <a:lnTo>
                    <a:pt x="221" y="271"/>
                  </a:lnTo>
                  <a:lnTo>
                    <a:pt x="235" y="285"/>
                  </a:lnTo>
                  <a:lnTo>
                    <a:pt x="229" y="295"/>
                  </a:lnTo>
                  <a:lnTo>
                    <a:pt x="203" y="322"/>
                  </a:lnTo>
                  <a:lnTo>
                    <a:pt x="213" y="332"/>
                  </a:lnTo>
                  <a:lnTo>
                    <a:pt x="201" y="352"/>
                  </a:lnTo>
                  <a:lnTo>
                    <a:pt x="193" y="334"/>
                  </a:lnTo>
                  <a:lnTo>
                    <a:pt x="203" y="322"/>
                  </a:lnTo>
                  <a:lnTo>
                    <a:pt x="187" y="305"/>
                  </a:lnTo>
                  <a:lnTo>
                    <a:pt x="181" y="311"/>
                  </a:lnTo>
                  <a:lnTo>
                    <a:pt x="168" y="287"/>
                  </a:lnTo>
                  <a:lnTo>
                    <a:pt x="187" y="305"/>
                  </a:lnTo>
                  <a:lnTo>
                    <a:pt x="221" y="271"/>
                  </a:lnTo>
                  <a:lnTo>
                    <a:pt x="189" y="239"/>
                  </a:lnTo>
                  <a:lnTo>
                    <a:pt x="158" y="269"/>
                  </a:lnTo>
                  <a:lnTo>
                    <a:pt x="148" y="245"/>
                  </a:lnTo>
                  <a:lnTo>
                    <a:pt x="170" y="222"/>
                  </a:lnTo>
                  <a:lnTo>
                    <a:pt x="144" y="194"/>
                  </a:lnTo>
                  <a:lnTo>
                    <a:pt x="128" y="208"/>
                  </a:lnTo>
                  <a:lnTo>
                    <a:pt x="118" y="186"/>
                  </a:lnTo>
                  <a:lnTo>
                    <a:pt x="126" y="178"/>
                  </a:lnTo>
                  <a:lnTo>
                    <a:pt x="98" y="148"/>
                  </a:lnTo>
                  <a:lnTo>
                    <a:pt x="93" y="141"/>
                  </a:lnTo>
                  <a:lnTo>
                    <a:pt x="110" y="125"/>
                  </a:lnTo>
                  <a:lnTo>
                    <a:pt x="93" y="109"/>
                  </a:lnTo>
                  <a:lnTo>
                    <a:pt x="83" y="119"/>
                  </a:lnTo>
                  <a:lnTo>
                    <a:pt x="63" y="79"/>
                  </a:lnTo>
                  <a:lnTo>
                    <a:pt x="93" y="109"/>
                  </a:lnTo>
                  <a:lnTo>
                    <a:pt x="120" y="81"/>
                  </a:lnTo>
                  <a:lnTo>
                    <a:pt x="87" y="50"/>
                  </a:lnTo>
                  <a:lnTo>
                    <a:pt x="61" y="77"/>
                  </a:lnTo>
                  <a:lnTo>
                    <a:pt x="49" y="54"/>
                  </a:lnTo>
                  <a:lnTo>
                    <a:pt x="71" y="32"/>
                  </a:lnTo>
                  <a:lnTo>
                    <a:pt x="59" y="20"/>
                  </a:lnTo>
                  <a:lnTo>
                    <a:pt x="83" y="20"/>
                  </a:lnTo>
                  <a:close/>
                </a:path>
              </a:pathLst>
            </a:cu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53"/>
            <p:cNvSpPr>
              <a:spLocks/>
            </p:cNvSpPr>
            <p:nvPr/>
          </p:nvSpPr>
          <p:spPr bwMode="auto">
            <a:xfrm>
              <a:off x="8947150" y="685800"/>
              <a:ext cx="693738" cy="309563"/>
            </a:xfrm>
            <a:custGeom>
              <a:avLst/>
              <a:gdLst>
                <a:gd name="T0" fmla="*/ 409 w 437"/>
                <a:gd name="T1" fmla="*/ 110 h 195"/>
                <a:gd name="T2" fmla="*/ 409 w 437"/>
                <a:gd name="T3" fmla="*/ 110 h 195"/>
                <a:gd name="T4" fmla="*/ 411 w 437"/>
                <a:gd name="T5" fmla="*/ 95 h 195"/>
                <a:gd name="T6" fmla="*/ 411 w 437"/>
                <a:gd name="T7" fmla="*/ 95 h 195"/>
                <a:gd name="T8" fmla="*/ 409 w 437"/>
                <a:gd name="T9" fmla="*/ 75 h 195"/>
                <a:gd name="T10" fmla="*/ 403 w 437"/>
                <a:gd name="T11" fmla="*/ 59 h 195"/>
                <a:gd name="T12" fmla="*/ 395 w 437"/>
                <a:gd name="T13" fmla="*/ 43 h 195"/>
                <a:gd name="T14" fmla="*/ 383 w 437"/>
                <a:gd name="T15" fmla="*/ 29 h 195"/>
                <a:gd name="T16" fmla="*/ 369 w 437"/>
                <a:gd name="T17" fmla="*/ 17 h 195"/>
                <a:gd name="T18" fmla="*/ 352 w 437"/>
                <a:gd name="T19" fmla="*/ 8 h 195"/>
                <a:gd name="T20" fmla="*/ 334 w 437"/>
                <a:gd name="T21" fmla="*/ 2 h 195"/>
                <a:gd name="T22" fmla="*/ 316 w 437"/>
                <a:gd name="T23" fmla="*/ 0 h 195"/>
                <a:gd name="T24" fmla="*/ 316 w 437"/>
                <a:gd name="T25" fmla="*/ 0 h 195"/>
                <a:gd name="T26" fmla="*/ 300 w 437"/>
                <a:gd name="T27" fmla="*/ 2 h 195"/>
                <a:gd name="T28" fmla="*/ 286 w 437"/>
                <a:gd name="T29" fmla="*/ 6 h 195"/>
                <a:gd name="T30" fmla="*/ 271 w 437"/>
                <a:gd name="T31" fmla="*/ 12 h 195"/>
                <a:gd name="T32" fmla="*/ 257 w 437"/>
                <a:gd name="T33" fmla="*/ 21 h 195"/>
                <a:gd name="T34" fmla="*/ 257 w 437"/>
                <a:gd name="T35" fmla="*/ 21 h 195"/>
                <a:gd name="T36" fmla="*/ 245 w 437"/>
                <a:gd name="T37" fmla="*/ 12 h 195"/>
                <a:gd name="T38" fmla="*/ 231 w 437"/>
                <a:gd name="T39" fmla="*/ 6 h 195"/>
                <a:gd name="T40" fmla="*/ 217 w 437"/>
                <a:gd name="T41" fmla="*/ 2 h 195"/>
                <a:gd name="T42" fmla="*/ 201 w 437"/>
                <a:gd name="T43" fmla="*/ 0 h 195"/>
                <a:gd name="T44" fmla="*/ 201 w 437"/>
                <a:gd name="T45" fmla="*/ 0 h 195"/>
                <a:gd name="T46" fmla="*/ 182 w 437"/>
                <a:gd name="T47" fmla="*/ 2 h 195"/>
                <a:gd name="T48" fmla="*/ 166 w 437"/>
                <a:gd name="T49" fmla="*/ 6 h 195"/>
                <a:gd name="T50" fmla="*/ 150 w 437"/>
                <a:gd name="T51" fmla="*/ 15 h 195"/>
                <a:gd name="T52" fmla="*/ 138 w 437"/>
                <a:gd name="T53" fmla="*/ 25 h 195"/>
                <a:gd name="T54" fmla="*/ 126 w 437"/>
                <a:gd name="T55" fmla="*/ 37 h 195"/>
                <a:gd name="T56" fmla="*/ 118 w 437"/>
                <a:gd name="T57" fmla="*/ 51 h 195"/>
                <a:gd name="T58" fmla="*/ 110 w 437"/>
                <a:gd name="T59" fmla="*/ 67 h 195"/>
                <a:gd name="T60" fmla="*/ 105 w 437"/>
                <a:gd name="T61" fmla="*/ 83 h 195"/>
                <a:gd name="T62" fmla="*/ 105 w 437"/>
                <a:gd name="T63" fmla="*/ 83 h 195"/>
                <a:gd name="T64" fmla="*/ 93 w 437"/>
                <a:gd name="T65" fmla="*/ 81 h 195"/>
                <a:gd name="T66" fmla="*/ 93 w 437"/>
                <a:gd name="T67" fmla="*/ 81 h 195"/>
                <a:gd name="T68" fmla="*/ 75 w 437"/>
                <a:gd name="T69" fmla="*/ 83 h 195"/>
                <a:gd name="T70" fmla="*/ 57 w 437"/>
                <a:gd name="T71" fmla="*/ 89 h 195"/>
                <a:gd name="T72" fmla="*/ 41 w 437"/>
                <a:gd name="T73" fmla="*/ 97 h 195"/>
                <a:gd name="T74" fmla="*/ 27 w 437"/>
                <a:gd name="T75" fmla="*/ 110 h 195"/>
                <a:gd name="T76" fmla="*/ 16 w 437"/>
                <a:gd name="T77" fmla="*/ 124 h 195"/>
                <a:gd name="T78" fmla="*/ 8 w 437"/>
                <a:gd name="T79" fmla="*/ 140 h 195"/>
                <a:gd name="T80" fmla="*/ 2 w 437"/>
                <a:gd name="T81" fmla="*/ 158 h 195"/>
                <a:gd name="T82" fmla="*/ 0 w 437"/>
                <a:gd name="T83" fmla="*/ 176 h 195"/>
                <a:gd name="T84" fmla="*/ 0 w 437"/>
                <a:gd name="T85" fmla="*/ 176 h 195"/>
                <a:gd name="T86" fmla="*/ 2 w 437"/>
                <a:gd name="T87" fmla="*/ 195 h 195"/>
                <a:gd name="T88" fmla="*/ 437 w 437"/>
                <a:gd name="T89" fmla="*/ 195 h 195"/>
                <a:gd name="T90" fmla="*/ 437 w 437"/>
                <a:gd name="T91" fmla="*/ 195 h 195"/>
                <a:gd name="T92" fmla="*/ 437 w 437"/>
                <a:gd name="T93" fmla="*/ 176 h 195"/>
                <a:gd name="T94" fmla="*/ 437 w 437"/>
                <a:gd name="T95" fmla="*/ 176 h 195"/>
                <a:gd name="T96" fmla="*/ 435 w 437"/>
                <a:gd name="T97" fmla="*/ 156 h 195"/>
                <a:gd name="T98" fmla="*/ 431 w 437"/>
                <a:gd name="T99" fmla="*/ 140 h 195"/>
                <a:gd name="T100" fmla="*/ 421 w 437"/>
                <a:gd name="T101" fmla="*/ 122 h 195"/>
                <a:gd name="T102" fmla="*/ 409 w 437"/>
                <a:gd name="T103" fmla="*/ 110 h 195"/>
                <a:gd name="T104" fmla="*/ 409 w 437"/>
                <a:gd name="T105" fmla="*/ 11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7" h="195">
                  <a:moveTo>
                    <a:pt x="409" y="110"/>
                  </a:moveTo>
                  <a:lnTo>
                    <a:pt x="409" y="110"/>
                  </a:lnTo>
                  <a:lnTo>
                    <a:pt x="411" y="95"/>
                  </a:lnTo>
                  <a:lnTo>
                    <a:pt x="411" y="95"/>
                  </a:lnTo>
                  <a:lnTo>
                    <a:pt x="409" y="75"/>
                  </a:lnTo>
                  <a:lnTo>
                    <a:pt x="403" y="59"/>
                  </a:lnTo>
                  <a:lnTo>
                    <a:pt x="395" y="43"/>
                  </a:lnTo>
                  <a:lnTo>
                    <a:pt x="383" y="29"/>
                  </a:lnTo>
                  <a:lnTo>
                    <a:pt x="369" y="17"/>
                  </a:lnTo>
                  <a:lnTo>
                    <a:pt x="352" y="8"/>
                  </a:lnTo>
                  <a:lnTo>
                    <a:pt x="334" y="2"/>
                  </a:lnTo>
                  <a:lnTo>
                    <a:pt x="316" y="0"/>
                  </a:lnTo>
                  <a:lnTo>
                    <a:pt x="316" y="0"/>
                  </a:lnTo>
                  <a:lnTo>
                    <a:pt x="300" y="2"/>
                  </a:lnTo>
                  <a:lnTo>
                    <a:pt x="286" y="6"/>
                  </a:lnTo>
                  <a:lnTo>
                    <a:pt x="271" y="12"/>
                  </a:lnTo>
                  <a:lnTo>
                    <a:pt x="257" y="21"/>
                  </a:lnTo>
                  <a:lnTo>
                    <a:pt x="257" y="21"/>
                  </a:lnTo>
                  <a:lnTo>
                    <a:pt x="245" y="12"/>
                  </a:lnTo>
                  <a:lnTo>
                    <a:pt x="231" y="6"/>
                  </a:lnTo>
                  <a:lnTo>
                    <a:pt x="217" y="2"/>
                  </a:lnTo>
                  <a:lnTo>
                    <a:pt x="201" y="0"/>
                  </a:lnTo>
                  <a:lnTo>
                    <a:pt x="201" y="0"/>
                  </a:lnTo>
                  <a:lnTo>
                    <a:pt x="182" y="2"/>
                  </a:lnTo>
                  <a:lnTo>
                    <a:pt x="166" y="6"/>
                  </a:lnTo>
                  <a:lnTo>
                    <a:pt x="150" y="15"/>
                  </a:lnTo>
                  <a:lnTo>
                    <a:pt x="138" y="25"/>
                  </a:lnTo>
                  <a:lnTo>
                    <a:pt x="126" y="37"/>
                  </a:lnTo>
                  <a:lnTo>
                    <a:pt x="118" y="51"/>
                  </a:lnTo>
                  <a:lnTo>
                    <a:pt x="110" y="67"/>
                  </a:lnTo>
                  <a:lnTo>
                    <a:pt x="105" y="83"/>
                  </a:lnTo>
                  <a:lnTo>
                    <a:pt x="105" y="83"/>
                  </a:lnTo>
                  <a:lnTo>
                    <a:pt x="93" y="81"/>
                  </a:lnTo>
                  <a:lnTo>
                    <a:pt x="93" y="81"/>
                  </a:lnTo>
                  <a:lnTo>
                    <a:pt x="75" y="83"/>
                  </a:lnTo>
                  <a:lnTo>
                    <a:pt x="57" y="89"/>
                  </a:lnTo>
                  <a:lnTo>
                    <a:pt x="41" y="97"/>
                  </a:lnTo>
                  <a:lnTo>
                    <a:pt x="27" y="110"/>
                  </a:lnTo>
                  <a:lnTo>
                    <a:pt x="16" y="124"/>
                  </a:lnTo>
                  <a:lnTo>
                    <a:pt x="8" y="140"/>
                  </a:lnTo>
                  <a:lnTo>
                    <a:pt x="2" y="158"/>
                  </a:lnTo>
                  <a:lnTo>
                    <a:pt x="0" y="176"/>
                  </a:lnTo>
                  <a:lnTo>
                    <a:pt x="0" y="176"/>
                  </a:lnTo>
                  <a:lnTo>
                    <a:pt x="2" y="195"/>
                  </a:lnTo>
                  <a:lnTo>
                    <a:pt x="437" y="195"/>
                  </a:lnTo>
                  <a:lnTo>
                    <a:pt x="437" y="195"/>
                  </a:lnTo>
                  <a:lnTo>
                    <a:pt x="437" y="176"/>
                  </a:lnTo>
                  <a:lnTo>
                    <a:pt x="437" y="176"/>
                  </a:lnTo>
                  <a:lnTo>
                    <a:pt x="435" y="156"/>
                  </a:lnTo>
                  <a:lnTo>
                    <a:pt x="431" y="140"/>
                  </a:lnTo>
                  <a:lnTo>
                    <a:pt x="421" y="122"/>
                  </a:lnTo>
                  <a:lnTo>
                    <a:pt x="409" y="110"/>
                  </a:lnTo>
                  <a:lnTo>
                    <a:pt x="409" y="110"/>
                  </a:lnTo>
                  <a:close/>
                </a:path>
              </a:pathLst>
            </a:custGeom>
            <a:solidFill>
              <a:schemeClr val="accent4">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 xmlns:p14="http://schemas.microsoft.com/office/powerpoint/2010/main" val="27911644"/>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529" y="314089"/>
            <a:ext cx="4711849"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CN" altLang="zh-CN" sz="4000" b="1" dirty="0">
                <a:latin typeface="微软雅黑" pitchFamily="34" charset="-122"/>
                <a:ea typeface="微软雅黑" pitchFamily="34" charset="-122"/>
              </a:rPr>
              <a:t>执行的灵活性</a:t>
            </a:r>
            <a:endParaRPr lang="zh-CN" altLang="en-US" sz="4000" b="1" dirty="0">
              <a:solidFill>
                <a:prstClr val="black"/>
              </a:solidFill>
              <a:latin typeface="微软雅黑" pitchFamily="34" charset="-122"/>
              <a:ea typeface="微软雅黑" pitchFamily="34" charset="-122"/>
            </a:endParaRPr>
          </a:p>
        </p:txBody>
      </p:sp>
      <p:sp>
        <p:nvSpPr>
          <p:cNvPr id="9" name="TextBox 8"/>
          <p:cNvSpPr txBox="1"/>
          <p:nvPr/>
        </p:nvSpPr>
        <p:spPr>
          <a:xfrm>
            <a:off x="2538806" y="1215613"/>
            <a:ext cx="5895188" cy="3416320"/>
          </a:xfrm>
          <a:prstGeom prst="rect">
            <a:avLst/>
          </a:prstGeom>
          <a:noFill/>
        </p:spPr>
        <p:txBody>
          <a:bodyPr wrap="square" rtlCol="0">
            <a:spAutoFit/>
          </a:bodyPr>
          <a:lstStyle/>
          <a:p>
            <a:pPr algn="just"/>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多数政策属于</a:t>
            </a:r>
            <a:r>
              <a:rPr lang="zh-CN" altLang="zh-CN" sz="3600" b="1" dirty="0">
                <a:solidFill>
                  <a:srgbClr val="FF0000"/>
                </a:solidFill>
                <a:latin typeface="黑体" pitchFamily="49" charset="-122"/>
                <a:ea typeface="黑体" pitchFamily="49" charset="-122"/>
              </a:rPr>
              <a:t>宏观政策</a:t>
            </a:r>
            <a:r>
              <a:rPr lang="zh-CN" altLang="zh-CN" sz="3600" b="1" dirty="0" smtClean="0">
                <a:latin typeface="黑体" pitchFamily="49" charset="-122"/>
                <a:ea typeface="黑体" pitchFamily="49" charset="-122"/>
              </a:rPr>
              <a:t>，着眼</a:t>
            </a:r>
            <a:r>
              <a:rPr lang="zh-CN" altLang="zh-CN" sz="3600" b="1" dirty="0">
                <a:latin typeface="黑体" pitchFamily="49" charset="-122"/>
                <a:ea typeface="黑体" pitchFamily="49" charset="-122"/>
              </a:rPr>
              <a:t>于整体和全局，带有战略特征，一般不会涉及操作的具体细节</a:t>
            </a:r>
            <a:r>
              <a:rPr lang="zh-CN" altLang="zh-CN" sz="3600" b="1" dirty="0" smtClean="0">
                <a:latin typeface="黑体" pitchFamily="49" charset="-122"/>
                <a:ea typeface="黑体" pitchFamily="49" charset="-122"/>
              </a:rPr>
              <a:t>。在政策执行过程中，应</a:t>
            </a:r>
            <a:r>
              <a:rPr lang="zh-CN" altLang="zh-CN" sz="3600" b="1" dirty="0" smtClean="0">
                <a:solidFill>
                  <a:srgbClr val="C00000"/>
                </a:solidFill>
                <a:latin typeface="黑体" pitchFamily="49" charset="-122"/>
                <a:ea typeface="黑体" pitchFamily="49" charset="-122"/>
              </a:rPr>
              <a:t>结合</a:t>
            </a:r>
            <a:r>
              <a:rPr lang="zh-CN" altLang="en-US" sz="3600" b="1" dirty="0" smtClean="0">
                <a:solidFill>
                  <a:srgbClr val="C00000"/>
                </a:solidFill>
                <a:latin typeface="黑体" pitchFamily="49" charset="-122"/>
                <a:ea typeface="黑体" pitchFamily="49" charset="-122"/>
              </a:rPr>
              <a:t>实际</a:t>
            </a:r>
            <a:r>
              <a:rPr lang="zh-CN" altLang="zh-CN" sz="3600" b="1" dirty="0" smtClean="0">
                <a:latin typeface="黑体" pitchFamily="49" charset="-122"/>
                <a:ea typeface="黑体" pitchFamily="49" charset="-122"/>
              </a:rPr>
              <a:t>，制定</a:t>
            </a:r>
            <a:r>
              <a:rPr lang="zh-CN" altLang="zh-CN" sz="3600" b="1" dirty="0" smtClean="0">
                <a:solidFill>
                  <a:srgbClr val="7030A0"/>
                </a:solidFill>
                <a:latin typeface="黑体" pitchFamily="49" charset="-122"/>
                <a:ea typeface="黑体" pitchFamily="49" charset="-122"/>
              </a:rPr>
              <a:t>切实可行</a:t>
            </a:r>
            <a:r>
              <a:rPr lang="zh-CN" altLang="zh-CN" sz="3600" b="1" dirty="0" smtClean="0">
                <a:latin typeface="黑体" pitchFamily="49" charset="-122"/>
                <a:ea typeface="黑体" pitchFamily="49" charset="-122"/>
              </a:rPr>
              <a:t>的政策方案。</a:t>
            </a:r>
            <a:endParaRPr lang="zh-CN" altLang="zh-CN" sz="3600" b="1" dirty="0">
              <a:latin typeface="黑体" pitchFamily="49" charset="-122"/>
              <a:ea typeface="黑体" pitchFamily="49" charset="-122"/>
            </a:endParaRPr>
          </a:p>
        </p:txBody>
      </p:sp>
      <p:grpSp>
        <p:nvGrpSpPr>
          <p:cNvPr id="71" name="组合 70"/>
          <p:cNvGrpSpPr/>
          <p:nvPr/>
        </p:nvGrpSpPr>
        <p:grpSpPr>
          <a:xfrm>
            <a:off x="785308" y="1613648"/>
            <a:ext cx="1527586" cy="2646380"/>
            <a:chOff x="11318875" y="2016125"/>
            <a:chExt cx="649288" cy="1217613"/>
          </a:xfrm>
          <a:solidFill>
            <a:schemeClr val="accent4"/>
          </a:solidFill>
        </p:grpSpPr>
        <p:sp>
          <p:nvSpPr>
            <p:cNvPr id="72" name="Freeform 73"/>
            <p:cNvSpPr>
              <a:spLocks noEditPoints="1"/>
            </p:cNvSpPr>
            <p:nvPr/>
          </p:nvSpPr>
          <p:spPr bwMode="auto">
            <a:xfrm>
              <a:off x="11318875" y="2016125"/>
              <a:ext cx="649288" cy="1217613"/>
            </a:xfrm>
            <a:custGeom>
              <a:avLst/>
              <a:gdLst>
                <a:gd name="T0" fmla="*/ 377 w 409"/>
                <a:gd name="T1" fmla="*/ 128 h 767"/>
                <a:gd name="T2" fmla="*/ 275 w 409"/>
                <a:gd name="T3" fmla="*/ 97 h 767"/>
                <a:gd name="T4" fmla="*/ 190 w 409"/>
                <a:gd name="T5" fmla="*/ 184 h 767"/>
                <a:gd name="T6" fmla="*/ 14 w 409"/>
                <a:gd name="T7" fmla="*/ 0 h 767"/>
                <a:gd name="T8" fmla="*/ 35 w 409"/>
                <a:gd name="T9" fmla="*/ 213 h 767"/>
                <a:gd name="T10" fmla="*/ 6 w 409"/>
                <a:gd name="T11" fmla="*/ 318 h 767"/>
                <a:gd name="T12" fmla="*/ 26 w 409"/>
                <a:gd name="T13" fmla="*/ 405 h 767"/>
                <a:gd name="T14" fmla="*/ 77 w 409"/>
                <a:gd name="T15" fmla="*/ 470 h 767"/>
                <a:gd name="T16" fmla="*/ 144 w 409"/>
                <a:gd name="T17" fmla="*/ 733 h 767"/>
                <a:gd name="T18" fmla="*/ 65 w 409"/>
                <a:gd name="T19" fmla="*/ 751 h 767"/>
                <a:gd name="T20" fmla="*/ 168 w 409"/>
                <a:gd name="T21" fmla="*/ 767 h 767"/>
                <a:gd name="T22" fmla="*/ 273 w 409"/>
                <a:gd name="T23" fmla="*/ 751 h 767"/>
                <a:gd name="T24" fmla="*/ 192 w 409"/>
                <a:gd name="T25" fmla="*/ 502 h 767"/>
                <a:gd name="T26" fmla="*/ 263 w 409"/>
                <a:gd name="T27" fmla="*/ 470 h 767"/>
                <a:gd name="T28" fmla="*/ 322 w 409"/>
                <a:gd name="T29" fmla="*/ 375 h 767"/>
                <a:gd name="T30" fmla="*/ 360 w 409"/>
                <a:gd name="T31" fmla="*/ 296 h 767"/>
                <a:gd name="T32" fmla="*/ 409 w 409"/>
                <a:gd name="T33" fmla="*/ 207 h 767"/>
                <a:gd name="T34" fmla="*/ 45 w 409"/>
                <a:gd name="T35" fmla="*/ 381 h 767"/>
                <a:gd name="T36" fmla="*/ 59 w 409"/>
                <a:gd name="T37" fmla="*/ 358 h 767"/>
                <a:gd name="T38" fmla="*/ 75 w 409"/>
                <a:gd name="T39" fmla="*/ 375 h 767"/>
                <a:gd name="T40" fmla="*/ 28 w 409"/>
                <a:gd name="T41" fmla="*/ 298 h 767"/>
                <a:gd name="T42" fmla="*/ 118 w 409"/>
                <a:gd name="T43" fmla="*/ 227 h 767"/>
                <a:gd name="T44" fmla="*/ 55 w 409"/>
                <a:gd name="T45" fmla="*/ 312 h 767"/>
                <a:gd name="T46" fmla="*/ 138 w 409"/>
                <a:gd name="T47" fmla="*/ 409 h 767"/>
                <a:gd name="T48" fmla="*/ 122 w 409"/>
                <a:gd name="T49" fmla="*/ 385 h 767"/>
                <a:gd name="T50" fmla="*/ 146 w 409"/>
                <a:gd name="T51" fmla="*/ 393 h 767"/>
                <a:gd name="T52" fmla="*/ 138 w 409"/>
                <a:gd name="T53" fmla="*/ 409 h 767"/>
                <a:gd name="T54" fmla="*/ 186 w 409"/>
                <a:gd name="T55" fmla="*/ 375 h 767"/>
                <a:gd name="T56" fmla="*/ 196 w 409"/>
                <a:gd name="T57" fmla="*/ 358 h 767"/>
                <a:gd name="T58" fmla="*/ 207 w 409"/>
                <a:gd name="T59" fmla="*/ 371 h 767"/>
                <a:gd name="T60" fmla="*/ 217 w 409"/>
                <a:gd name="T61" fmla="*/ 429 h 767"/>
                <a:gd name="T62" fmla="*/ 207 w 409"/>
                <a:gd name="T63" fmla="*/ 419 h 767"/>
                <a:gd name="T64" fmla="*/ 221 w 409"/>
                <a:gd name="T65" fmla="*/ 409 h 767"/>
                <a:gd name="T66" fmla="*/ 225 w 409"/>
                <a:gd name="T67" fmla="*/ 425 h 767"/>
                <a:gd name="T68" fmla="*/ 259 w 409"/>
                <a:gd name="T69" fmla="*/ 336 h 767"/>
                <a:gd name="T70" fmla="*/ 265 w 409"/>
                <a:gd name="T71" fmla="*/ 330 h 767"/>
                <a:gd name="T72" fmla="*/ 277 w 409"/>
                <a:gd name="T73" fmla="*/ 391 h 767"/>
                <a:gd name="T74" fmla="*/ 267 w 409"/>
                <a:gd name="T75" fmla="*/ 381 h 767"/>
                <a:gd name="T76" fmla="*/ 281 w 409"/>
                <a:gd name="T77" fmla="*/ 371 h 767"/>
                <a:gd name="T78" fmla="*/ 286 w 409"/>
                <a:gd name="T79" fmla="*/ 389 h 767"/>
                <a:gd name="T80" fmla="*/ 150 w 409"/>
                <a:gd name="T81" fmla="*/ 306 h 767"/>
                <a:gd name="T82" fmla="*/ 221 w 409"/>
                <a:gd name="T83" fmla="*/ 227 h 767"/>
                <a:gd name="T84" fmla="*/ 273 w 409"/>
                <a:gd name="T85" fmla="*/ 229 h 767"/>
                <a:gd name="T86" fmla="*/ 304 w 409"/>
                <a:gd name="T87" fmla="*/ 280 h 767"/>
                <a:gd name="T88" fmla="*/ 253 w 409"/>
                <a:gd name="T89" fmla="*/ 275 h 767"/>
                <a:gd name="T90" fmla="*/ 170 w 409"/>
                <a:gd name="T91" fmla="*/ 298 h 767"/>
                <a:gd name="T92" fmla="*/ 326 w 409"/>
                <a:gd name="T93" fmla="*/ 298 h 767"/>
                <a:gd name="T94" fmla="*/ 320 w 409"/>
                <a:gd name="T95" fmla="*/ 261 h 767"/>
                <a:gd name="T96" fmla="*/ 298 w 409"/>
                <a:gd name="T97" fmla="*/ 207 h 767"/>
                <a:gd name="T98" fmla="*/ 298 w 409"/>
                <a:gd name="T99" fmla="*/ 207 h 767"/>
                <a:gd name="T100" fmla="*/ 298 w 409"/>
                <a:gd name="T101" fmla="*/ 209 h 767"/>
                <a:gd name="T102" fmla="*/ 298 w 409"/>
                <a:gd name="T103" fmla="*/ 207 h 767"/>
                <a:gd name="T104" fmla="*/ 294 w 409"/>
                <a:gd name="T105" fmla="*/ 209 h 767"/>
                <a:gd name="T106" fmla="*/ 194 w 409"/>
                <a:gd name="T107" fmla="*/ 207 h 767"/>
                <a:gd name="T108" fmla="*/ 241 w 409"/>
                <a:gd name="T109" fmla="*/ 120 h 767"/>
                <a:gd name="T110" fmla="*/ 338 w 409"/>
                <a:gd name="T111" fmla="*/ 112 h 767"/>
                <a:gd name="T112" fmla="*/ 401 w 409"/>
                <a:gd name="T113" fmla="*/ 207 h 767"/>
                <a:gd name="T114" fmla="*/ 371 w 409"/>
                <a:gd name="T115" fmla="*/ 28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 h="767">
                  <a:moveTo>
                    <a:pt x="409" y="207"/>
                  </a:moveTo>
                  <a:lnTo>
                    <a:pt x="409" y="207"/>
                  </a:lnTo>
                  <a:lnTo>
                    <a:pt x="407" y="184"/>
                  </a:lnTo>
                  <a:lnTo>
                    <a:pt x="399" y="162"/>
                  </a:lnTo>
                  <a:lnTo>
                    <a:pt x="389" y="144"/>
                  </a:lnTo>
                  <a:lnTo>
                    <a:pt x="377" y="128"/>
                  </a:lnTo>
                  <a:lnTo>
                    <a:pt x="360" y="114"/>
                  </a:lnTo>
                  <a:lnTo>
                    <a:pt x="340" y="103"/>
                  </a:lnTo>
                  <a:lnTo>
                    <a:pt x="320" y="97"/>
                  </a:lnTo>
                  <a:lnTo>
                    <a:pt x="298" y="95"/>
                  </a:lnTo>
                  <a:lnTo>
                    <a:pt x="298" y="95"/>
                  </a:lnTo>
                  <a:lnTo>
                    <a:pt x="275" y="97"/>
                  </a:lnTo>
                  <a:lnTo>
                    <a:pt x="255" y="103"/>
                  </a:lnTo>
                  <a:lnTo>
                    <a:pt x="237" y="114"/>
                  </a:lnTo>
                  <a:lnTo>
                    <a:pt x="219" y="128"/>
                  </a:lnTo>
                  <a:lnTo>
                    <a:pt x="207" y="144"/>
                  </a:lnTo>
                  <a:lnTo>
                    <a:pt x="196" y="162"/>
                  </a:lnTo>
                  <a:lnTo>
                    <a:pt x="190" y="184"/>
                  </a:lnTo>
                  <a:lnTo>
                    <a:pt x="186" y="207"/>
                  </a:lnTo>
                  <a:lnTo>
                    <a:pt x="186" y="207"/>
                  </a:lnTo>
                  <a:lnTo>
                    <a:pt x="188" y="209"/>
                  </a:lnTo>
                  <a:lnTo>
                    <a:pt x="134" y="209"/>
                  </a:lnTo>
                  <a:lnTo>
                    <a:pt x="113" y="89"/>
                  </a:lnTo>
                  <a:lnTo>
                    <a:pt x="14" y="0"/>
                  </a:lnTo>
                  <a:lnTo>
                    <a:pt x="0" y="14"/>
                  </a:lnTo>
                  <a:lnTo>
                    <a:pt x="95" y="99"/>
                  </a:lnTo>
                  <a:lnTo>
                    <a:pt x="113" y="209"/>
                  </a:lnTo>
                  <a:lnTo>
                    <a:pt x="37" y="209"/>
                  </a:lnTo>
                  <a:lnTo>
                    <a:pt x="35" y="213"/>
                  </a:lnTo>
                  <a:lnTo>
                    <a:pt x="35" y="213"/>
                  </a:lnTo>
                  <a:lnTo>
                    <a:pt x="24" y="235"/>
                  </a:lnTo>
                  <a:lnTo>
                    <a:pt x="16" y="255"/>
                  </a:lnTo>
                  <a:lnTo>
                    <a:pt x="12" y="280"/>
                  </a:lnTo>
                  <a:lnTo>
                    <a:pt x="8" y="302"/>
                  </a:lnTo>
                  <a:lnTo>
                    <a:pt x="8" y="302"/>
                  </a:lnTo>
                  <a:lnTo>
                    <a:pt x="6" y="318"/>
                  </a:lnTo>
                  <a:lnTo>
                    <a:pt x="8" y="340"/>
                  </a:lnTo>
                  <a:lnTo>
                    <a:pt x="14" y="367"/>
                  </a:lnTo>
                  <a:lnTo>
                    <a:pt x="22" y="397"/>
                  </a:lnTo>
                  <a:lnTo>
                    <a:pt x="22" y="397"/>
                  </a:lnTo>
                  <a:lnTo>
                    <a:pt x="26" y="405"/>
                  </a:lnTo>
                  <a:lnTo>
                    <a:pt x="26" y="405"/>
                  </a:lnTo>
                  <a:lnTo>
                    <a:pt x="28" y="407"/>
                  </a:lnTo>
                  <a:lnTo>
                    <a:pt x="28" y="407"/>
                  </a:lnTo>
                  <a:lnTo>
                    <a:pt x="39" y="425"/>
                  </a:lnTo>
                  <a:lnTo>
                    <a:pt x="49" y="441"/>
                  </a:lnTo>
                  <a:lnTo>
                    <a:pt x="63" y="458"/>
                  </a:lnTo>
                  <a:lnTo>
                    <a:pt x="77" y="470"/>
                  </a:lnTo>
                  <a:lnTo>
                    <a:pt x="91" y="482"/>
                  </a:lnTo>
                  <a:lnTo>
                    <a:pt x="107" y="490"/>
                  </a:lnTo>
                  <a:lnTo>
                    <a:pt x="126" y="498"/>
                  </a:lnTo>
                  <a:lnTo>
                    <a:pt x="144" y="502"/>
                  </a:lnTo>
                  <a:lnTo>
                    <a:pt x="144" y="733"/>
                  </a:lnTo>
                  <a:lnTo>
                    <a:pt x="144" y="733"/>
                  </a:lnTo>
                  <a:lnTo>
                    <a:pt x="111" y="735"/>
                  </a:lnTo>
                  <a:lnTo>
                    <a:pt x="87" y="739"/>
                  </a:lnTo>
                  <a:lnTo>
                    <a:pt x="71" y="745"/>
                  </a:lnTo>
                  <a:lnTo>
                    <a:pt x="65" y="747"/>
                  </a:lnTo>
                  <a:lnTo>
                    <a:pt x="65" y="751"/>
                  </a:lnTo>
                  <a:lnTo>
                    <a:pt x="65" y="751"/>
                  </a:lnTo>
                  <a:lnTo>
                    <a:pt x="67" y="753"/>
                  </a:lnTo>
                  <a:lnTo>
                    <a:pt x="73" y="757"/>
                  </a:lnTo>
                  <a:lnTo>
                    <a:pt x="95" y="763"/>
                  </a:lnTo>
                  <a:lnTo>
                    <a:pt x="128" y="767"/>
                  </a:lnTo>
                  <a:lnTo>
                    <a:pt x="168" y="767"/>
                  </a:lnTo>
                  <a:lnTo>
                    <a:pt x="168" y="767"/>
                  </a:lnTo>
                  <a:lnTo>
                    <a:pt x="209" y="767"/>
                  </a:lnTo>
                  <a:lnTo>
                    <a:pt x="243" y="763"/>
                  </a:lnTo>
                  <a:lnTo>
                    <a:pt x="265" y="757"/>
                  </a:lnTo>
                  <a:lnTo>
                    <a:pt x="271" y="753"/>
                  </a:lnTo>
                  <a:lnTo>
                    <a:pt x="273" y="751"/>
                  </a:lnTo>
                  <a:lnTo>
                    <a:pt x="273" y="751"/>
                  </a:lnTo>
                  <a:lnTo>
                    <a:pt x="271" y="747"/>
                  </a:lnTo>
                  <a:lnTo>
                    <a:pt x="267" y="745"/>
                  </a:lnTo>
                  <a:lnTo>
                    <a:pt x="251" y="739"/>
                  </a:lnTo>
                  <a:lnTo>
                    <a:pt x="225" y="735"/>
                  </a:lnTo>
                  <a:lnTo>
                    <a:pt x="192" y="733"/>
                  </a:lnTo>
                  <a:lnTo>
                    <a:pt x="192" y="502"/>
                  </a:lnTo>
                  <a:lnTo>
                    <a:pt x="192" y="502"/>
                  </a:lnTo>
                  <a:lnTo>
                    <a:pt x="215" y="496"/>
                  </a:lnTo>
                  <a:lnTo>
                    <a:pt x="237" y="486"/>
                  </a:lnTo>
                  <a:lnTo>
                    <a:pt x="237" y="486"/>
                  </a:lnTo>
                  <a:lnTo>
                    <a:pt x="251" y="478"/>
                  </a:lnTo>
                  <a:lnTo>
                    <a:pt x="263" y="470"/>
                  </a:lnTo>
                  <a:lnTo>
                    <a:pt x="275" y="460"/>
                  </a:lnTo>
                  <a:lnTo>
                    <a:pt x="286" y="450"/>
                  </a:lnTo>
                  <a:lnTo>
                    <a:pt x="294" y="437"/>
                  </a:lnTo>
                  <a:lnTo>
                    <a:pt x="302" y="425"/>
                  </a:lnTo>
                  <a:lnTo>
                    <a:pt x="314" y="401"/>
                  </a:lnTo>
                  <a:lnTo>
                    <a:pt x="322" y="375"/>
                  </a:lnTo>
                  <a:lnTo>
                    <a:pt x="328" y="350"/>
                  </a:lnTo>
                  <a:lnTo>
                    <a:pt x="330" y="328"/>
                  </a:lnTo>
                  <a:lnTo>
                    <a:pt x="330" y="312"/>
                  </a:lnTo>
                  <a:lnTo>
                    <a:pt x="330" y="312"/>
                  </a:lnTo>
                  <a:lnTo>
                    <a:pt x="346" y="304"/>
                  </a:lnTo>
                  <a:lnTo>
                    <a:pt x="360" y="296"/>
                  </a:lnTo>
                  <a:lnTo>
                    <a:pt x="375" y="286"/>
                  </a:lnTo>
                  <a:lnTo>
                    <a:pt x="387" y="271"/>
                  </a:lnTo>
                  <a:lnTo>
                    <a:pt x="395" y="257"/>
                  </a:lnTo>
                  <a:lnTo>
                    <a:pt x="403" y="241"/>
                  </a:lnTo>
                  <a:lnTo>
                    <a:pt x="407" y="225"/>
                  </a:lnTo>
                  <a:lnTo>
                    <a:pt x="409" y="207"/>
                  </a:lnTo>
                  <a:lnTo>
                    <a:pt x="409" y="207"/>
                  </a:lnTo>
                  <a:close/>
                  <a:moveTo>
                    <a:pt x="59" y="391"/>
                  </a:moveTo>
                  <a:lnTo>
                    <a:pt x="59" y="391"/>
                  </a:lnTo>
                  <a:lnTo>
                    <a:pt x="53" y="391"/>
                  </a:lnTo>
                  <a:lnTo>
                    <a:pt x="49" y="387"/>
                  </a:lnTo>
                  <a:lnTo>
                    <a:pt x="45" y="381"/>
                  </a:lnTo>
                  <a:lnTo>
                    <a:pt x="43" y="375"/>
                  </a:lnTo>
                  <a:lnTo>
                    <a:pt x="43" y="375"/>
                  </a:lnTo>
                  <a:lnTo>
                    <a:pt x="45" y="369"/>
                  </a:lnTo>
                  <a:lnTo>
                    <a:pt x="49" y="365"/>
                  </a:lnTo>
                  <a:lnTo>
                    <a:pt x="53" y="360"/>
                  </a:lnTo>
                  <a:lnTo>
                    <a:pt x="59" y="358"/>
                  </a:lnTo>
                  <a:lnTo>
                    <a:pt x="59" y="358"/>
                  </a:lnTo>
                  <a:lnTo>
                    <a:pt x="65" y="360"/>
                  </a:lnTo>
                  <a:lnTo>
                    <a:pt x="71" y="365"/>
                  </a:lnTo>
                  <a:lnTo>
                    <a:pt x="75" y="369"/>
                  </a:lnTo>
                  <a:lnTo>
                    <a:pt x="75" y="375"/>
                  </a:lnTo>
                  <a:lnTo>
                    <a:pt x="75" y="375"/>
                  </a:lnTo>
                  <a:lnTo>
                    <a:pt x="75" y="381"/>
                  </a:lnTo>
                  <a:lnTo>
                    <a:pt x="71" y="387"/>
                  </a:lnTo>
                  <a:lnTo>
                    <a:pt x="65" y="391"/>
                  </a:lnTo>
                  <a:lnTo>
                    <a:pt x="59" y="391"/>
                  </a:lnTo>
                  <a:lnTo>
                    <a:pt x="59" y="391"/>
                  </a:lnTo>
                  <a:close/>
                  <a:moveTo>
                    <a:pt x="28" y="298"/>
                  </a:moveTo>
                  <a:lnTo>
                    <a:pt x="28" y="298"/>
                  </a:lnTo>
                  <a:lnTo>
                    <a:pt x="30" y="280"/>
                  </a:lnTo>
                  <a:lnTo>
                    <a:pt x="35" y="261"/>
                  </a:lnTo>
                  <a:lnTo>
                    <a:pt x="41" y="243"/>
                  </a:lnTo>
                  <a:lnTo>
                    <a:pt x="49" y="227"/>
                  </a:lnTo>
                  <a:lnTo>
                    <a:pt x="118" y="227"/>
                  </a:lnTo>
                  <a:lnTo>
                    <a:pt x="132" y="314"/>
                  </a:lnTo>
                  <a:lnTo>
                    <a:pt x="132" y="314"/>
                  </a:lnTo>
                  <a:lnTo>
                    <a:pt x="109" y="318"/>
                  </a:lnTo>
                  <a:lnTo>
                    <a:pt x="87" y="320"/>
                  </a:lnTo>
                  <a:lnTo>
                    <a:pt x="71" y="316"/>
                  </a:lnTo>
                  <a:lnTo>
                    <a:pt x="55" y="312"/>
                  </a:lnTo>
                  <a:lnTo>
                    <a:pt x="43" y="308"/>
                  </a:lnTo>
                  <a:lnTo>
                    <a:pt x="35" y="302"/>
                  </a:lnTo>
                  <a:lnTo>
                    <a:pt x="28" y="298"/>
                  </a:lnTo>
                  <a:lnTo>
                    <a:pt x="28" y="298"/>
                  </a:lnTo>
                  <a:close/>
                  <a:moveTo>
                    <a:pt x="138" y="409"/>
                  </a:moveTo>
                  <a:lnTo>
                    <a:pt x="138" y="409"/>
                  </a:lnTo>
                  <a:lnTo>
                    <a:pt x="132" y="407"/>
                  </a:lnTo>
                  <a:lnTo>
                    <a:pt x="126" y="403"/>
                  </a:lnTo>
                  <a:lnTo>
                    <a:pt x="122" y="397"/>
                  </a:lnTo>
                  <a:lnTo>
                    <a:pt x="120" y="391"/>
                  </a:lnTo>
                  <a:lnTo>
                    <a:pt x="120" y="391"/>
                  </a:lnTo>
                  <a:lnTo>
                    <a:pt x="122" y="385"/>
                  </a:lnTo>
                  <a:lnTo>
                    <a:pt x="126" y="379"/>
                  </a:lnTo>
                  <a:lnTo>
                    <a:pt x="132" y="375"/>
                  </a:lnTo>
                  <a:lnTo>
                    <a:pt x="138" y="375"/>
                  </a:lnTo>
                  <a:lnTo>
                    <a:pt x="138" y="375"/>
                  </a:lnTo>
                  <a:lnTo>
                    <a:pt x="142" y="375"/>
                  </a:lnTo>
                  <a:lnTo>
                    <a:pt x="146" y="393"/>
                  </a:lnTo>
                  <a:lnTo>
                    <a:pt x="156" y="391"/>
                  </a:lnTo>
                  <a:lnTo>
                    <a:pt x="156" y="391"/>
                  </a:lnTo>
                  <a:lnTo>
                    <a:pt x="154" y="397"/>
                  </a:lnTo>
                  <a:lnTo>
                    <a:pt x="150" y="403"/>
                  </a:lnTo>
                  <a:lnTo>
                    <a:pt x="144" y="407"/>
                  </a:lnTo>
                  <a:lnTo>
                    <a:pt x="138" y="409"/>
                  </a:lnTo>
                  <a:lnTo>
                    <a:pt x="138" y="409"/>
                  </a:lnTo>
                  <a:close/>
                  <a:moveTo>
                    <a:pt x="196" y="381"/>
                  </a:moveTo>
                  <a:lnTo>
                    <a:pt x="196" y="381"/>
                  </a:lnTo>
                  <a:lnTo>
                    <a:pt x="192" y="381"/>
                  </a:lnTo>
                  <a:lnTo>
                    <a:pt x="188" y="379"/>
                  </a:lnTo>
                  <a:lnTo>
                    <a:pt x="186" y="375"/>
                  </a:lnTo>
                  <a:lnTo>
                    <a:pt x="184" y="371"/>
                  </a:lnTo>
                  <a:lnTo>
                    <a:pt x="184" y="371"/>
                  </a:lnTo>
                  <a:lnTo>
                    <a:pt x="186" y="367"/>
                  </a:lnTo>
                  <a:lnTo>
                    <a:pt x="188" y="363"/>
                  </a:lnTo>
                  <a:lnTo>
                    <a:pt x="192" y="360"/>
                  </a:lnTo>
                  <a:lnTo>
                    <a:pt x="196" y="358"/>
                  </a:lnTo>
                  <a:lnTo>
                    <a:pt x="196" y="358"/>
                  </a:lnTo>
                  <a:lnTo>
                    <a:pt x="201" y="360"/>
                  </a:lnTo>
                  <a:lnTo>
                    <a:pt x="205" y="363"/>
                  </a:lnTo>
                  <a:lnTo>
                    <a:pt x="207" y="367"/>
                  </a:lnTo>
                  <a:lnTo>
                    <a:pt x="207" y="371"/>
                  </a:lnTo>
                  <a:lnTo>
                    <a:pt x="207" y="371"/>
                  </a:lnTo>
                  <a:lnTo>
                    <a:pt x="207" y="375"/>
                  </a:lnTo>
                  <a:lnTo>
                    <a:pt x="205" y="379"/>
                  </a:lnTo>
                  <a:lnTo>
                    <a:pt x="201" y="381"/>
                  </a:lnTo>
                  <a:lnTo>
                    <a:pt x="196" y="381"/>
                  </a:lnTo>
                  <a:lnTo>
                    <a:pt x="196" y="381"/>
                  </a:lnTo>
                  <a:close/>
                  <a:moveTo>
                    <a:pt x="217" y="429"/>
                  </a:moveTo>
                  <a:lnTo>
                    <a:pt x="217" y="429"/>
                  </a:lnTo>
                  <a:lnTo>
                    <a:pt x="213" y="427"/>
                  </a:lnTo>
                  <a:lnTo>
                    <a:pt x="211" y="425"/>
                  </a:lnTo>
                  <a:lnTo>
                    <a:pt x="209" y="423"/>
                  </a:lnTo>
                  <a:lnTo>
                    <a:pt x="207" y="419"/>
                  </a:lnTo>
                  <a:lnTo>
                    <a:pt x="207" y="419"/>
                  </a:lnTo>
                  <a:lnTo>
                    <a:pt x="209" y="415"/>
                  </a:lnTo>
                  <a:lnTo>
                    <a:pt x="211" y="411"/>
                  </a:lnTo>
                  <a:lnTo>
                    <a:pt x="213" y="409"/>
                  </a:lnTo>
                  <a:lnTo>
                    <a:pt x="217" y="409"/>
                  </a:lnTo>
                  <a:lnTo>
                    <a:pt x="217" y="409"/>
                  </a:lnTo>
                  <a:lnTo>
                    <a:pt x="221" y="409"/>
                  </a:lnTo>
                  <a:lnTo>
                    <a:pt x="225" y="411"/>
                  </a:lnTo>
                  <a:lnTo>
                    <a:pt x="227" y="415"/>
                  </a:lnTo>
                  <a:lnTo>
                    <a:pt x="227" y="419"/>
                  </a:lnTo>
                  <a:lnTo>
                    <a:pt x="227" y="419"/>
                  </a:lnTo>
                  <a:lnTo>
                    <a:pt x="227" y="423"/>
                  </a:lnTo>
                  <a:lnTo>
                    <a:pt x="225" y="425"/>
                  </a:lnTo>
                  <a:lnTo>
                    <a:pt x="221" y="427"/>
                  </a:lnTo>
                  <a:lnTo>
                    <a:pt x="217" y="429"/>
                  </a:lnTo>
                  <a:lnTo>
                    <a:pt x="217" y="429"/>
                  </a:lnTo>
                  <a:close/>
                  <a:moveTo>
                    <a:pt x="263" y="336"/>
                  </a:moveTo>
                  <a:lnTo>
                    <a:pt x="263" y="336"/>
                  </a:lnTo>
                  <a:lnTo>
                    <a:pt x="259" y="336"/>
                  </a:lnTo>
                  <a:lnTo>
                    <a:pt x="259" y="332"/>
                  </a:lnTo>
                  <a:lnTo>
                    <a:pt x="259" y="332"/>
                  </a:lnTo>
                  <a:lnTo>
                    <a:pt x="259" y="330"/>
                  </a:lnTo>
                  <a:lnTo>
                    <a:pt x="263" y="330"/>
                  </a:lnTo>
                  <a:lnTo>
                    <a:pt x="263" y="330"/>
                  </a:lnTo>
                  <a:lnTo>
                    <a:pt x="265" y="330"/>
                  </a:lnTo>
                  <a:lnTo>
                    <a:pt x="267" y="332"/>
                  </a:lnTo>
                  <a:lnTo>
                    <a:pt x="267" y="332"/>
                  </a:lnTo>
                  <a:lnTo>
                    <a:pt x="265" y="336"/>
                  </a:lnTo>
                  <a:lnTo>
                    <a:pt x="263" y="336"/>
                  </a:lnTo>
                  <a:lnTo>
                    <a:pt x="263" y="336"/>
                  </a:lnTo>
                  <a:close/>
                  <a:moveTo>
                    <a:pt x="277" y="391"/>
                  </a:moveTo>
                  <a:lnTo>
                    <a:pt x="277" y="391"/>
                  </a:lnTo>
                  <a:lnTo>
                    <a:pt x="273" y="391"/>
                  </a:lnTo>
                  <a:lnTo>
                    <a:pt x="269" y="389"/>
                  </a:lnTo>
                  <a:lnTo>
                    <a:pt x="267" y="385"/>
                  </a:lnTo>
                  <a:lnTo>
                    <a:pt x="267" y="381"/>
                  </a:lnTo>
                  <a:lnTo>
                    <a:pt x="267" y="381"/>
                  </a:lnTo>
                  <a:lnTo>
                    <a:pt x="267" y="377"/>
                  </a:lnTo>
                  <a:lnTo>
                    <a:pt x="269" y="373"/>
                  </a:lnTo>
                  <a:lnTo>
                    <a:pt x="273" y="371"/>
                  </a:lnTo>
                  <a:lnTo>
                    <a:pt x="277" y="371"/>
                  </a:lnTo>
                  <a:lnTo>
                    <a:pt x="277" y="371"/>
                  </a:lnTo>
                  <a:lnTo>
                    <a:pt x="281" y="371"/>
                  </a:lnTo>
                  <a:lnTo>
                    <a:pt x="286" y="373"/>
                  </a:lnTo>
                  <a:lnTo>
                    <a:pt x="288" y="377"/>
                  </a:lnTo>
                  <a:lnTo>
                    <a:pt x="288" y="381"/>
                  </a:lnTo>
                  <a:lnTo>
                    <a:pt x="288" y="381"/>
                  </a:lnTo>
                  <a:lnTo>
                    <a:pt x="288" y="385"/>
                  </a:lnTo>
                  <a:lnTo>
                    <a:pt x="286" y="389"/>
                  </a:lnTo>
                  <a:lnTo>
                    <a:pt x="281" y="391"/>
                  </a:lnTo>
                  <a:lnTo>
                    <a:pt x="277" y="391"/>
                  </a:lnTo>
                  <a:lnTo>
                    <a:pt x="277" y="391"/>
                  </a:lnTo>
                  <a:close/>
                  <a:moveTo>
                    <a:pt x="170" y="298"/>
                  </a:moveTo>
                  <a:lnTo>
                    <a:pt x="170" y="298"/>
                  </a:lnTo>
                  <a:lnTo>
                    <a:pt x="150" y="306"/>
                  </a:lnTo>
                  <a:lnTo>
                    <a:pt x="138" y="227"/>
                  </a:lnTo>
                  <a:lnTo>
                    <a:pt x="190" y="227"/>
                  </a:lnTo>
                  <a:lnTo>
                    <a:pt x="190" y="229"/>
                  </a:lnTo>
                  <a:lnTo>
                    <a:pt x="196" y="229"/>
                  </a:lnTo>
                  <a:lnTo>
                    <a:pt x="196" y="227"/>
                  </a:lnTo>
                  <a:lnTo>
                    <a:pt x="221" y="227"/>
                  </a:lnTo>
                  <a:lnTo>
                    <a:pt x="221" y="227"/>
                  </a:lnTo>
                  <a:lnTo>
                    <a:pt x="219" y="229"/>
                  </a:lnTo>
                  <a:lnTo>
                    <a:pt x="263" y="229"/>
                  </a:lnTo>
                  <a:lnTo>
                    <a:pt x="263" y="227"/>
                  </a:lnTo>
                  <a:lnTo>
                    <a:pt x="275" y="227"/>
                  </a:lnTo>
                  <a:lnTo>
                    <a:pt x="273" y="229"/>
                  </a:lnTo>
                  <a:lnTo>
                    <a:pt x="288" y="229"/>
                  </a:lnTo>
                  <a:lnTo>
                    <a:pt x="288" y="229"/>
                  </a:lnTo>
                  <a:lnTo>
                    <a:pt x="288" y="229"/>
                  </a:lnTo>
                  <a:lnTo>
                    <a:pt x="294" y="245"/>
                  </a:lnTo>
                  <a:lnTo>
                    <a:pt x="300" y="261"/>
                  </a:lnTo>
                  <a:lnTo>
                    <a:pt x="304" y="280"/>
                  </a:lnTo>
                  <a:lnTo>
                    <a:pt x="308" y="298"/>
                  </a:lnTo>
                  <a:lnTo>
                    <a:pt x="308" y="298"/>
                  </a:lnTo>
                  <a:lnTo>
                    <a:pt x="298" y="292"/>
                  </a:lnTo>
                  <a:lnTo>
                    <a:pt x="288" y="286"/>
                  </a:lnTo>
                  <a:lnTo>
                    <a:pt x="271" y="280"/>
                  </a:lnTo>
                  <a:lnTo>
                    <a:pt x="253" y="275"/>
                  </a:lnTo>
                  <a:lnTo>
                    <a:pt x="241" y="275"/>
                  </a:lnTo>
                  <a:lnTo>
                    <a:pt x="229" y="278"/>
                  </a:lnTo>
                  <a:lnTo>
                    <a:pt x="215" y="280"/>
                  </a:lnTo>
                  <a:lnTo>
                    <a:pt x="201" y="284"/>
                  </a:lnTo>
                  <a:lnTo>
                    <a:pt x="186" y="290"/>
                  </a:lnTo>
                  <a:lnTo>
                    <a:pt x="170" y="298"/>
                  </a:lnTo>
                  <a:lnTo>
                    <a:pt x="170" y="298"/>
                  </a:lnTo>
                  <a:close/>
                  <a:moveTo>
                    <a:pt x="328" y="304"/>
                  </a:moveTo>
                  <a:lnTo>
                    <a:pt x="328" y="304"/>
                  </a:lnTo>
                  <a:lnTo>
                    <a:pt x="326" y="298"/>
                  </a:lnTo>
                  <a:lnTo>
                    <a:pt x="326" y="298"/>
                  </a:lnTo>
                  <a:lnTo>
                    <a:pt x="326" y="298"/>
                  </a:lnTo>
                  <a:lnTo>
                    <a:pt x="326" y="292"/>
                  </a:lnTo>
                  <a:lnTo>
                    <a:pt x="344" y="284"/>
                  </a:lnTo>
                  <a:lnTo>
                    <a:pt x="344" y="284"/>
                  </a:lnTo>
                  <a:lnTo>
                    <a:pt x="336" y="269"/>
                  </a:lnTo>
                  <a:lnTo>
                    <a:pt x="320" y="239"/>
                  </a:lnTo>
                  <a:lnTo>
                    <a:pt x="320" y="261"/>
                  </a:lnTo>
                  <a:lnTo>
                    <a:pt x="320" y="261"/>
                  </a:lnTo>
                  <a:lnTo>
                    <a:pt x="314" y="245"/>
                  </a:lnTo>
                  <a:lnTo>
                    <a:pt x="308" y="229"/>
                  </a:lnTo>
                  <a:lnTo>
                    <a:pt x="314" y="229"/>
                  </a:lnTo>
                  <a:lnTo>
                    <a:pt x="314" y="229"/>
                  </a:lnTo>
                  <a:lnTo>
                    <a:pt x="298" y="207"/>
                  </a:lnTo>
                  <a:lnTo>
                    <a:pt x="298" y="207"/>
                  </a:lnTo>
                  <a:lnTo>
                    <a:pt x="300" y="211"/>
                  </a:lnTo>
                  <a:lnTo>
                    <a:pt x="298" y="211"/>
                  </a:lnTo>
                  <a:lnTo>
                    <a:pt x="298" y="211"/>
                  </a:lnTo>
                  <a:lnTo>
                    <a:pt x="298" y="207"/>
                  </a:lnTo>
                  <a:lnTo>
                    <a:pt x="298" y="207"/>
                  </a:lnTo>
                  <a:lnTo>
                    <a:pt x="298" y="207"/>
                  </a:lnTo>
                  <a:lnTo>
                    <a:pt x="298" y="207"/>
                  </a:lnTo>
                  <a:lnTo>
                    <a:pt x="298" y="207"/>
                  </a:lnTo>
                  <a:lnTo>
                    <a:pt x="298" y="207"/>
                  </a:lnTo>
                  <a:lnTo>
                    <a:pt x="298" y="209"/>
                  </a:lnTo>
                  <a:lnTo>
                    <a:pt x="298" y="209"/>
                  </a:lnTo>
                  <a:lnTo>
                    <a:pt x="298" y="209"/>
                  </a:lnTo>
                  <a:lnTo>
                    <a:pt x="298" y="207"/>
                  </a:lnTo>
                  <a:lnTo>
                    <a:pt x="298" y="207"/>
                  </a:lnTo>
                  <a:lnTo>
                    <a:pt x="298" y="207"/>
                  </a:lnTo>
                  <a:lnTo>
                    <a:pt x="298" y="207"/>
                  </a:lnTo>
                  <a:lnTo>
                    <a:pt x="298" y="207"/>
                  </a:lnTo>
                  <a:lnTo>
                    <a:pt x="298" y="207"/>
                  </a:lnTo>
                  <a:lnTo>
                    <a:pt x="298" y="207"/>
                  </a:lnTo>
                  <a:lnTo>
                    <a:pt x="298" y="207"/>
                  </a:lnTo>
                  <a:lnTo>
                    <a:pt x="294" y="209"/>
                  </a:lnTo>
                  <a:lnTo>
                    <a:pt x="294" y="209"/>
                  </a:lnTo>
                  <a:lnTo>
                    <a:pt x="294" y="209"/>
                  </a:lnTo>
                  <a:lnTo>
                    <a:pt x="298" y="207"/>
                  </a:lnTo>
                  <a:lnTo>
                    <a:pt x="298" y="207"/>
                  </a:lnTo>
                  <a:lnTo>
                    <a:pt x="283" y="209"/>
                  </a:lnTo>
                  <a:lnTo>
                    <a:pt x="194" y="209"/>
                  </a:lnTo>
                  <a:lnTo>
                    <a:pt x="194" y="209"/>
                  </a:lnTo>
                  <a:lnTo>
                    <a:pt x="194" y="207"/>
                  </a:lnTo>
                  <a:lnTo>
                    <a:pt x="194" y="207"/>
                  </a:lnTo>
                  <a:lnTo>
                    <a:pt x="196" y="184"/>
                  </a:lnTo>
                  <a:lnTo>
                    <a:pt x="203" y="166"/>
                  </a:lnTo>
                  <a:lnTo>
                    <a:pt x="213" y="148"/>
                  </a:lnTo>
                  <a:lnTo>
                    <a:pt x="225" y="134"/>
                  </a:lnTo>
                  <a:lnTo>
                    <a:pt x="241" y="120"/>
                  </a:lnTo>
                  <a:lnTo>
                    <a:pt x="257" y="112"/>
                  </a:lnTo>
                  <a:lnTo>
                    <a:pt x="277" y="105"/>
                  </a:lnTo>
                  <a:lnTo>
                    <a:pt x="298" y="103"/>
                  </a:lnTo>
                  <a:lnTo>
                    <a:pt x="298" y="103"/>
                  </a:lnTo>
                  <a:lnTo>
                    <a:pt x="318" y="105"/>
                  </a:lnTo>
                  <a:lnTo>
                    <a:pt x="338" y="112"/>
                  </a:lnTo>
                  <a:lnTo>
                    <a:pt x="354" y="120"/>
                  </a:lnTo>
                  <a:lnTo>
                    <a:pt x="371" y="134"/>
                  </a:lnTo>
                  <a:lnTo>
                    <a:pt x="383" y="148"/>
                  </a:lnTo>
                  <a:lnTo>
                    <a:pt x="393" y="166"/>
                  </a:lnTo>
                  <a:lnTo>
                    <a:pt x="399" y="184"/>
                  </a:lnTo>
                  <a:lnTo>
                    <a:pt x="401" y="207"/>
                  </a:lnTo>
                  <a:lnTo>
                    <a:pt x="401" y="207"/>
                  </a:lnTo>
                  <a:lnTo>
                    <a:pt x="399" y="223"/>
                  </a:lnTo>
                  <a:lnTo>
                    <a:pt x="395" y="239"/>
                  </a:lnTo>
                  <a:lnTo>
                    <a:pt x="389" y="253"/>
                  </a:lnTo>
                  <a:lnTo>
                    <a:pt x="381" y="267"/>
                  </a:lnTo>
                  <a:lnTo>
                    <a:pt x="371" y="280"/>
                  </a:lnTo>
                  <a:lnTo>
                    <a:pt x="356" y="290"/>
                  </a:lnTo>
                  <a:lnTo>
                    <a:pt x="344" y="298"/>
                  </a:lnTo>
                  <a:lnTo>
                    <a:pt x="328" y="304"/>
                  </a:lnTo>
                  <a:lnTo>
                    <a:pt x="328" y="3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4"/>
            <p:cNvSpPr>
              <a:spLocks/>
            </p:cNvSpPr>
            <p:nvPr/>
          </p:nvSpPr>
          <p:spPr bwMode="auto">
            <a:xfrm>
              <a:off x="11791950" y="2216150"/>
              <a:ext cx="98425" cy="125413"/>
            </a:xfrm>
            <a:custGeom>
              <a:avLst/>
              <a:gdLst>
                <a:gd name="T0" fmla="*/ 0 w 62"/>
                <a:gd name="T1" fmla="*/ 79 h 79"/>
                <a:gd name="T2" fmla="*/ 0 w 62"/>
                <a:gd name="T3" fmla="*/ 79 h 79"/>
                <a:gd name="T4" fmla="*/ 20 w 62"/>
                <a:gd name="T5" fmla="*/ 60 h 79"/>
                <a:gd name="T6" fmla="*/ 40 w 62"/>
                <a:gd name="T7" fmla="*/ 40 h 79"/>
                <a:gd name="T8" fmla="*/ 62 w 62"/>
                <a:gd name="T9" fmla="*/ 14 h 79"/>
                <a:gd name="T10" fmla="*/ 46 w 62"/>
                <a:gd name="T11" fmla="*/ 0 h 79"/>
                <a:gd name="T12" fmla="*/ 46 w 62"/>
                <a:gd name="T13" fmla="*/ 0 h 79"/>
                <a:gd name="T14" fmla="*/ 28 w 62"/>
                <a:gd name="T15" fmla="*/ 30 h 79"/>
                <a:gd name="T16" fmla="*/ 12 w 62"/>
                <a:gd name="T17" fmla="*/ 54 h 79"/>
                <a:gd name="T18" fmla="*/ 0 w 62"/>
                <a:gd name="T19" fmla="*/ 79 h 79"/>
                <a:gd name="T20" fmla="*/ 0 w 62"/>
                <a:gd name="T21" fmla="*/ 79 h 79"/>
                <a:gd name="T22" fmla="*/ 0 w 62"/>
                <a:gd name="T2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79">
                  <a:moveTo>
                    <a:pt x="0" y="79"/>
                  </a:moveTo>
                  <a:lnTo>
                    <a:pt x="0" y="79"/>
                  </a:lnTo>
                  <a:lnTo>
                    <a:pt x="20" y="60"/>
                  </a:lnTo>
                  <a:lnTo>
                    <a:pt x="40" y="40"/>
                  </a:lnTo>
                  <a:lnTo>
                    <a:pt x="62" y="14"/>
                  </a:lnTo>
                  <a:lnTo>
                    <a:pt x="46" y="0"/>
                  </a:lnTo>
                  <a:lnTo>
                    <a:pt x="46" y="0"/>
                  </a:lnTo>
                  <a:lnTo>
                    <a:pt x="28" y="30"/>
                  </a:lnTo>
                  <a:lnTo>
                    <a:pt x="12" y="54"/>
                  </a:lnTo>
                  <a:lnTo>
                    <a:pt x="0" y="79"/>
                  </a:lnTo>
                  <a:lnTo>
                    <a:pt x="0" y="79"/>
                  </a:lnTo>
                  <a:lnTo>
                    <a:pt x="0" y="7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5"/>
            <p:cNvSpPr>
              <a:spLocks noChangeArrowheads="1"/>
            </p:cNvSpPr>
            <p:nvPr/>
          </p:nvSpPr>
          <p:spPr bwMode="auto">
            <a:xfrm>
              <a:off x="11791950" y="2341563"/>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6"/>
            <p:cNvSpPr>
              <a:spLocks/>
            </p:cNvSpPr>
            <p:nvPr/>
          </p:nvSpPr>
          <p:spPr bwMode="auto">
            <a:xfrm>
              <a:off x="11666538" y="2244725"/>
              <a:ext cx="125413" cy="96838"/>
            </a:xfrm>
            <a:custGeom>
              <a:avLst/>
              <a:gdLst>
                <a:gd name="T0" fmla="*/ 79 w 79"/>
                <a:gd name="T1" fmla="*/ 61 h 61"/>
                <a:gd name="T2" fmla="*/ 79 w 79"/>
                <a:gd name="T3" fmla="*/ 61 h 61"/>
                <a:gd name="T4" fmla="*/ 60 w 79"/>
                <a:gd name="T5" fmla="*/ 42 h 61"/>
                <a:gd name="T6" fmla="*/ 38 w 79"/>
                <a:gd name="T7" fmla="*/ 22 h 61"/>
                <a:gd name="T8" fmla="*/ 14 w 79"/>
                <a:gd name="T9" fmla="*/ 0 h 61"/>
                <a:gd name="T10" fmla="*/ 0 w 79"/>
                <a:gd name="T11" fmla="*/ 16 h 61"/>
                <a:gd name="T12" fmla="*/ 0 w 79"/>
                <a:gd name="T13" fmla="*/ 16 h 61"/>
                <a:gd name="T14" fmla="*/ 28 w 79"/>
                <a:gd name="T15" fmla="*/ 34 h 61"/>
                <a:gd name="T16" fmla="*/ 54 w 79"/>
                <a:gd name="T17" fmla="*/ 51 h 61"/>
                <a:gd name="T18" fmla="*/ 79 w 79"/>
                <a:gd name="T19" fmla="*/ 61 h 61"/>
                <a:gd name="T20" fmla="*/ 79 w 79"/>
                <a:gd name="T21" fmla="*/ 61 h 61"/>
                <a:gd name="T22" fmla="*/ 79 w 79"/>
                <a:gd name="T2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61">
                  <a:moveTo>
                    <a:pt x="79" y="61"/>
                  </a:moveTo>
                  <a:lnTo>
                    <a:pt x="79" y="61"/>
                  </a:lnTo>
                  <a:lnTo>
                    <a:pt x="60" y="42"/>
                  </a:lnTo>
                  <a:lnTo>
                    <a:pt x="38" y="22"/>
                  </a:lnTo>
                  <a:lnTo>
                    <a:pt x="14" y="0"/>
                  </a:lnTo>
                  <a:lnTo>
                    <a:pt x="0" y="16"/>
                  </a:lnTo>
                  <a:lnTo>
                    <a:pt x="0" y="16"/>
                  </a:lnTo>
                  <a:lnTo>
                    <a:pt x="28" y="34"/>
                  </a:lnTo>
                  <a:lnTo>
                    <a:pt x="54" y="51"/>
                  </a:lnTo>
                  <a:lnTo>
                    <a:pt x="79" y="61"/>
                  </a:lnTo>
                  <a:lnTo>
                    <a:pt x="79" y="61"/>
                  </a:lnTo>
                  <a:lnTo>
                    <a:pt x="79" y="6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77"/>
            <p:cNvSpPr>
              <a:spLocks noChangeArrowheads="1"/>
            </p:cNvSpPr>
            <p:nvPr/>
          </p:nvSpPr>
          <p:spPr bwMode="auto">
            <a:xfrm>
              <a:off x="11791950" y="2341563"/>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8"/>
            <p:cNvSpPr>
              <a:spLocks/>
            </p:cNvSpPr>
            <p:nvPr/>
          </p:nvSpPr>
          <p:spPr bwMode="auto">
            <a:xfrm>
              <a:off x="11791950" y="2270125"/>
              <a:ext cx="138113" cy="71438"/>
            </a:xfrm>
            <a:custGeom>
              <a:avLst/>
              <a:gdLst>
                <a:gd name="T0" fmla="*/ 79 w 87"/>
                <a:gd name="T1" fmla="*/ 0 h 45"/>
                <a:gd name="T2" fmla="*/ 79 w 87"/>
                <a:gd name="T3" fmla="*/ 0 h 45"/>
                <a:gd name="T4" fmla="*/ 48 w 87"/>
                <a:gd name="T5" fmla="*/ 16 h 45"/>
                <a:gd name="T6" fmla="*/ 22 w 87"/>
                <a:gd name="T7" fmla="*/ 30 h 45"/>
                <a:gd name="T8" fmla="*/ 0 w 87"/>
                <a:gd name="T9" fmla="*/ 45 h 45"/>
                <a:gd name="T10" fmla="*/ 0 w 87"/>
                <a:gd name="T11" fmla="*/ 45 h 45"/>
                <a:gd name="T12" fmla="*/ 26 w 87"/>
                <a:gd name="T13" fmla="*/ 41 h 45"/>
                <a:gd name="T14" fmla="*/ 54 w 87"/>
                <a:gd name="T15" fmla="*/ 30 h 45"/>
                <a:gd name="T16" fmla="*/ 87 w 87"/>
                <a:gd name="T17" fmla="*/ 20 h 45"/>
                <a:gd name="T18" fmla="*/ 79 w 87"/>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45">
                  <a:moveTo>
                    <a:pt x="79" y="0"/>
                  </a:moveTo>
                  <a:lnTo>
                    <a:pt x="79" y="0"/>
                  </a:lnTo>
                  <a:lnTo>
                    <a:pt x="48" y="16"/>
                  </a:lnTo>
                  <a:lnTo>
                    <a:pt x="22" y="30"/>
                  </a:lnTo>
                  <a:lnTo>
                    <a:pt x="0" y="45"/>
                  </a:lnTo>
                  <a:lnTo>
                    <a:pt x="0" y="45"/>
                  </a:lnTo>
                  <a:lnTo>
                    <a:pt x="26" y="41"/>
                  </a:lnTo>
                  <a:lnTo>
                    <a:pt x="54" y="30"/>
                  </a:lnTo>
                  <a:lnTo>
                    <a:pt x="87" y="20"/>
                  </a:lnTo>
                  <a:lnTo>
                    <a:pt x="7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9"/>
            <p:cNvSpPr>
              <a:spLocks/>
            </p:cNvSpPr>
            <p:nvPr/>
          </p:nvSpPr>
          <p:spPr bwMode="auto">
            <a:xfrm>
              <a:off x="11720513" y="2203450"/>
              <a:ext cx="71438" cy="138113"/>
            </a:xfrm>
            <a:custGeom>
              <a:avLst/>
              <a:gdLst>
                <a:gd name="T0" fmla="*/ 0 w 45"/>
                <a:gd name="T1" fmla="*/ 10 h 87"/>
                <a:gd name="T2" fmla="*/ 0 w 45"/>
                <a:gd name="T3" fmla="*/ 10 h 87"/>
                <a:gd name="T4" fmla="*/ 14 w 45"/>
                <a:gd name="T5" fmla="*/ 40 h 87"/>
                <a:gd name="T6" fmla="*/ 30 w 45"/>
                <a:gd name="T7" fmla="*/ 64 h 87"/>
                <a:gd name="T8" fmla="*/ 45 w 45"/>
                <a:gd name="T9" fmla="*/ 87 h 87"/>
                <a:gd name="T10" fmla="*/ 45 w 45"/>
                <a:gd name="T11" fmla="*/ 87 h 87"/>
                <a:gd name="T12" fmla="*/ 39 w 45"/>
                <a:gd name="T13" fmla="*/ 60 h 87"/>
                <a:gd name="T14" fmla="*/ 30 w 45"/>
                <a:gd name="T15" fmla="*/ 32 h 87"/>
                <a:gd name="T16" fmla="*/ 20 w 45"/>
                <a:gd name="T17" fmla="*/ 0 h 87"/>
                <a:gd name="T18" fmla="*/ 0 w 45"/>
                <a:gd name="T19"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87">
                  <a:moveTo>
                    <a:pt x="0" y="10"/>
                  </a:moveTo>
                  <a:lnTo>
                    <a:pt x="0" y="10"/>
                  </a:lnTo>
                  <a:lnTo>
                    <a:pt x="14" y="40"/>
                  </a:lnTo>
                  <a:lnTo>
                    <a:pt x="30" y="64"/>
                  </a:lnTo>
                  <a:lnTo>
                    <a:pt x="45" y="87"/>
                  </a:lnTo>
                  <a:lnTo>
                    <a:pt x="45" y="87"/>
                  </a:lnTo>
                  <a:lnTo>
                    <a:pt x="39" y="60"/>
                  </a:lnTo>
                  <a:lnTo>
                    <a:pt x="30" y="32"/>
                  </a:lnTo>
                  <a:lnTo>
                    <a:pt x="2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80"/>
            <p:cNvSpPr>
              <a:spLocks/>
            </p:cNvSpPr>
            <p:nvPr/>
          </p:nvSpPr>
          <p:spPr bwMode="auto">
            <a:xfrm>
              <a:off x="11788775" y="2200275"/>
              <a:ext cx="38100" cy="141288"/>
            </a:xfrm>
            <a:custGeom>
              <a:avLst/>
              <a:gdLst>
                <a:gd name="T0" fmla="*/ 2 w 24"/>
                <a:gd name="T1" fmla="*/ 89 h 89"/>
                <a:gd name="T2" fmla="*/ 2 w 24"/>
                <a:gd name="T3" fmla="*/ 89 h 89"/>
                <a:gd name="T4" fmla="*/ 2 w 24"/>
                <a:gd name="T5" fmla="*/ 89 h 89"/>
                <a:gd name="T6" fmla="*/ 2 w 24"/>
                <a:gd name="T7" fmla="*/ 89 h 89"/>
                <a:gd name="T8" fmla="*/ 10 w 24"/>
                <a:gd name="T9" fmla="*/ 64 h 89"/>
                <a:gd name="T10" fmla="*/ 18 w 24"/>
                <a:gd name="T11" fmla="*/ 34 h 89"/>
                <a:gd name="T12" fmla="*/ 24 w 24"/>
                <a:gd name="T13" fmla="*/ 2 h 89"/>
                <a:gd name="T14" fmla="*/ 24 w 24"/>
                <a:gd name="T15" fmla="*/ 2 h 89"/>
                <a:gd name="T16" fmla="*/ 16 w 24"/>
                <a:gd name="T17" fmla="*/ 0 h 89"/>
                <a:gd name="T18" fmla="*/ 2 w 24"/>
                <a:gd name="T19" fmla="*/ 0 h 89"/>
                <a:gd name="T20" fmla="*/ 2 w 24"/>
                <a:gd name="T21" fmla="*/ 0 h 89"/>
                <a:gd name="T22" fmla="*/ 2 w 24"/>
                <a:gd name="T23" fmla="*/ 0 h 89"/>
                <a:gd name="T24" fmla="*/ 0 w 24"/>
                <a:gd name="T25" fmla="*/ 32 h 89"/>
                <a:gd name="T26" fmla="*/ 0 w 24"/>
                <a:gd name="T27" fmla="*/ 62 h 89"/>
                <a:gd name="T28" fmla="*/ 2 w 24"/>
                <a:gd name="T29" fmla="*/ 89 h 89"/>
                <a:gd name="T30" fmla="*/ 2 w 24"/>
                <a:gd name="T31" fmla="*/ 89 h 89"/>
                <a:gd name="T32" fmla="*/ 2 w 24"/>
                <a:gd name="T3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9">
                  <a:moveTo>
                    <a:pt x="2" y="89"/>
                  </a:moveTo>
                  <a:lnTo>
                    <a:pt x="2" y="89"/>
                  </a:lnTo>
                  <a:lnTo>
                    <a:pt x="2" y="89"/>
                  </a:lnTo>
                  <a:lnTo>
                    <a:pt x="2" y="89"/>
                  </a:lnTo>
                  <a:lnTo>
                    <a:pt x="10" y="64"/>
                  </a:lnTo>
                  <a:lnTo>
                    <a:pt x="18" y="34"/>
                  </a:lnTo>
                  <a:lnTo>
                    <a:pt x="24" y="2"/>
                  </a:lnTo>
                  <a:lnTo>
                    <a:pt x="24" y="2"/>
                  </a:lnTo>
                  <a:lnTo>
                    <a:pt x="16" y="0"/>
                  </a:lnTo>
                  <a:lnTo>
                    <a:pt x="2" y="0"/>
                  </a:lnTo>
                  <a:lnTo>
                    <a:pt x="2" y="0"/>
                  </a:lnTo>
                  <a:lnTo>
                    <a:pt x="2" y="0"/>
                  </a:lnTo>
                  <a:lnTo>
                    <a:pt x="0" y="32"/>
                  </a:lnTo>
                  <a:lnTo>
                    <a:pt x="0" y="62"/>
                  </a:lnTo>
                  <a:lnTo>
                    <a:pt x="2" y="89"/>
                  </a:lnTo>
                  <a:lnTo>
                    <a:pt x="2" y="89"/>
                  </a:lnTo>
                  <a:lnTo>
                    <a:pt x="2" y="8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81"/>
            <p:cNvSpPr>
              <a:spLocks/>
            </p:cNvSpPr>
            <p:nvPr/>
          </p:nvSpPr>
          <p:spPr bwMode="auto">
            <a:xfrm>
              <a:off x="11647488" y="2308225"/>
              <a:ext cx="144463" cy="36513"/>
            </a:xfrm>
            <a:custGeom>
              <a:avLst/>
              <a:gdLst>
                <a:gd name="T0" fmla="*/ 91 w 91"/>
                <a:gd name="T1" fmla="*/ 23 h 23"/>
                <a:gd name="T2" fmla="*/ 91 w 91"/>
                <a:gd name="T3" fmla="*/ 23 h 23"/>
                <a:gd name="T4" fmla="*/ 91 w 91"/>
                <a:gd name="T5" fmla="*/ 21 h 23"/>
                <a:gd name="T6" fmla="*/ 91 w 91"/>
                <a:gd name="T7" fmla="*/ 21 h 23"/>
                <a:gd name="T8" fmla="*/ 64 w 91"/>
                <a:gd name="T9" fmla="*/ 15 h 23"/>
                <a:gd name="T10" fmla="*/ 36 w 91"/>
                <a:gd name="T11" fmla="*/ 6 h 23"/>
                <a:gd name="T12" fmla="*/ 2 w 91"/>
                <a:gd name="T13" fmla="*/ 0 h 23"/>
                <a:gd name="T14" fmla="*/ 2 w 91"/>
                <a:gd name="T15" fmla="*/ 0 h 23"/>
                <a:gd name="T16" fmla="*/ 2 w 91"/>
                <a:gd name="T17" fmla="*/ 9 h 23"/>
                <a:gd name="T18" fmla="*/ 0 w 91"/>
                <a:gd name="T19" fmla="*/ 23 h 23"/>
                <a:gd name="T20" fmla="*/ 0 w 91"/>
                <a:gd name="T21" fmla="*/ 23 h 23"/>
                <a:gd name="T22" fmla="*/ 0 w 91"/>
                <a:gd name="T23" fmla="*/ 23 h 23"/>
                <a:gd name="T24" fmla="*/ 34 w 91"/>
                <a:gd name="T25" fmla="*/ 23 h 23"/>
                <a:gd name="T26" fmla="*/ 64 w 91"/>
                <a:gd name="T27" fmla="*/ 23 h 23"/>
                <a:gd name="T28" fmla="*/ 91 w 91"/>
                <a:gd name="T29" fmla="*/ 23 h 23"/>
                <a:gd name="T30" fmla="*/ 91 w 91"/>
                <a:gd name="T31" fmla="*/ 23 h 23"/>
                <a:gd name="T32" fmla="*/ 91 w 91"/>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23">
                  <a:moveTo>
                    <a:pt x="91" y="23"/>
                  </a:moveTo>
                  <a:lnTo>
                    <a:pt x="91" y="23"/>
                  </a:lnTo>
                  <a:lnTo>
                    <a:pt x="91" y="21"/>
                  </a:lnTo>
                  <a:lnTo>
                    <a:pt x="91" y="21"/>
                  </a:lnTo>
                  <a:lnTo>
                    <a:pt x="64" y="15"/>
                  </a:lnTo>
                  <a:lnTo>
                    <a:pt x="36" y="6"/>
                  </a:lnTo>
                  <a:lnTo>
                    <a:pt x="2" y="0"/>
                  </a:lnTo>
                  <a:lnTo>
                    <a:pt x="2" y="0"/>
                  </a:lnTo>
                  <a:lnTo>
                    <a:pt x="2" y="9"/>
                  </a:lnTo>
                  <a:lnTo>
                    <a:pt x="0" y="23"/>
                  </a:lnTo>
                  <a:lnTo>
                    <a:pt x="0" y="23"/>
                  </a:lnTo>
                  <a:lnTo>
                    <a:pt x="0" y="23"/>
                  </a:lnTo>
                  <a:lnTo>
                    <a:pt x="34" y="23"/>
                  </a:lnTo>
                  <a:lnTo>
                    <a:pt x="64" y="23"/>
                  </a:lnTo>
                  <a:lnTo>
                    <a:pt x="91" y="23"/>
                  </a:lnTo>
                  <a:lnTo>
                    <a:pt x="91" y="23"/>
                  </a:lnTo>
                  <a:lnTo>
                    <a:pt x="91"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2"/>
            <p:cNvSpPr>
              <a:spLocks/>
            </p:cNvSpPr>
            <p:nvPr/>
          </p:nvSpPr>
          <p:spPr bwMode="auto">
            <a:xfrm>
              <a:off x="11791950" y="2338388"/>
              <a:ext cx="144463" cy="38100"/>
            </a:xfrm>
            <a:custGeom>
              <a:avLst/>
              <a:gdLst>
                <a:gd name="T0" fmla="*/ 0 w 91"/>
                <a:gd name="T1" fmla="*/ 4 h 24"/>
                <a:gd name="T2" fmla="*/ 2 w 91"/>
                <a:gd name="T3" fmla="*/ 2 h 24"/>
                <a:gd name="T4" fmla="*/ 0 w 91"/>
                <a:gd name="T5" fmla="*/ 4 h 24"/>
                <a:gd name="T6" fmla="*/ 0 w 91"/>
                <a:gd name="T7" fmla="*/ 4 h 24"/>
                <a:gd name="T8" fmla="*/ 26 w 91"/>
                <a:gd name="T9" fmla="*/ 12 h 24"/>
                <a:gd name="T10" fmla="*/ 54 w 91"/>
                <a:gd name="T11" fmla="*/ 18 h 24"/>
                <a:gd name="T12" fmla="*/ 89 w 91"/>
                <a:gd name="T13" fmla="*/ 24 h 24"/>
                <a:gd name="T14" fmla="*/ 91 w 91"/>
                <a:gd name="T15" fmla="*/ 4 h 24"/>
                <a:gd name="T16" fmla="*/ 91 w 91"/>
                <a:gd name="T17" fmla="*/ 2 h 24"/>
                <a:gd name="T18" fmla="*/ 91 w 91"/>
                <a:gd name="T19" fmla="*/ 2 h 24"/>
                <a:gd name="T20" fmla="*/ 68 w 91"/>
                <a:gd name="T21" fmla="*/ 0 h 24"/>
                <a:gd name="T22" fmla="*/ 46 w 91"/>
                <a:gd name="T23" fmla="*/ 0 h 24"/>
                <a:gd name="T24" fmla="*/ 22 w 91"/>
                <a:gd name="T25" fmla="*/ 0 h 24"/>
                <a:gd name="T26" fmla="*/ 0 w 91"/>
                <a:gd name="T27" fmla="*/ 2 h 24"/>
                <a:gd name="T28" fmla="*/ 0 w 91"/>
                <a:gd name="T29" fmla="*/ 4 h 24"/>
                <a:gd name="T30" fmla="*/ 0 w 91"/>
                <a:gd name="T3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4">
                  <a:moveTo>
                    <a:pt x="0" y="4"/>
                  </a:moveTo>
                  <a:lnTo>
                    <a:pt x="2" y="2"/>
                  </a:lnTo>
                  <a:lnTo>
                    <a:pt x="0" y="4"/>
                  </a:lnTo>
                  <a:lnTo>
                    <a:pt x="0" y="4"/>
                  </a:lnTo>
                  <a:lnTo>
                    <a:pt x="26" y="12"/>
                  </a:lnTo>
                  <a:lnTo>
                    <a:pt x="54" y="18"/>
                  </a:lnTo>
                  <a:lnTo>
                    <a:pt x="89" y="24"/>
                  </a:lnTo>
                  <a:lnTo>
                    <a:pt x="91" y="4"/>
                  </a:lnTo>
                  <a:lnTo>
                    <a:pt x="91" y="2"/>
                  </a:lnTo>
                  <a:lnTo>
                    <a:pt x="91" y="2"/>
                  </a:lnTo>
                  <a:lnTo>
                    <a:pt x="68" y="0"/>
                  </a:lnTo>
                  <a:lnTo>
                    <a:pt x="46" y="0"/>
                  </a:lnTo>
                  <a:lnTo>
                    <a:pt x="22" y="0"/>
                  </a:lnTo>
                  <a:lnTo>
                    <a:pt x="0" y="2"/>
                  </a:lnTo>
                  <a:lnTo>
                    <a:pt x="0" y="4"/>
                  </a:lnTo>
                  <a:lnTo>
                    <a:pt x="0" y="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3"/>
            <p:cNvSpPr>
              <a:spLocks/>
            </p:cNvSpPr>
            <p:nvPr/>
          </p:nvSpPr>
          <p:spPr bwMode="auto">
            <a:xfrm>
              <a:off x="11791950" y="2344738"/>
              <a:ext cx="125413" cy="98425"/>
            </a:xfrm>
            <a:custGeom>
              <a:avLst/>
              <a:gdLst>
                <a:gd name="T0" fmla="*/ 0 w 79"/>
                <a:gd name="T1" fmla="*/ 0 h 62"/>
                <a:gd name="T2" fmla="*/ 0 w 79"/>
                <a:gd name="T3" fmla="*/ 0 h 62"/>
                <a:gd name="T4" fmla="*/ 0 w 79"/>
                <a:gd name="T5" fmla="*/ 0 h 62"/>
                <a:gd name="T6" fmla="*/ 18 w 79"/>
                <a:gd name="T7" fmla="*/ 20 h 62"/>
                <a:gd name="T8" fmla="*/ 40 w 79"/>
                <a:gd name="T9" fmla="*/ 40 h 62"/>
                <a:gd name="T10" fmla="*/ 66 w 79"/>
                <a:gd name="T11" fmla="*/ 62 h 62"/>
                <a:gd name="T12" fmla="*/ 79 w 79"/>
                <a:gd name="T13" fmla="*/ 44 h 62"/>
                <a:gd name="T14" fmla="*/ 79 w 79"/>
                <a:gd name="T15" fmla="*/ 44 h 62"/>
                <a:gd name="T16" fmla="*/ 50 w 79"/>
                <a:gd name="T17" fmla="*/ 26 h 62"/>
                <a:gd name="T18" fmla="*/ 24 w 79"/>
                <a:gd name="T19" fmla="*/ 12 h 62"/>
                <a:gd name="T20" fmla="*/ 2 w 79"/>
                <a:gd name="T21" fmla="*/ 0 h 62"/>
                <a:gd name="T22" fmla="*/ 0 w 79"/>
                <a:gd name="T23" fmla="*/ 0 h 62"/>
                <a:gd name="T24" fmla="*/ 0 w 79"/>
                <a:gd name="T25" fmla="*/ 0 h 62"/>
                <a:gd name="T26" fmla="*/ 0 w 79"/>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62">
                  <a:moveTo>
                    <a:pt x="0" y="0"/>
                  </a:moveTo>
                  <a:lnTo>
                    <a:pt x="0" y="0"/>
                  </a:lnTo>
                  <a:lnTo>
                    <a:pt x="0" y="0"/>
                  </a:lnTo>
                  <a:lnTo>
                    <a:pt x="18" y="20"/>
                  </a:lnTo>
                  <a:lnTo>
                    <a:pt x="40" y="40"/>
                  </a:lnTo>
                  <a:lnTo>
                    <a:pt x="66" y="62"/>
                  </a:lnTo>
                  <a:lnTo>
                    <a:pt x="79" y="44"/>
                  </a:lnTo>
                  <a:lnTo>
                    <a:pt x="79" y="44"/>
                  </a:lnTo>
                  <a:lnTo>
                    <a:pt x="50" y="26"/>
                  </a:lnTo>
                  <a:lnTo>
                    <a:pt x="24" y="12"/>
                  </a:lnTo>
                  <a:lnTo>
                    <a:pt x="2"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84"/>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5"/>
            <p:cNvSpPr>
              <a:spLocks/>
            </p:cNvSpPr>
            <p:nvPr/>
          </p:nvSpPr>
          <p:spPr bwMode="auto">
            <a:xfrm>
              <a:off x="11791950" y="2341563"/>
              <a:ext cx="0" cy="3175"/>
            </a:xfrm>
            <a:custGeom>
              <a:avLst/>
              <a:gdLst>
                <a:gd name="T0" fmla="*/ 2 h 2"/>
                <a:gd name="T1" fmla="*/ 2 h 2"/>
                <a:gd name="T2" fmla="*/ 0 h 2"/>
                <a:gd name="T3" fmla="*/ 0 h 2"/>
                <a:gd name="T4" fmla="*/ 0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0"/>
                  </a:ln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6"/>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Rectangle 87"/>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8"/>
            <p:cNvSpPr>
              <a:spLocks/>
            </p:cNvSpPr>
            <p:nvPr/>
          </p:nvSpPr>
          <p:spPr bwMode="auto">
            <a:xfrm>
              <a:off x="11791950" y="23415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89"/>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90"/>
            <p:cNvSpPr>
              <a:spLocks/>
            </p:cNvSpPr>
            <p:nvPr/>
          </p:nvSpPr>
          <p:spPr bwMode="auto">
            <a:xfrm>
              <a:off x="11791950" y="23447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Rectangle 91"/>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92"/>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3"/>
            <p:cNvSpPr>
              <a:spLocks/>
            </p:cNvSpPr>
            <p:nvPr/>
          </p:nvSpPr>
          <p:spPr bwMode="auto">
            <a:xfrm>
              <a:off x="11791950" y="23447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4"/>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95"/>
            <p:cNvSpPr>
              <a:spLocks noChangeArrowheads="1"/>
            </p:cNvSpPr>
            <p:nvPr/>
          </p:nvSpPr>
          <p:spPr bwMode="auto">
            <a:xfrm>
              <a:off x="11791950" y="2341563"/>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6"/>
            <p:cNvSpPr>
              <a:spLocks/>
            </p:cNvSpPr>
            <p:nvPr/>
          </p:nvSpPr>
          <p:spPr bwMode="auto">
            <a:xfrm>
              <a:off x="11791950" y="234473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97"/>
            <p:cNvSpPr>
              <a:spLocks noChangeArrowheads="1"/>
            </p:cNvSpPr>
            <p:nvPr/>
          </p:nvSpPr>
          <p:spPr bwMode="auto">
            <a:xfrm>
              <a:off x="11791950" y="2341563"/>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8"/>
            <p:cNvSpPr>
              <a:spLocks/>
            </p:cNvSpPr>
            <p:nvPr/>
          </p:nvSpPr>
          <p:spPr bwMode="auto">
            <a:xfrm>
              <a:off x="11791950" y="23447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99"/>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00"/>
            <p:cNvSpPr>
              <a:spLocks/>
            </p:cNvSpPr>
            <p:nvPr/>
          </p:nvSpPr>
          <p:spPr bwMode="auto">
            <a:xfrm>
              <a:off x="11791950" y="23447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Line 101"/>
            <p:cNvSpPr>
              <a:spLocks noChangeShapeType="1"/>
            </p:cNvSpPr>
            <p:nvPr/>
          </p:nvSpPr>
          <p:spPr bwMode="auto">
            <a:xfrm>
              <a:off x="11791950" y="2341563"/>
              <a:ext cx="0" cy="0"/>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Line 102"/>
            <p:cNvSpPr>
              <a:spLocks noChangeShapeType="1"/>
            </p:cNvSpPr>
            <p:nvPr/>
          </p:nvSpPr>
          <p:spPr bwMode="auto">
            <a:xfrm>
              <a:off x="11791950" y="2341563"/>
              <a:ext cx="0" cy="0"/>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Rectangle 103"/>
            <p:cNvSpPr>
              <a:spLocks noChangeArrowheads="1"/>
            </p:cNvSpPr>
            <p:nvPr/>
          </p:nvSpPr>
          <p:spPr bwMode="auto">
            <a:xfrm>
              <a:off x="11791950" y="2341563"/>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4"/>
            <p:cNvSpPr>
              <a:spLocks/>
            </p:cNvSpPr>
            <p:nvPr/>
          </p:nvSpPr>
          <p:spPr bwMode="auto">
            <a:xfrm>
              <a:off x="11791950" y="23447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5"/>
            <p:cNvSpPr>
              <a:spLocks/>
            </p:cNvSpPr>
            <p:nvPr/>
          </p:nvSpPr>
          <p:spPr bwMode="auto">
            <a:xfrm>
              <a:off x="11791950" y="2344738"/>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Rectangle 106"/>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Rectangle 107"/>
            <p:cNvSpPr>
              <a:spLocks noChangeArrowheads="1"/>
            </p:cNvSpPr>
            <p:nvPr/>
          </p:nvSpPr>
          <p:spPr bwMode="auto">
            <a:xfrm>
              <a:off x="11791950" y="2341563"/>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8"/>
            <p:cNvSpPr>
              <a:spLocks/>
            </p:cNvSpPr>
            <p:nvPr/>
          </p:nvSpPr>
          <p:spPr bwMode="auto">
            <a:xfrm>
              <a:off x="11791950" y="234156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Rectangle 109"/>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110"/>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11"/>
            <p:cNvSpPr>
              <a:spLocks/>
            </p:cNvSpPr>
            <p:nvPr/>
          </p:nvSpPr>
          <p:spPr bwMode="auto">
            <a:xfrm>
              <a:off x="11791950" y="2341563"/>
              <a:ext cx="0" cy="3175"/>
            </a:xfrm>
            <a:custGeom>
              <a:avLst/>
              <a:gdLst>
                <a:gd name="T0" fmla="*/ 2 h 2"/>
                <a:gd name="T1" fmla="*/ 2 h 2"/>
                <a:gd name="T2" fmla="*/ 2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2"/>
                  </a:lnTo>
                  <a:lnTo>
                    <a:pt x="0" y="0"/>
                  </a:lnTo>
                  <a:lnTo>
                    <a:pt x="0" y="2"/>
                  </a:ln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2"/>
            <p:cNvSpPr>
              <a:spLocks/>
            </p:cNvSpPr>
            <p:nvPr/>
          </p:nvSpPr>
          <p:spPr bwMode="auto">
            <a:xfrm>
              <a:off x="11791950" y="2341563"/>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113"/>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114"/>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115"/>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Rectangle 116"/>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7"/>
            <p:cNvSpPr>
              <a:spLocks/>
            </p:cNvSpPr>
            <p:nvPr/>
          </p:nvSpPr>
          <p:spPr bwMode="auto">
            <a:xfrm>
              <a:off x="11791950" y="2341563"/>
              <a:ext cx="0" cy="3175"/>
            </a:xfrm>
            <a:custGeom>
              <a:avLst/>
              <a:gdLst>
                <a:gd name="T0" fmla="*/ 2 h 2"/>
                <a:gd name="T1" fmla="*/ 2 h 2"/>
                <a:gd name="T2" fmla="*/ 2 h 2"/>
                <a:gd name="T3" fmla="*/ 0 h 2"/>
                <a:gd name="T4" fmla="*/ 2 h 2"/>
                <a:gd name="T5" fmla="*/ 2 h 2"/>
                <a:gd name="T6" fmla="*/ 2 h 2"/>
              </a:gdLst>
              <a:ahLst/>
              <a:cxnLst>
                <a:cxn ang="0">
                  <a:pos x="0" y="T0"/>
                </a:cxn>
                <a:cxn ang="0">
                  <a:pos x="0" y="T1"/>
                </a:cxn>
                <a:cxn ang="0">
                  <a:pos x="0" y="T2"/>
                </a:cxn>
                <a:cxn ang="0">
                  <a:pos x="0" y="T3"/>
                </a:cxn>
                <a:cxn ang="0">
                  <a:pos x="0" y="T4"/>
                </a:cxn>
                <a:cxn ang="0">
                  <a:pos x="0" y="T5"/>
                </a:cxn>
                <a:cxn ang="0">
                  <a:pos x="0" y="T6"/>
                </a:cxn>
              </a:cxnLst>
              <a:rect l="0" t="0" r="r" b="b"/>
              <a:pathLst>
                <a:path h="2">
                  <a:moveTo>
                    <a:pt x="0" y="2"/>
                  </a:moveTo>
                  <a:lnTo>
                    <a:pt x="0" y="2"/>
                  </a:lnTo>
                  <a:lnTo>
                    <a:pt x="0" y="2"/>
                  </a:lnTo>
                  <a:lnTo>
                    <a:pt x="0" y="0"/>
                  </a:lnTo>
                  <a:lnTo>
                    <a:pt x="0" y="2"/>
                  </a:lnTo>
                  <a:lnTo>
                    <a:pt x="0" y="2"/>
                  </a:ln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118"/>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119"/>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Rectangle 120"/>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21"/>
            <p:cNvSpPr>
              <a:spLocks/>
            </p:cNvSpPr>
            <p:nvPr/>
          </p:nvSpPr>
          <p:spPr bwMode="auto">
            <a:xfrm>
              <a:off x="11791950" y="23447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Line 122"/>
            <p:cNvSpPr>
              <a:spLocks noChangeShapeType="1"/>
            </p:cNvSpPr>
            <p:nvPr/>
          </p:nvSpPr>
          <p:spPr bwMode="auto">
            <a:xfrm>
              <a:off x="11791950" y="2344738"/>
              <a:ext cx="0" cy="0"/>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Line 123"/>
            <p:cNvSpPr>
              <a:spLocks noChangeShapeType="1"/>
            </p:cNvSpPr>
            <p:nvPr/>
          </p:nvSpPr>
          <p:spPr bwMode="auto">
            <a:xfrm>
              <a:off x="11791950" y="2344738"/>
              <a:ext cx="0" cy="0"/>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24"/>
            <p:cNvSpPr>
              <a:spLocks/>
            </p:cNvSpPr>
            <p:nvPr/>
          </p:nvSpPr>
          <p:spPr bwMode="auto">
            <a:xfrm>
              <a:off x="11791950" y="23447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Rectangle 125"/>
            <p:cNvSpPr>
              <a:spLocks noChangeArrowheads="1"/>
            </p:cNvSpPr>
            <p:nvPr/>
          </p:nvSpPr>
          <p:spPr bwMode="auto">
            <a:xfrm>
              <a:off x="11791950" y="2344738"/>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Line 126"/>
            <p:cNvSpPr>
              <a:spLocks noChangeShapeType="1"/>
            </p:cNvSpPr>
            <p:nvPr/>
          </p:nvSpPr>
          <p:spPr bwMode="auto">
            <a:xfrm>
              <a:off x="11791950" y="2341563"/>
              <a:ext cx="0" cy="0"/>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Line 127"/>
            <p:cNvSpPr>
              <a:spLocks noChangeShapeType="1"/>
            </p:cNvSpPr>
            <p:nvPr/>
          </p:nvSpPr>
          <p:spPr bwMode="auto">
            <a:xfrm>
              <a:off x="11791950" y="2341563"/>
              <a:ext cx="0" cy="0"/>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8"/>
            <p:cNvSpPr>
              <a:spLocks/>
            </p:cNvSpPr>
            <p:nvPr/>
          </p:nvSpPr>
          <p:spPr bwMode="auto">
            <a:xfrm>
              <a:off x="11791950" y="23415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9"/>
            <p:cNvSpPr>
              <a:spLocks/>
            </p:cNvSpPr>
            <p:nvPr/>
          </p:nvSpPr>
          <p:spPr bwMode="auto">
            <a:xfrm>
              <a:off x="11791950" y="2341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30"/>
            <p:cNvSpPr>
              <a:spLocks/>
            </p:cNvSpPr>
            <p:nvPr/>
          </p:nvSpPr>
          <p:spPr bwMode="auto">
            <a:xfrm>
              <a:off x="11791950" y="2341563"/>
              <a:ext cx="0" cy="3175"/>
            </a:xfrm>
            <a:custGeom>
              <a:avLst/>
              <a:gdLst>
                <a:gd name="T0" fmla="*/ 0 h 2"/>
                <a:gd name="T1" fmla="*/ 0 h 2"/>
                <a:gd name="T2" fmla="*/ 0 h 2"/>
                <a:gd name="T3" fmla="*/ 0 h 2"/>
                <a:gd name="T4" fmla="*/ 2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0"/>
                  </a:lnTo>
                  <a:lnTo>
                    <a:pt x="0" y="0"/>
                  </a:lnTo>
                  <a:lnTo>
                    <a:pt x="0" y="2"/>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31"/>
            <p:cNvSpPr>
              <a:spLocks noChangeArrowheads="1"/>
            </p:cNvSpPr>
            <p:nvPr/>
          </p:nvSpPr>
          <p:spPr bwMode="auto">
            <a:xfrm>
              <a:off x="11791950" y="2341563"/>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32"/>
            <p:cNvSpPr>
              <a:spLocks/>
            </p:cNvSpPr>
            <p:nvPr/>
          </p:nvSpPr>
          <p:spPr bwMode="auto">
            <a:xfrm>
              <a:off x="11791950" y="2341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33"/>
            <p:cNvSpPr>
              <a:spLocks/>
            </p:cNvSpPr>
            <p:nvPr/>
          </p:nvSpPr>
          <p:spPr bwMode="auto">
            <a:xfrm>
              <a:off x="11791950" y="2341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34"/>
            <p:cNvSpPr>
              <a:spLocks/>
            </p:cNvSpPr>
            <p:nvPr/>
          </p:nvSpPr>
          <p:spPr bwMode="auto">
            <a:xfrm>
              <a:off x="11791950" y="2341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35"/>
            <p:cNvSpPr>
              <a:spLocks noChangeArrowheads="1"/>
            </p:cNvSpPr>
            <p:nvPr/>
          </p:nvSpPr>
          <p:spPr bwMode="auto">
            <a:xfrm>
              <a:off x="11791950" y="2341563"/>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Rectangle 136"/>
            <p:cNvSpPr>
              <a:spLocks noChangeArrowheads="1"/>
            </p:cNvSpPr>
            <p:nvPr/>
          </p:nvSpPr>
          <p:spPr bwMode="auto">
            <a:xfrm>
              <a:off x="11791950" y="2341563"/>
              <a:ext cx="1588" cy="15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7"/>
            <p:cNvSpPr>
              <a:spLocks/>
            </p:cNvSpPr>
            <p:nvPr/>
          </p:nvSpPr>
          <p:spPr bwMode="auto">
            <a:xfrm>
              <a:off x="11817350" y="2379663"/>
              <a:ext cx="9525" cy="15875"/>
            </a:xfrm>
            <a:custGeom>
              <a:avLst/>
              <a:gdLst>
                <a:gd name="T0" fmla="*/ 0 w 6"/>
                <a:gd name="T1" fmla="*/ 0 h 10"/>
                <a:gd name="T2" fmla="*/ 0 w 6"/>
                <a:gd name="T3" fmla="*/ 0 h 10"/>
                <a:gd name="T4" fmla="*/ 6 w 6"/>
                <a:gd name="T5" fmla="*/ 10 h 10"/>
                <a:gd name="T6" fmla="*/ 6 w 6"/>
                <a:gd name="T7" fmla="*/ 0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0"/>
                  </a:lnTo>
                  <a:lnTo>
                    <a:pt x="6" y="10"/>
                  </a:lnTo>
                  <a:lnTo>
                    <a:pt x="6"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 xmlns:p14="http://schemas.microsoft.com/office/powerpoint/2010/main" val="10071360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014" y="395042"/>
            <a:ext cx="471184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zh-CN" altLang="zh-CN" sz="4800" b="1" dirty="0">
                <a:latin typeface="微软雅黑" pitchFamily="34" charset="-122"/>
                <a:ea typeface="微软雅黑" pitchFamily="34" charset="-122"/>
              </a:rPr>
              <a:t>阶段的有序性</a:t>
            </a:r>
            <a:endParaRPr lang="zh-CN" altLang="en-US" sz="4800" b="1" dirty="0">
              <a:solidFill>
                <a:prstClr val="black"/>
              </a:solidFill>
              <a:latin typeface="微软雅黑" pitchFamily="34" charset="-122"/>
              <a:ea typeface="微软雅黑" pitchFamily="34" charset="-122"/>
            </a:endParaRPr>
          </a:p>
        </p:txBody>
      </p:sp>
      <p:sp>
        <p:nvSpPr>
          <p:cNvPr id="9" name="TextBox 8"/>
          <p:cNvSpPr txBox="1"/>
          <p:nvPr/>
        </p:nvSpPr>
        <p:spPr>
          <a:xfrm>
            <a:off x="516366" y="1484554"/>
            <a:ext cx="5497158" cy="2862322"/>
          </a:xfrm>
          <a:prstGeom prst="rect">
            <a:avLst/>
          </a:prstGeom>
          <a:noFill/>
        </p:spPr>
        <p:txBody>
          <a:bodyPr wrap="square" rtlCol="0">
            <a:spAutoFit/>
          </a:bodyPr>
          <a:lstStyle/>
          <a:p>
            <a:pPr algn="just"/>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执行程序的每个环节具有时间上的</a:t>
            </a:r>
            <a:r>
              <a:rPr lang="zh-CN" altLang="zh-CN" sz="3600" b="1" dirty="0">
                <a:solidFill>
                  <a:srgbClr val="7030A0"/>
                </a:solidFill>
                <a:latin typeface="黑体" pitchFamily="49" charset="-122"/>
                <a:ea typeface="黑体" pitchFamily="49" charset="-122"/>
              </a:rPr>
              <a:t>前后</a:t>
            </a:r>
            <a:r>
              <a:rPr lang="zh-CN" altLang="zh-CN" sz="3600" b="1" dirty="0" smtClean="0">
                <a:solidFill>
                  <a:srgbClr val="7030A0"/>
                </a:solidFill>
                <a:latin typeface="黑体" pitchFamily="49" charset="-122"/>
                <a:ea typeface="黑体" pitchFamily="49" charset="-122"/>
              </a:rPr>
              <a:t>次序</a:t>
            </a:r>
            <a:r>
              <a:rPr lang="zh-CN" altLang="en-US" sz="3600" b="1" dirty="0" smtClean="0">
                <a:latin typeface="黑体" pitchFamily="49" charset="-122"/>
                <a:ea typeface="黑体" pitchFamily="49" charset="-122"/>
              </a:rPr>
              <a:t>，</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执行既要着眼于</a:t>
            </a:r>
            <a:r>
              <a:rPr lang="zh-CN" altLang="zh-CN" sz="3600" b="1" dirty="0">
                <a:solidFill>
                  <a:srgbClr val="7030A0"/>
                </a:solidFill>
                <a:latin typeface="黑体" pitchFamily="49" charset="-122"/>
                <a:ea typeface="黑体" pitchFamily="49" charset="-122"/>
              </a:rPr>
              <a:t>最终目标</a:t>
            </a:r>
            <a:r>
              <a:rPr lang="zh-CN" altLang="zh-CN" sz="3600" b="1" dirty="0">
                <a:latin typeface="黑体" pitchFamily="49" charset="-122"/>
                <a:ea typeface="黑体" pitchFamily="49" charset="-122"/>
              </a:rPr>
              <a:t>，又要立足于</a:t>
            </a:r>
            <a:r>
              <a:rPr lang="zh-CN" altLang="zh-CN" sz="3600" b="1" dirty="0">
                <a:solidFill>
                  <a:srgbClr val="0070C0"/>
                </a:solidFill>
                <a:latin typeface="黑体" pitchFamily="49" charset="-122"/>
                <a:ea typeface="黑体" pitchFamily="49" charset="-122"/>
              </a:rPr>
              <a:t>阶段性</a:t>
            </a:r>
            <a:r>
              <a:rPr lang="zh-CN" altLang="zh-CN" sz="3600" b="1" dirty="0" smtClean="0">
                <a:solidFill>
                  <a:srgbClr val="0070C0"/>
                </a:solidFill>
                <a:latin typeface="黑体" pitchFamily="49" charset="-122"/>
                <a:ea typeface="黑体" pitchFamily="49" charset="-122"/>
              </a:rPr>
              <a:t>目标</a:t>
            </a:r>
            <a:r>
              <a:rPr lang="zh-CN" altLang="en-US" sz="3600" b="1" dirty="0" smtClean="0">
                <a:latin typeface="黑体" pitchFamily="49" charset="-122"/>
                <a:ea typeface="黑体" pitchFamily="49" charset="-122"/>
              </a:rPr>
              <a:t>。</a:t>
            </a:r>
            <a:endParaRPr lang="zh-CN" altLang="en-US" sz="3600" b="1" dirty="0">
              <a:solidFill>
                <a:prstClr val="black"/>
              </a:solidFill>
              <a:latin typeface="黑体" pitchFamily="49" charset="-122"/>
              <a:ea typeface="黑体" pitchFamily="49" charset="-122"/>
            </a:endParaRPr>
          </a:p>
        </p:txBody>
      </p:sp>
      <p:grpSp>
        <p:nvGrpSpPr>
          <p:cNvPr id="4" name="组合 3"/>
          <p:cNvGrpSpPr/>
          <p:nvPr/>
        </p:nvGrpSpPr>
        <p:grpSpPr>
          <a:xfrm>
            <a:off x="6702966" y="1870871"/>
            <a:ext cx="1903151" cy="2081287"/>
            <a:chOff x="7735888" y="5521325"/>
            <a:chExt cx="577850" cy="604838"/>
          </a:xfrm>
          <a:solidFill>
            <a:sysClr val="window" lastClr="FFFFFF">
              <a:lumMod val="50000"/>
            </a:sysClr>
          </a:solidFill>
        </p:grpSpPr>
        <p:sp>
          <p:nvSpPr>
            <p:cNvPr id="5" name="Freeform 160"/>
            <p:cNvSpPr>
              <a:spLocks noEditPoints="1"/>
            </p:cNvSpPr>
            <p:nvPr/>
          </p:nvSpPr>
          <p:spPr bwMode="auto">
            <a:xfrm>
              <a:off x="7780338" y="5521325"/>
              <a:ext cx="479425" cy="514350"/>
            </a:xfrm>
            <a:custGeom>
              <a:avLst/>
              <a:gdLst>
                <a:gd name="T0" fmla="*/ 231 w 302"/>
                <a:gd name="T1" fmla="*/ 158 h 324"/>
                <a:gd name="T2" fmla="*/ 209 w 302"/>
                <a:gd name="T3" fmla="*/ 146 h 324"/>
                <a:gd name="T4" fmla="*/ 199 w 302"/>
                <a:gd name="T5" fmla="*/ 134 h 324"/>
                <a:gd name="T6" fmla="*/ 191 w 302"/>
                <a:gd name="T7" fmla="*/ 112 h 324"/>
                <a:gd name="T8" fmla="*/ 193 w 302"/>
                <a:gd name="T9" fmla="*/ 104 h 324"/>
                <a:gd name="T10" fmla="*/ 197 w 302"/>
                <a:gd name="T11" fmla="*/ 100 h 324"/>
                <a:gd name="T12" fmla="*/ 0 w 302"/>
                <a:gd name="T13" fmla="*/ 294 h 324"/>
                <a:gd name="T14" fmla="*/ 21 w 302"/>
                <a:gd name="T15" fmla="*/ 302 h 324"/>
                <a:gd name="T16" fmla="*/ 43 w 302"/>
                <a:gd name="T17" fmla="*/ 310 h 324"/>
                <a:gd name="T18" fmla="*/ 104 w 302"/>
                <a:gd name="T19" fmla="*/ 322 h 324"/>
                <a:gd name="T20" fmla="*/ 162 w 302"/>
                <a:gd name="T21" fmla="*/ 324 h 324"/>
                <a:gd name="T22" fmla="*/ 221 w 302"/>
                <a:gd name="T23" fmla="*/ 314 h 324"/>
                <a:gd name="T24" fmla="*/ 276 w 302"/>
                <a:gd name="T25" fmla="*/ 294 h 324"/>
                <a:gd name="T26" fmla="*/ 288 w 302"/>
                <a:gd name="T27" fmla="*/ 288 h 324"/>
                <a:gd name="T28" fmla="*/ 300 w 302"/>
                <a:gd name="T29" fmla="*/ 278 h 324"/>
                <a:gd name="T30" fmla="*/ 231 w 302"/>
                <a:gd name="T31" fmla="*/ 158 h 324"/>
                <a:gd name="T32" fmla="*/ 179 w 302"/>
                <a:gd name="T33" fmla="*/ 120 h 324"/>
                <a:gd name="T34" fmla="*/ 187 w 302"/>
                <a:gd name="T35" fmla="*/ 134 h 324"/>
                <a:gd name="T36" fmla="*/ 183 w 302"/>
                <a:gd name="T37" fmla="*/ 152 h 324"/>
                <a:gd name="T38" fmla="*/ 174 w 302"/>
                <a:gd name="T39" fmla="*/ 156 h 324"/>
                <a:gd name="T40" fmla="*/ 158 w 302"/>
                <a:gd name="T41" fmla="*/ 158 h 324"/>
                <a:gd name="T42" fmla="*/ 150 w 302"/>
                <a:gd name="T43" fmla="*/ 154 h 324"/>
                <a:gd name="T44" fmla="*/ 142 w 302"/>
                <a:gd name="T45" fmla="*/ 138 h 324"/>
                <a:gd name="T46" fmla="*/ 146 w 302"/>
                <a:gd name="T47" fmla="*/ 122 h 324"/>
                <a:gd name="T48" fmla="*/ 154 w 302"/>
                <a:gd name="T49" fmla="*/ 116 h 324"/>
                <a:gd name="T50" fmla="*/ 170 w 302"/>
                <a:gd name="T51" fmla="*/ 116 h 324"/>
                <a:gd name="T52" fmla="*/ 179 w 302"/>
                <a:gd name="T53" fmla="*/ 120 h 324"/>
                <a:gd name="T54" fmla="*/ 83 w 302"/>
                <a:gd name="T55" fmla="*/ 245 h 324"/>
                <a:gd name="T56" fmla="*/ 77 w 302"/>
                <a:gd name="T57" fmla="*/ 235 h 324"/>
                <a:gd name="T58" fmla="*/ 75 w 302"/>
                <a:gd name="T59" fmla="*/ 211 h 324"/>
                <a:gd name="T60" fmla="*/ 81 w 302"/>
                <a:gd name="T61" fmla="*/ 201 h 324"/>
                <a:gd name="T62" fmla="*/ 85 w 302"/>
                <a:gd name="T63" fmla="*/ 195 h 324"/>
                <a:gd name="T64" fmla="*/ 104 w 302"/>
                <a:gd name="T65" fmla="*/ 189 h 324"/>
                <a:gd name="T66" fmla="*/ 116 w 302"/>
                <a:gd name="T67" fmla="*/ 191 h 324"/>
                <a:gd name="T68" fmla="*/ 126 w 302"/>
                <a:gd name="T69" fmla="*/ 197 h 324"/>
                <a:gd name="T70" fmla="*/ 132 w 302"/>
                <a:gd name="T71" fmla="*/ 201 h 324"/>
                <a:gd name="T72" fmla="*/ 136 w 302"/>
                <a:gd name="T73" fmla="*/ 213 h 324"/>
                <a:gd name="T74" fmla="*/ 138 w 302"/>
                <a:gd name="T75" fmla="*/ 225 h 324"/>
                <a:gd name="T76" fmla="*/ 134 w 302"/>
                <a:gd name="T77" fmla="*/ 237 h 324"/>
                <a:gd name="T78" fmla="*/ 130 w 302"/>
                <a:gd name="T79" fmla="*/ 241 h 324"/>
                <a:gd name="T80" fmla="*/ 120 w 302"/>
                <a:gd name="T81" fmla="*/ 249 h 324"/>
                <a:gd name="T82" fmla="*/ 96 w 302"/>
                <a:gd name="T83" fmla="*/ 251 h 324"/>
                <a:gd name="T84" fmla="*/ 83 w 302"/>
                <a:gd name="T85" fmla="*/ 245 h 324"/>
                <a:gd name="T86" fmla="*/ 181 w 302"/>
                <a:gd name="T87" fmla="*/ 255 h 324"/>
                <a:gd name="T88" fmla="*/ 174 w 302"/>
                <a:gd name="T89" fmla="*/ 249 h 324"/>
                <a:gd name="T90" fmla="*/ 174 w 302"/>
                <a:gd name="T91" fmla="*/ 233 h 324"/>
                <a:gd name="T92" fmla="*/ 179 w 302"/>
                <a:gd name="T93" fmla="*/ 225 h 324"/>
                <a:gd name="T94" fmla="*/ 193 w 302"/>
                <a:gd name="T95" fmla="*/ 219 h 324"/>
                <a:gd name="T96" fmla="*/ 207 w 302"/>
                <a:gd name="T97" fmla="*/ 223 h 324"/>
                <a:gd name="T98" fmla="*/ 213 w 302"/>
                <a:gd name="T99" fmla="*/ 231 h 324"/>
                <a:gd name="T100" fmla="*/ 215 w 302"/>
                <a:gd name="T101" fmla="*/ 245 h 324"/>
                <a:gd name="T102" fmla="*/ 211 w 302"/>
                <a:gd name="T103" fmla="*/ 253 h 324"/>
                <a:gd name="T104" fmla="*/ 197 w 302"/>
                <a:gd name="T105" fmla="*/ 261 h 324"/>
                <a:gd name="T106" fmla="*/ 181 w 302"/>
                <a:gd name="T107" fmla="*/ 25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2" h="324">
                  <a:moveTo>
                    <a:pt x="231" y="158"/>
                  </a:moveTo>
                  <a:lnTo>
                    <a:pt x="231" y="158"/>
                  </a:lnTo>
                  <a:lnTo>
                    <a:pt x="221" y="152"/>
                  </a:lnTo>
                  <a:lnTo>
                    <a:pt x="209" y="146"/>
                  </a:lnTo>
                  <a:lnTo>
                    <a:pt x="209" y="146"/>
                  </a:lnTo>
                  <a:lnTo>
                    <a:pt x="199" y="134"/>
                  </a:lnTo>
                  <a:lnTo>
                    <a:pt x="193" y="122"/>
                  </a:lnTo>
                  <a:lnTo>
                    <a:pt x="191" y="112"/>
                  </a:lnTo>
                  <a:lnTo>
                    <a:pt x="191" y="108"/>
                  </a:lnTo>
                  <a:lnTo>
                    <a:pt x="193" y="104"/>
                  </a:lnTo>
                  <a:lnTo>
                    <a:pt x="193" y="104"/>
                  </a:lnTo>
                  <a:lnTo>
                    <a:pt x="197" y="100"/>
                  </a:lnTo>
                  <a:lnTo>
                    <a:pt x="138" y="0"/>
                  </a:lnTo>
                  <a:lnTo>
                    <a:pt x="0" y="294"/>
                  </a:lnTo>
                  <a:lnTo>
                    <a:pt x="0" y="294"/>
                  </a:lnTo>
                  <a:lnTo>
                    <a:pt x="21" y="302"/>
                  </a:lnTo>
                  <a:lnTo>
                    <a:pt x="43" y="310"/>
                  </a:lnTo>
                  <a:lnTo>
                    <a:pt x="43" y="310"/>
                  </a:lnTo>
                  <a:lnTo>
                    <a:pt x="73" y="318"/>
                  </a:lnTo>
                  <a:lnTo>
                    <a:pt x="104" y="322"/>
                  </a:lnTo>
                  <a:lnTo>
                    <a:pt x="134" y="324"/>
                  </a:lnTo>
                  <a:lnTo>
                    <a:pt x="162" y="324"/>
                  </a:lnTo>
                  <a:lnTo>
                    <a:pt x="193" y="320"/>
                  </a:lnTo>
                  <a:lnTo>
                    <a:pt x="221" y="314"/>
                  </a:lnTo>
                  <a:lnTo>
                    <a:pt x="249" y="304"/>
                  </a:lnTo>
                  <a:lnTo>
                    <a:pt x="276" y="294"/>
                  </a:lnTo>
                  <a:lnTo>
                    <a:pt x="276" y="294"/>
                  </a:lnTo>
                  <a:lnTo>
                    <a:pt x="288" y="288"/>
                  </a:lnTo>
                  <a:lnTo>
                    <a:pt x="296" y="282"/>
                  </a:lnTo>
                  <a:lnTo>
                    <a:pt x="300" y="278"/>
                  </a:lnTo>
                  <a:lnTo>
                    <a:pt x="302" y="274"/>
                  </a:lnTo>
                  <a:lnTo>
                    <a:pt x="231" y="158"/>
                  </a:lnTo>
                  <a:close/>
                  <a:moveTo>
                    <a:pt x="179" y="120"/>
                  </a:moveTo>
                  <a:lnTo>
                    <a:pt x="179" y="120"/>
                  </a:lnTo>
                  <a:lnTo>
                    <a:pt x="185" y="126"/>
                  </a:lnTo>
                  <a:lnTo>
                    <a:pt x="187" y="134"/>
                  </a:lnTo>
                  <a:lnTo>
                    <a:pt x="187" y="144"/>
                  </a:lnTo>
                  <a:lnTo>
                    <a:pt x="183" y="152"/>
                  </a:lnTo>
                  <a:lnTo>
                    <a:pt x="183" y="152"/>
                  </a:lnTo>
                  <a:lnTo>
                    <a:pt x="174" y="156"/>
                  </a:lnTo>
                  <a:lnTo>
                    <a:pt x="166" y="160"/>
                  </a:lnTo>
                  <a:lnTo>
                    <a:pt x="158" y="158"/>
                  </a:lnTo>
                  <a:lnTo>
                    <a:pt x="150" y="154"/>
                  </a:lnTo>
                  <a:lnTo>
                    <a:pt x="150" y="154"/>
                  </a:lnTo>
                  <a:lnTo>
                    <a:pt x="144" y="146"/>
                  </a:lnTo>
                  <a:lnTo>
                    <a:pt x="142" y="138"/>
                  </a:lnTo>
                  <a:lnTo>
                    <a:pt x="142" y="130"/>
                  </a:lnTo>
                  <a:lnTo>
                    <a:pt x="146" y="122"/>
                  </a:lnTo>
                  <a:lnTo>
                    <a:pt x="146" y="122"/>
                  </a:lnTo>
                  <a:lnTo>
                    <a:pt x="154" y="116"/>
                  </a:lnTo>
                  <a:lnTo>
                    <a:pt x="162" y="114"/>
                  </a:lnTo>
                  <a:lnTo>
                    <a:pt x="170" y="116"/>
                  </a:lnTo>
                  <a:lnTo>
                    <a:pt x="179" y="120"/>
                  </a:lnTo>
                  <a:lnTo>
                    <a:pt x="179" y="120"/>
                  </a:lnTo>
                  <a:close/>
                  <a:moveTo>
                    <a:pt x="83" y="245"/>
                  </a:moveTo>
                  <a:lnTo>
                    <a:pt x="83" y="245"/>
                  </a:lnTo>
                  <a:lnTo>
                    <a:pt x="79" y="241"/>
                  </a:lnTo>
                  <a:lnTo>
                    <a:pt x="77" y="235"/>
                  </a:lnTo>
                  <a:lnTo>
                    <a:pt x="73" y="223"/>
                  </a:lnTo>
                  <a:lnTo>
                    <a:pt x="75" y="211"/>
                  </a:lnTo>
                  <a:lnTo>
                    <a:pt x="77" y="205"/>
                  </a:lnTo>
                  <a:lnTo>
                    <a:pt x="81" y="201"/>
                  </a:lnTo>
                  <a:lnTo>
                    <a:pt x="81" y="201"/>
                  </a:lnTo>
                  <a:lnTo>
                    <a:pt x="85" y="195"/>
                  </a:lnTo>
                  <a:lnTo>
                    <a:pt x="92" y="193"/>
                  </a:lnTo>
                  <a:lnTo>
                    <a:pt x="104" y="189"/>
                  </a:lnTo>
                  <a:lnTo>
                    <a:pt x="110" y="189"/>
                  </a:lnTo>
                  <a:lnTo>
                    <a:pt x="116" y="191"/>
                  </a:lnTo>
                  <a:lnTo>
                    <a:pt x="122" y="193"/>
                  </a:lnTo>
                  <a:lnTo>
                    <a:pt x="126" y="197"/>
                  </a:lnTo>
                  <a:lnTo>
                    <a:pt x="126" y="197"/>
                  </a:lnTo>
                  <a:lnTo>
                    <a:pt x="132" y="201"/>
                  </a:lnTo>
                  <a:lnTo>
                    <a:pt x="134" y="207"/>
                  </a:lnTo>
                  <a:lnTo>
                    <a:pt x="136" y="213"/>
                  </a:lnTo>
                  <a:lnTo>
                    <a:pt x="138" y="219"/>
                  </a:lnTo>
                  <a:lnTo>
                    <a:pt x="138" y="225"/>
                  </a:lnTo>
                  <a:lnTo>
                    <a:pt x="136" y="231"/>
                  </a:lnTo>
                  <a:lnTo>
                    <a:pt x="134" y="237"/>
                  </a:lnTo>
                  <a:lnTo>
                    <a:pt x="130" y="241"/>
                  </a:lnTo>
                  <a:lnTo>
                    <a:pt x="130" y="241"/>
                  </a:lnTo>
                  <a:lnTo>
                    <a:pt x="126" y="247"/>
                  </a:lnTo>
                  <a:lnTo>
                    <a:pt x="120" y="249"/>
                  </a:lnTo>
                  <a:lnTo>
                    <a:pt x="108" y="253"/>
                  </a:lnTo>
                  <a:lnTo>
                    <a:pt x="96" y="251"/>
                  </a:lnTo>
                  <a:lnTo>
                    <a:pt x="89" y="249"/>
                  </a:lnTo>
                  <a:lnTo>
                    <a:pt x="83" y="245"/>
                  </a:lnTo>
                  <a:lnTo>
                    <a:pt x="83" y="245"/>
                  </a:lnTo>
                  <a:close/>
                  <a:moveTo>
                    <a:pt x="181" y="255"/>
                  </a:moveTo>
                  <a:lnTo>
                    <a:pt x="181" y="255"/>
                  </a:lnTo>
                  <a:lnTo>
                    <a:pt x="174" y="249"/>
                  </a:lnTo>
                  <a:lnTo>
                    <a:pt x="172" y="241"/>
                  </a:lnTo>
                  <a:lnTo>
                    <a:pt x="174" y="233"/>
                  </a:lnTo>
                  <a:lnTo>
                    <a:pt x="179" y="225"/>
                  </a:lnTo>
                  <a:lnTo>
                    <a:pt x="179" y="225"/>
                  </a:lnTo>
                  <a:lnTo>
                    <a:pt x="185" y="221"/>
                  </a:lnTo>
                  <a:lnTo>
                    <a:pt x="193" y="219"/>
                  </a:lnTo>
                  <a:lnTo>
                    <a:pt x="201" y="219"/>
                  </a:lnTo>
                  <a:lnTo>
                    <a:pt x="207" y="223"/>
                  </a:lnTo>
                  <a:lnTo>
                    <a:pt x="207" y="223"/>
                  </a:lnTo>
                  <a:lnTo>
                    <a:pt x="213" y="231"/>
                  </a:lnTo>
                  <a:lnTo>
                    <a:pt x="215" y="237"/>
                  </a:lnTo>
                  <a:lnTo>
                    <a:pt x="215" y="245"/>
                  </a:lnTo>
                  <a:lnTo>
                    <a:pt x="211" y="253"/>
                  </a:lnTo>
                  <a:lnTo>
                    <a:pt x="211" y="253"/>
                  </a:lnTo>
                  <a:lnTo>
                    <a:pt x="203" y="259"/>
                  </a:lnTo>
                  <a:lnTo>
                    <a:pt x="197" y="261"/>
                  </a:lnTo>
                  <a:lnTo>
                    <a:pt x="189" y="259"/>
                  </a:lnTo>
                  <a:lnTo>
                    <a:pt x="181" y="255"/>
                  </a:lnTo>
                  <a:lnTo>
                    <a:pt x="181" y="255"/>
                  </a:lnTo>
                  <a:close/>
                </a:path>
              </a:pathLst>
            </a:cu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Freeform 161"/>
            <p:cNvSpPr>
              <a:spLocks/>
            </p:cNvSpPr>
            <p:nvPr/>
          </p:nvSpPr>
          <p:spPr bwMode="auto">
            <a:xfrm>
              <a:off x="7735888" y="5988050"/>
              <a:ext cx="577850" cy="138113"/>
            </a:xfrm>
            <a:custGeom>
              <a:avLst/>
              <a:gdLst>
                <a:gd name="T0" fmla="*/ 166 w 364"/>
                <a:gd name="T1" fmla="*/ 87 h 87"/>
                <a:gd name="T2" fmla="*/ 166 w 364"/>
                <a:gd name="T3" fmla="*/ 87 h 87"/>
                <a:gd name="T4" fmla="*/ 132 w 364"/>
                <a:gd name="T5" fmla="*/ 85 h 87"/>
                <a:gd name="T6" fmla="*/ 99 w 364"/>
                <a:gd name="T7" fmla="*/ 81 h 87"/>
                <a:gd name="T8" fmla="*/ 71 w 364"/>
                <a:gd name="T9" fmla="*/ 75 h 87"/>
                <a:gd name="T10" fmla="*/ 49 w 364"/>
                <a:gd name="T11" fmla="*/ 69 h 87"/>
                <a:gd name="T12" fmla="*/ 28 w 364"/>
                <a:gd name="T13" fmla="*/ 61 h 87"/>
                <a:gd name="T14" fmla="*/ 14 w 364"/>
                <a:gd name="T15" fmla="*/ 54 h 87"/>
                <a:gd name="T16" fmla="*/ 0 w 364"/>
                <a:gd name="T17" fmla="*/ 46 h 87"/>
                <a:gd name="T18" fmla="*/ 20 w 364"/>
                <a:gd name="T19" fmla="*/ 14 h 87"/>
                <a:gd name="T20" fmla="*/ 10 w 364"/>
                <a:gd name="T21" fmla="*/ 30 h 87"/>
                <a:gd name="T22" fmla="*/ 20 w 364"/>
                <a:gd name="T23" fmla="*/ 14 h 87"/>
                <a:gd name="T24" fmla="*/ 20 w 364"/>
                <a:gd name="T25" fmla="*/ 14 h 87"/>
                <a:gd name="T26" fmla="*/ 28 w 364"/>
                <a:gd name="T27" fmla="*/ 18 h 87"/>
                <a:gd name="T28" fmla="*/ 49 w 364"/>
                <a:gd name="T29" fmla="*/ 26 h 87"/>
                <a:gd name="T30" fmla="*/ 79 w 364"/>
                <a:gd name="T31" fmla="*/ 36 h 87"/>
                <a:gd name="T32" fmla="*/ 97 w 364"/>
                <a:gd name="T33" fmla="*/ 40 h 87"/>
                <a:gd name="T34" fmla="*/ 117 w 364"/>
                <a:gd name="T35" fmla="*/ 44 h 87"/>
                <a:gd name="T36" fmla="*/ 140 w 364"/>
                <a:gd name="T37" fmla="*/ 46 h 87"/>
                <a:gd name="T38" fmla="*/ 166 w 364"/>
                <a:gd name="T39" fmla="*/ 48 h 87"/>
                <a:gd name="T40" fmla="*/ 192 w 364"/>
                <a:gd name="T41" fmla="*/ 46 h 87"/>
                <a:gd name="T42" fmla="*/ 221 w 364"/>
                <a:gd name="T43" fmla="*/ 44 h 87"/>
                <a:gd name="T44" fmla="*/ 249 w 364"/>
                <a:gd name="T45" fmla="*/ 38 h 87"/>
                <a:gd name="T46" fmla="*/ 279 w 364"/>
                <a:gd name="T47" fmla="*/ 28 h 87"/>
                <a:gd name="T48" fmla="*/ 312 w 364"/>
                <a:gd name="T49" fmla="*/ 16 h 87"/>
                <a:gd name="T50" fmla="*/ 344 w 364"/>
                <a:gd name="T51" fmla="*/ 0 h 87"/>
                <a:gd name="T52" fmla="*/ 364 w 364"/>
                <a:gd name="T53" fmla="*/ 32 h 87"/>
                <a:gd name="T54" fmla="*/ 364 w 364"/>
                <a:gd name="T55" fmla="*/ 32 h 87"/>
                <a:gd name="T56" fmla="*/ 336 w 364"/>
                <a:gd name="T57" fmla="*/ 46 h 87"/>
                <a:gd name="T58" fmla="*/ 310 w 364"/>
                <a:gd name="T59" fmla="*/ 58 h 87"/>
                <a:gd name="T60" fmla="*/ 283 w 364"/>
                <a:gd name="T61" fmla="*/ 69 h 87"/>
                <a:gd name="T62" fmla="*/ 259 w 364"/>
                <a:gd name="T63" fmla="*/ 75 h 87"/>
                <a:gd name="T64" fmla="*/ 235 w 364"/>
                <a:gd name="T65" fmla="*/ 81 h 87"/>
                <a:gd name="T66" fmla="*/ 211 w 364"/>
                <a:gd name="T67" fmla="*/ 85 h 87"/>
                <a:gd name="T68" fmla="*/ 188 w 364"/>
                <a:gd name="T69" fmla="*/ 87 h 87"/>
                <a:gd name="T70" fmla="*/ 166 w 364"/>
                <a:gd name="T71" fmla="*/ 87 h 87"/>
                <a:gd name="T72" fmla="*/ 166 w 364"/>
                <a:gd name="T7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4" h="87">
                  <a:moveTo>
                    <a:pt x="166" y="87"/>
                  </a:moveTo>
                  <a:lnTo>
                    <a:pt x="166" y="87"/>
                  </a:lnTo>
                  <a:lnTo>
                    <a:pt x="132" y="85"/>
                  </a:lnTo>
                  <a:lnTo>
                    <a:pt x="99" y="81"/>
                  </a:lnTo>
                  <a:lnTo>
                    <a:pt x="71" y="75"/>
                  </a:lnTo>
                  <a:lnTo>
                    <a:pt x="49" y="69"/>
                  </a:lnTo>
                  <a:lnTo>
                    <a:pt x="28" y="61"/>
                  </a:lnTo>
                  <a:lnTo>
                    <a:pt x="14" y="54"/>
                  </a:lnTo>
                  <a:lnTo>
                    <a:pt x="0" y="46"/>
                  </a:lnTo>
                  <a:lnTo>
                    <a:pt x="20" y="14"/>
                  </a:lnTo>
                  <a:lnTo>
                    <a:pt x="10" y="30"/>
                  </a:lnTo>
                  <a:lnTo>
                    <a:pt x="20" y="14"/>
                  </a:lnTo>
                  <a:lnTo>
                    <a:pt x="20" y="14"/>
                  </a:lnTo>
                  <a:lnTo>
                    <a:pt x="28" y="18"/>
                  </a:lnTo>
                  <a:lnTo>
                    <a:pt x="49" y="26"/>
                  </a:lnTo>
                  <a:lnTo>
                    <a:pt x="79" y="36"/>
                  </a:lnTo>
                  <a:lnTo>
                    <a:pt x="97" y="40"/>
                  </a:lnTo>
                  <a:lnTo>
                    <a:pt x="117" y="44"/>
                  </a:lnTo>
                  <a:lnTo>
                    <a:pt x="140" y="46"/>
                  </a:lnTo>
                  <a:lnTo>
                    <a:pt x="166" y="48"/>
                  </a:lnTo>
                  <a:lnTo>
                    <a:pt x="192" y="46"/>
                  </a:lnTo>
                  <a:lnTo>
                    <a:pt x="221" y="44"/>
                  </a:lnTo>
                  <a:lnTo>
                    <a:pt x="249" y="38"/>
                  </a:lnTo>
                  <a:lnTo>
                    <a:pt x="279" y="28"/>
                  </a:lnTo>
                  <a:lnTo>
                    <a:pt x="312" y="16"/>
                  </a:lnTo>
                  <a:lnTo>
                    <a:pt x="344" y="0"/>
                  </a:lnTo>
                  <a:lnTo>
                    <a:pt x="364" y="32"/>
                  </a:lnTo>
                  <a:lnTo>
                    <a:pt x="364" y="32"/>
                  </a:lnTo>
                  <a:lnTo>
                    <a:pt x="336" y="46"/>
                  </a:lnTo>
                  <a:lnTo>
                    <a:pt x="310" y="58"/>
                  </a:lnTo>
                  <a:lnTo>
                    <a:pt x="283" y="69"/>
                  </a:lnTo>
                  <a:lnTo>
                    <a:pt x="259" y="75"/>
                  </a:lnTo>
                  <a:lnTo>
                    <a:pt x="235" y="81"/>
                  </a:lnTo>
                  <a:lnTo>
                    <a:pt x="211" y="85"/>
                  </a:lnTo>
                  <a:lnTo>
                    <a:pt x="188" y="87"/>
                  </a:lnTo>
                  <a:lnTo>
                    <a:pt x="166" y="87"/>
                  </a:lnTo>
                  <a:lnTo>
                    <a:pt x="166" y="87"/>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 xmlns:p14="http://schemas.microsoft.com/office/powerpoint/2010/main" val="100713604"/>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529" y="302273"/>
            <a:ext cx="4711849"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zh-CN" sz="4800" b="1" dirty="0">
                <a:latin typeface="微软雅黑" pitchFamily="34" charset="-122"/>
                <a:ea typeface="微软雅黑" pitchFamily="34" charset="-122"/>
              </a:rPr>
              <a:t>过程的动态性</a:t>
            </a:r>
            <a:endParaRPr lang="zh-CN" altLang="en-US" sz="4800" b="1" dirty="0">
              <a:solidFill>
                <a:prstClr val="black"/>
              </a:solidFill>
              <a:latin typeface="微软雅黑" pitchFamily="34" charset="-122"/>
              <a:ea typeface="微软雅黑" pitchFamily="34" charset="-122"/>
            </a:endParaRPr>
          </a:p>
        </p:txBody>
      </p:sp>
      <p:sp>
        <p:nvSpPr>
          <p:cNvPr id="9" name="TextBox 8"/>
          <p:cNvSpPr txBox="1"/>
          <p:nvPr/>
        </p:nvSpPr>
        <p:spPr>
          <a:xfrm>
            <a:off x="731519" y="1290917"/>
            <a:ext cx="7551868" cy="3416320"/>
          </a:xfrm>
          <a:prstGeom prst="rect">
            <a:avLst/>
          </a:prstGeom>
          <a:noFill/>
        </p:spPr>
        <p:txBody>
          <a:bodyPr wrap="square" rtlCol="0">
            <a:spAutoFit/>
          </a:bodyPr>
          <a:lstStyle/>
          <a:p>
            <a:pPr algn="just"/>
            <a:r>
              <a:rPr lang="en-US" altLang="zh-CN" sz="3200" dirty="0" smtClean="0">
                <a:solidFill>
                  <a:srgbClr val="00B0F0"/>
                </a:solidFill>
              </a:rPr>
              <a:t>       </a:t>
            </a:r>
            <a:r>
              <a:rPr lang="zh-CN" altLang="zh-CN" sz="3600" b="1" dirty="0" smtClean="0">
                <a:latin typeface="黑体" pitchFamily="49" charset="-122"/>
                <a:ea typeface="黑体" pitchFamily="49" charset="-122"/>
              </a:rPr>
              <a:t>一方面</a:t>
            </a:r>
            <a:r>
              <a:rPr lang="zh-CN" altLang="zh-CN" sz="3600" b="1" dirty="0">
                <a:latin typeface="黑体" pitchFamily="49" charset="-122"/>
                <a:ea typeface="黑体" pitchFamily="49" charset="-122"/>
              </a:rPr>
              <a:t>，政策方案无论制定得多么好，都不可能与</a:t>
            </a:r>
            <a:r>
              <a:rPr lang="zh-CN" altLang="zh-CN" sz="3600" b="1" dirty="0">
                <a:solidFill>
                  <a:srgbClr val="7030A0"/>
                </a:solidFill>
                <a:latin typeface="黑体" pitchFamily="49" charset="-122"/>
                <a:ea typeface="黑体" pitchFamily="49" charset="-122"/>
              </a:rPr>
              <a:t>复杂多变</a:t>
            </a:r>
            <a:r>
              <a:rPr lang="zh-CN" altLang="zh-CN" sz="3600" b="1" dirty="0">
                <a:latin typeface="黑体" pitchFamily="49" charset="-122"/>
                <a:ea typeface="黑体" pitchFamily="49" charset="-122"/>
              </a:rPr>
              <a:t>的客观现实 完全一致；另一方面，随着时间的推移、执行活动的推进以及环境和条件的变化，政策执行还会遇到一些</a:t>
            </a:r>
            <a:r>
              <a:rPr lang="zh-CN" altLang="zh-CN" sz="3600" b="1" dirty="0">
                <a:solidFill>
                  <a:srgbClr val="7030A0"/>
                </a:solidFill>
                <a:latin typeface="黑体" pitchFamily="49" charset="-122"/>
                <a:ea typeface="黑体" pitchFamily="49" charset="-122"/>
              </a:rPr>
              <a:t>新情况、新</a:t>
            </a:r>
            <a:r>
              <a:rPr lang="zh-CN" altLang="zh-CN" sz="3600" b="1" dirty="0" smtClean="0">
                <a:solidFill>
                  <a:srgbClr val="7030A0"/>
                </a:solidFill>
                <a:latin typeface="黑体" pitchFamily="49" charset="-122"/>
                <a:ea typeface="黑体" pitchFamily="49" charset="-122"/>
              </a:rPr>
              <a:t>问题</a:t>
            </a:r>
            <a:r>
              <a:rPr lang="zh-CN" altLang="en-US" sz="3600" b="1" dirty="0" smtClean="0">
                <a:latin typeface="黑体" pitchFamily="49" charset="-122"/>
                <a:ea typeface="黑体" pitchFamily="49" charset="-122"/>
              </a:rPr>
              <a:t>。</a:t>
            </a:r>
            <a:endParaRPr lang="zh-CN" altLang="en-US" sz="3600" b="1" dirty="0">
              <a:latin typeface="黑体" pitchFamily="49" charset="-122"/>
              <a:ea typeface="黑体" pitchFamily="49" charset="-122"/>
            </a:endParaRPr>
          </a:p>
        </p:txBody>
      </p:sp>
    </p:spTree>
    <p:extLst>
      <p:ext uri="{BB962C8B-B14F-4D97-AF65-F5344CB8AC3E}">
        <p14:creationId xmlns="" xmlns:p14="http://schemas.microsoft.com/office/powerpoint/2010/main" val="100713604"/>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529" y="205455"/>
            <a:ext cx="471184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zh-CN" sz="4800" b="1" dirty="0">
                <a:latin typeface="微软雅黑" pitchFamily="34" charset="-122"/>
                <a:ea typeface="微软雅黑" pitchFamily="34" charset="-122"/>
              </a:rPr>
              <a:t>执行的协调性</a:t>
            </a:r>
            <a:endParaRPr lang="zh-CN" altLang="en-US" sz="4800" b="1" dirty="0">
              <a:solidFill>
                <a:prstClr val="black"/>
              </a:solidFill>
              <a:latin typeface="微软雅黑" pitchFamily="34" charset="-122"/>
              <a:ea typeface="微软雅黑" pitchFamily="34" charset="-122"/>
            </a:endParaRPr>
          </a:p>
        </p:txBody>
      </p:sp>
      <p:sp>
        <p:nvSpPr>
          <p:cNvPr id="9" name="TextBox 8"/>
          <p:cNvSpPr txBox="1"/>
          <p:nvPr/>
        </p:nvSpPr>
        <p:spPr>
          <a:xfrm>
            <a:off x="688489" y="1249470"/>
            <a:ext cx="6626710" cy="3416320"/>
          </a:xfrm>
          <a:prstGeom prst="rect">
            <a:avLst/>
          </a:prstGeom>
          <a:noFill/>
        </p:spPr>
        <p:txBody>
          <a:bodyPr wrap="square" rtlCol="0">
            <a:spAutoFit/>
          </a:bodyPr>
          <a:lstStyle/>
          <a:p>
            <a:pPr algn="just"/>
            <a:r>
              <a:rPr lang="en-US" altLang="zh-CN" sz="3600" dirty="0" smtClean="0"/>
              <a:t>       </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执行是各种政策要素在空间上的</a:t>
            </a:r>
            <a:r>
              <a:rPr lang="zh-CN" altLang="zh-CN" sz="3600" b="1" dirty="0">
                <a:solidFill>
                  <a:schemeClr val="accent5"/>
                </a:solidFill>
                <a:latin typeface="黑体" pitchFamily="49" charset="-122"/>
                <a:ea typeface="黑体" pitchFamily="49" charset="-122"/>
              </a:rPr>
              <a:t>分配、重组、展开</a:t>
            </a:r>
            <a:r>
              <a:rPr lang="zh-CN" altLang="zh-CN" sz="3600" b="1" dirty="0">
                <a:latin typeface="黑体" pitchFamily="49" charset="-122"/>
                <a:ea typeface="黑体" pitchFamily="49" charset="-122"/>
              </a:rPr>
              <a:t>和</a:t>
            </a:r>
            <a:r>
              <a:rPr lang="zh-CN" altLang="zh-CN" sz="3600" b="1" dirty="0">
                <a:solidFill>
                  <a:schemeClr val="accent5"/>
                </a:solidFill>
                <a:latin typeface="黑体" pitchFamily="49" charset="-122"/>
                <a:ea typeface="黑体" pitchFamily="49" charset="-122"/>
              </a:rPr>
              <a:t>运动</a:t>
            </a:r>
            <a:r>
              <a:rPr lang="zh-CN" altLang="zh-CN" sz="3600" b="1" dirty="0">
                <a:latin typeface="黑体" pitchFamily="49" charset="-122"/>
                <a:ea typeface="黑体" pitchFamily="49" charset="-122"/>
              </a:rPr>
              <a:t>的过程，</a:t>
            </a:r>
            <a:r>
              <a:rPr lang="zh-CN" altLang="zh-CN" sz="3600" b="1" dirty="0" smtClean="0">
                <a:latin typeface="黑体" pitchFamily="49" charset="-122"/>
                <a:ea typeface="黑体" pitchFamily="49" charset="-122"/>
              </a:rPr>
              <a:t>其中任</a:t>
            </a:r>
            <a:r>
              <a:rPr lang="zh-CN" altLang="zh-CN" sz="3600" b="1" dirty="0">
                <a:latin typeface="黑体" pitchFamily="49" charset="-122"/>
                <a:ea typeface="黑体" pitchFamily="49" charset="-122"/>
              </a:rPr>
              <a:t>一要素的发展变化以及各要素的</a:t>
            </a:r>
            <a:r>
              <a:rPr lang="zh-CN" altLang="zh-CN" sz="3600" b="1" dirty="0">
                <a:solidFill>
                  <a:srgbClr val="7030A0"/>
                </a:solidFill>
                <a:latin typeface="黑体" pitchFamily="49" charset="-122"/>
                <a:ea typeface="黑体" pitchFamily="49" charset="-122"/>
              </a:rPr>
              <a:t>分配方式、比例、组合结构</a:t>
            </a:r>
            <a:r>
              <a:rPr lang="zh-CN" altLang="zh-CN" sz="3600" b="1" dirty="0">
                <a:latin typeface="黑体" pitchFamily="49" charset="-122"/>
                <a:ea typeface="黑体" pitchFamily="49" charset="-122"/>
              </a:rPr>
              <a:t>等变化都会直接</a:t>
            </a:r>
            <a:r>
              <a:rPr lang="zh-CN" altLang="zh-CN" sz="3600" b="1" dirty="0" smtClean="0">
                <a:latin typeface="黑体" pitchFamily="49" charset="-122"/>
                <a:ea typeface="黑体" pitchFamily="49" charset="-122"/>
              </a:rPr>
              <a:t>影响</a:t>
            </a:r>
            <a:r>
              <a:rPr lang="zh-CN" altLang="zh-CN" sz="3600" b="1" dirty="0">
                <a:latin typeface="黑体" pitchFamily="49" charset="-122"/>
                <a:ea typeface="黑体" pitchFamily="49" charset="-122"/>
              </a:rPr>
              <a:t>到整个政策执行的</a:t>
            </a:r>
            <a:r>
              <a:rPr lang="zh-CN" altLang="zh-CN" sz="3600" b="1" dirty="0" smtClean="0">
                <a:latin typeface="黑体" pitchFamily="49" charset="-122"/>
                <a:ea typeface="黑体" pitchFamily="49" charset="-122"/>
              </a:rPr>
              <a:t>进程。</a:t>
            </a:r>
            <a:endParaRPr lang="zh-CN" altLang="zh-CN" sz="3600" b="1" dirty="0">
              <a:latin typeface="黑体" pitchFamily="49" charset="-122"/>
              <a:ea typeface="黑体" pitchFamily="49" charset="-122"/>
            </a:endParaRPr>
          </a:p>
        </p:txBody>
      </p:sp>
      <p:sp>
        <p:nvSpPr>
          <p:cNvPr id="4" name="Freeform 5"/>
          <p:cNvSpPr>
            <a:spLocks/>
          </p:cNvSpPr>
          <p:nvPr/>
        </p:nvSpPr>
        <p:spPr bwMode="auto">
          <a:xfrm>
            <a:off x="7445602" y="1871830"/>
            <a:ext cx="934603" cy="1561443"/>
          </a:xfrm>
          <a:custGeom>
            <a:avLst/>
            <a:gdLst>
              <a:gd name="T0" fmla="*/ 182 w 328"/>
              <a:gd name="T1" fmla="*/ 142 h 500"/>
              <a:gd name="T2" fmla="*/ 204 w 328"/>
              <a:gd name="T3" fmla="*/ 190 h 500"/>
              <a:gd name="T4" fmla="*/ 236 w 328"/>
              <a:gd name="T5" fmla="*/ 228 h 500"/>
              <a:gd name="T6" fmla="*/ 276 w 328"/>
              <a:gd name="T7" fmla="*/ 260 h 500"/>
              <a:gd name="T8" fmla="*/ 328 w 328"/>
              <a:gd name="T9" fmla="*/ 280 h 500"/>
              <a:gd name="T10" fmla="*/ 326 w 328"/>
              <a:gd name="T11" fmla="*/ 238 h 500"/>
              <a:gd name="T12" fmla="*/ 310 w 328"/>
              <a:gd name="T13" fmla="*/ 186 h 500"/>
              <a:gd name="T14" fmla="*/ 284 w 328"/>
              <a:gd name="T15" fmla="*/ 140 h 500"/>
              <a:gd name="T16" fmla="*/ 236 w 328"/>
              <a:gd name="T17" fmla="*/ 94 h 500"/>
              <a:gd name="T18" fmla="*/ 206 w 328"/>
              <a:gd name="T19" fmla="*/ 76 h 500"/>
              <a:gd name="T20" fmla="*/ 172 w 328"/>
              <a:gd name="T21" fmla="*/ 60 h 500"/>
              <a:gd name="T22" fmla="*/ 242 w 328"/>
              <a:gd name="T23" fmla="*/ 22 h 500"/>
              <a:gd name="T24" fmla="*/ 238 w 328"/>
              <a:gd name="T25" fmla="*/ 8 h 500"/>
              <a:gd name="T26" fmla="*/ 162 w 328"/>
              <a:gd name="T27" fmla="*/ 50 h 500"/>
              <a:gd name="T28" fmla="*/ 136 w 328"/>
              <a:gd name="T29" fmla="*/ 76 h 500"/>
              <a:gd name="T30" fmla="*/ 128 w 328"/>
              <a:gd name="T31" fmla="*/ 62 h 500"/>
              <a:gd name="T32" fmla="*/ 96 w 328"/>
              <a:gd name="T33" fmla="*/ 62 h 500"/>
              <a:gd name="T34" fmla="*/ 40 w 328"/>
              <a:gd name="T35" fmla="*/ 84 h 500"/>
              <a:gd name="T36" fmla="*/ 10 w 328"/>
              <a:gd name="T37" fmla="*/ 112 h 500"/>
              <a:gd name="T38" fmla="*/ 12 w 328"/>
              <a:gd name="T39" fmla="*/ 134 h 500"/>
              <a:gd name="T40" fmla="*/ 46 w 328"/>
              <a:gd name="T41" fmla="*/ 134 h 500"/>
              <a:gd name="T42" fmla="*/ 102 w 328"/>
              <a:gd name="T43" fmla="*/ 112 h 500"/>
              <a:gd name="T44" fmla="*/ 120 w 328"/>
              <a:gd name="T45" fmla="*/ 96 h 500"/>
              <a:gd name="T46" fmla="*/ 74 w 328"/>
              <a:gd name="T47" fmla="*/ 206 h 500"/>
              <a:gd name="T48" fmla="*/ 64 w 328"/>
              <a:gd name="T49" fmla="*/ 312 h 500"/>
              <a:gd name="T50" fmla="*/ 58 w 328"/>
              <a:gd name="T51" fmla="*/ 338 h 500"/>
              <a:gd name="T52" fmla="*/ 24 w 328"/>
              <a:gd name="T53" fmla="*/ 372 h 500"/>
              <a:gd name="T54" fmla="*/ 22 w 328"/>
              <a:gd name="T55" fmla="*/ 430 h 500"/>
              <a:gd name="T56" fmla="*/ 44 w 328"/>
              <a:gd name="T57" fmla="*/ 470 h 500"/>
              <a:gd name="T58" fmla="*/ 88 w 328"/>
              <a:gd name="T59" fmla="*/ 492 h 500"/>
              <a:gd name="T60" fmla="*/ 120 w 328"/>
              <a:gd name="T61" fmla="*/ 480 h 500"/>
              <a:gd name="T62" fmla="*/ 140 w 328"/>
              <a:gd name="T63" fmla="*/ 430 h 500"/>
              <a:gd name="T64" fmla="*/ 132 w 328"/>
              <a:gd name="T65" fmla="*/ 388 h 500"/>
              <a:gd name="T66" fmla="*/ 106 w 328"/>
              <a:gd name="T67" fmla="*/ 352 h 500"/>
              <a:gd name="T68" fmla="*/ 80 w 328"/>
              <a:gd name="T69" fmla="*/ 338 h 500"/>
              <a:gd name="T70" fmla="*/ 88 w 328"/>
              <a:gd name="T71" fmla="*/ 208 h 500"/>
              <a:gd name="T72" fmla="*/ 120 w 328"/>
              <a:gd name="T73" fmla="*/ 122 h 500"/>
              <a:gd name="T74" fmla="*/ 126 w 328"/>
              <a:gd name="T75" fmla="*/ 130 h 500"/>
              <a:gd name="T76" fmla="*/ 120 w 328"/>
              <a:gd name="T77" fmla="*/ 194 h 500"/>
              <a:gd name="T78" fmla="*/ 130 w 328"/>
              <a:gd name="T79" fmla="*/ 244 h 500"/>
              <a:gd name="T80" fmla="*/ 168 w 328"/>
              <a:gd name="T81" fmla="*/ 310 h 500"/>
              <a:gd name="T82" fmla="*/ 194 w 328"/>
              <a:gd name="T83" fmla="*/ 354 h 500"/>
              <a:gd name="T84" fmla="*/ 172 w 328"/>
              <a:gd name="T85" fmla="*/ 396 h 500"/>
              <a:gd name="T86" fmla="*/ 176 w 328"/>
              <a:gd name="T87" fmla="*/ 436 h 500"/>
              <a:gd name="T88" fmla="*/ 208 w 328"/>
              <a:gd name="T89" fmla="*/ 486 h 500"/>
              <a:gd name="T90" fmla="*/ 254 w 328"/>
              <a:gd name="T91" fmla="*/ 498 h 500"/>
              <a:gd name="T92" fmla="*/ 282 w 328"/>
              <a:gd name="T93" fmla="*/ 476 h 500"/>
              <a:gd name="T94" fmla="*/ 292 w 328"/>
              <a:gd name="T95" fmla="*/ 420 h 500"/>
              <a:gd name="T96" fmla="*/ 278 w 328"/>
              <a:gd name="T97" fmla="*/ 378 h 500"/>
              <a:gd name="T98" fmla="*/ 240 w 328"/>
              <a:gd name="T99" fmla="*/ 346 h 500"/>
              <a:gd name="T100" fmla="*/ 194 w 328"/>
              <a:gd name="T101" fmla="*/ 320 h 500"/>
              <a:gd name="T102" fmla="*/ 152 w 328"/>
              <a:gd name="T103" fmla="*/ 258 h 500"/>
              <a:gd name="T104" fmla="*/ 134 w 328"/>
              <a:gd name="T105" fmla="*/ 202 h 500"/>
              <a:gd name="T106" fmla="*/ 142 w 328"/>
              <a:gd name="T107" fmla="*/ 126 h 500"/>
              <a:gd name="T108" fmla="*/ 168 w 328"/>
              <a:gd name="T109" fmla="*/ 6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500">
                <a:moveTo>
                  <a:pt x="172" y="106"/>
                </a:moveTo>
                <a:lnTo>
                  <a:pt x="172" y="106"/>
                </a:lnTo>
                <a:lnTo>
                  <a:pt x="176" y="124"/>
                </a:lnTo>
                <a:lnTo>
                  <a:pt x="182" y="142"/>
                </a:lnTo>
                <a:lnTo>
                  <a:pt x="182" y="142"/>
                </a:lnTo>
                <a:lnTo>
                  <a:pt x="188" y="158"/>
                </a:lnTo>
                <a:lnTo>
                  <a:pt x="196" y="174"/>
                </a:lnTo>
                <a:lnTo>
                  <a:pt x="204" y="190"/>
                </a:lnTo>
                <a:lnTo>
                  <a:pt x="214" y="204"/>
                </a:lnTo>
                <a:lnTo>
                  <a:pt x="214" y="204"/>
                </a:lnTo>
                <a:lnTo>
                  <a:pt x="224" y="216"/>
                </a:lnTo>
                <a:lnTo>
                  <a:pt x="236" y="228"/>
                </a:lnTo>
                <a:lnTo>
                  <a:pt x="248" y="240"/>
                </a:lnTo>
                <a:lnTo>
                  <a:pt x="260" y="250"/>
                </a:lnTo>
                <a:lnTo>
                  <a:pt x="260" y="250"/>
                </a:lnTo>
                <a:lnTo>
                  <a:pt x="276" y="260"/>
                </a:lnTo>
                <a:lnTo>
                  <a:pt x="292" y="268"/>
                </a:lnTo>
                <a:lnTo>
                  <a:pt x="292" y="268"/>
                </a:lnTo>
                <a:lnTo>
                  <a:pt x="308" y="276"/>
                </a:lnTo>
                <a:lnTo>
                  <a:pt x="328" y="280"/>
                </a:lnTo>
                <a:lnTo>
                  <a:pt x="328" y="280"/>
                </a:lnTo>
                <a:lnTo>
                  <a:pt x="328" y="258"/>
                </a:lnTo>
                <a:lnTo>
                  <a:pt x="326" y="238"/>
                </a:lnTo>
                <a:lnTo>
                  <a:pt x="326" y="238"/>
                </a:lnTo>
                <a:lnTo>
                  <a:pt x="322" y="220"/>
                </a:lnTo>
                <a:lnTo>
                  <a:pt x="316" y="202"/>
                </a:lnTo>
                <a:lnTo>
                  <a:pt x="316" y="202"/>
                </a:lnTo>
                <a:lnTo>
                  <a:pt x="310" y="186"/>
                </a:lnTo>
                <a:lnTo>
                  <a:pt x="302" y="170"/>
                </a:lnTo>
                <a:lnTo>
                  <a:pt x="294" y="154"/>
                </a:lnTo>
                <a:lnTo>
                  <a:pt x="284" y="140"/>
                </a:lnTo>
                <a:lnTo>
                  <a:pt x="284" y="140"/>
                </a:lnTo>
                <a:lnTo>
                  <a:pt x="272" y="128"/>
                </a:lnTo>
                <a:lnTo>
                  <a:pt x="262" y="116"/>
                </a:lnTo>
                <a:lnTo>
                  <a:pt x="250" y="104"/>
                </a:lnTo>
                <a:lnTo>
                  <a:pt x="236" y="94"/>
                </a:lnTo>
                <a:lnTo>
                  <a:pt x="236" y="94"/>
                </a:lnTo>
                <a:lnTo>
                  <a:pt x="222" y="84"/>
                </a:lnTo>
                <a:lnTo>
                  <a:pt x="206" y="76"/>
                </a:lnTo>
                <a:lnTo>
                  <a:pt x="206" y="76"/>
                </a:lnTo>
                <a:lnTo>
                  <a:pt x="188" y="68"/>
                </a:lnTo>
                <a:lnTo>
                  <a:pt x="170" y="64"/>
                </a:lnTo>
                <a:lnTo>
                  <a:pt x="170" y="64"/>
                </a:lnTo>
                <a:lnTo>
                  <a:pt x="172" y="60"/>
                </a:lnTo>
                <a:lnTo>
                  <a:pt x="172" y="60"/>
                </a:lnTo>
                <a:lnTo>
                  <a:pt x="194" y="44"/>
                </a:lnTo>
                <a:lnTo>
                  <a:pt x="216" y="32"/>
                </a:lnTo>
                <a:lnTo>
                  <a:pt x="242" y="22"/>
                </a:lnTo>
                <a:lnTo>
                  <a:pt x="270" y="14"/>
                </a:lnTo>
                <a:lnTo>
                  <a:pt x="268" y="0"/>
                </a:lnTo>
                <a:lnTo>
                  <a:pt x="268" y="0"/>
                </a:lnTo>
                <a:lnTo>
                  <a:pt x="238" y="8"/>
                </a:lnTo>
                <a:lnTo>
                  <a:pt x="210" y="20"/>
                </a:lnTo>
                <a:lnTo>
                  <a:pt x="184" y="34"/>
                </a:lnTo>
                <a:lnTo>
                  <a:pt x="162" y="50"/>
                </a:lnTo>
                <a:lnTo>
                  <a:pt x="162" y="50"/>
                </a:lnTo>
                <a:lnTo>
                  <a:pt x="160" y="52"/>
                </a:lnTo>
                <a:lnTo>
                  <a:pt x="160" y="52"/>
                </a:lnTo>
                <a:lnTo>
                  <a:pt x="148" y="64"/>
                </a:lnTo>
                <a:lnTo>
                  <a:pt x="136" y="76"/>
                </a:lnTo>
                <a:lnTo>
                  <a:pt x="136" y="76"/>
                </a:lnTo>
                <a:lnTo>
                  <a:pt x="142" y="64"/>
                </a:lnTo>
                <a:lnTo>
                  <a:pt x="142" y="64"/>
                </a:lnTo>
                <a:lnTo>
                  <a:pt x="128" y="62"/>
                </a:lnTo>
                <a:lnTo>
                  <a:pt x="118" y="60"/>
                </a:lnTo>
                <a:lnTo>
                  <a:pt x="118" y="60"/>
                </a:lnTo>
                <a:lnTo>
                  <a:pt x="96" y="62"/>
                </a:lnTo>
                <a:lnTo>
                  <a:pt x="96" y="62"/>
                </a:lnTo>
                <a:lnTo>
                  <a:pt x="76" y="66"/>
                </a:lnTo>
                <a:lnTo>
                  <a:pt x="56" y="74"/>
                </a:lnTo>
                <a:lnTo>
                  <a:pt x="56" y="74"/>
                </a:lnTo>
                <a:lnTo>
                  <a:pt x="40" y="84"/>
                </a:lnTo>
                <a:lnTo>
                  <a:pt x="24" y="96"/>
                </a:lnTo>
                <a:lnTo>
                  <a:pt x="24" y="96"/>
                </a:lnTo>
                <a:lnTo>
                  <a:pt x="10" y="112"/>
                </a:lnTo>
                <a:lnTo>
                  <a:pt x="10" y="112"/>
                </a:lnTo>
                <a:lnTo>
                  <a:pt x="4" y="120"/>
                </a:lnTo>
                <a:lnTo>
                  <a:pt x="0" y="132"/>
                </a:lnTo>
                <a:lnTo>
                  <a:pt x="0" y="132"/>
                </a:lnTo>
                <a:lnTo>
                  <a:pt x="12" y="134"/>
                </a:lnTo>
                <a:lnTo>
                  <a:pt x="24" y="134"/>
                </a:lnTo>
                <a:lnTo>
                  <a:pt x="24" y="134"/>
                </a:lnTo>
                <a:lnTo>
                  <a:pt x="46" y="134"/>
                </a:lnTo>
                <a:lnTo>
                  <a:pt x="46" y="134"/>
                </a:lnTo>
                <a:lnTo>
                  <a:pt x="66" y="128"/>
                </a:lnTo>
                <a:lnTo>
                  <a:pt x="84" y="122"/>
                </a:lnTo>
                <a:lnTo>
                  <a:pt x="84" y="122"/>
                </a:lnTo>
                <a:lnTo>
                  <a:pt x="102" y="112"/>
                </a:lnTo>
                <a:lnTo>
                  <a:pt x="118" y="98"/>
                </a:lnTo>
                <a:lnTo>
                  <a:pt x="118" y="98"/>
                </a:lnTo>
                <a:lnTo>
                  <a:pt x="120" y="96"/>
                </a:lnTo>
                <a:lnTo>
                  <a:pt x="120" y="96"/>
                </a:lnTo>
                <a:lnTo>
                  <a:pt x="106" y="120"/>
                </a:lnTo>
                <a:lnTo>
                  <a:pt x="92" y="146"/>
                </a:lnTo>
                <a:lnTo>
                  <a:pt x="82" y="174"/>
                </a:lnTo>
                <a:lnTo>
                  <a:pt x="74" y="206"/>
                </a:lnTo>
                <a:lnTo>
                  <a:pt x="74" y="206"/>
                </a:lnTo>
                <a:lnTo>
                  <a:pt x="68" y="244"/>
                </a:lnTo>
                <a:lnTo>
                  <a:pt x="66" y="280"/>
                </a:lnTo>
                <a:lnTo>
                  <a:pt x="64" y="312"/>
                </a:lnTo>
                <a:lnTo>
                  <a:pt x="66" y="338"/>
                </a:lnTo>
                <a:lnTo>
                  <a:pt x="66" y="338"/>
                </a:lnTo>
                <a:lnTo>
                  <a:pt x="58" y="338"/>
                </a:lnTo>
                <a:lnTo>
                  <a:pt x="58" y="338"/>
                </a:lnTo>
                <a:lnTo>
                  <a:pt x="46" y="344"/>
                </a:lnTo>
                <a:lnTo>
                  <a:pt x="38" y="350"/>
                </a:lnTo>
                <a:lnTo>
                  <a:pt x="30" y="360"/>
                </a:lnTo>
                <a:lnTo>
                  <a:pt x="24" y="372"/>
                </a:lnTo>
                <a:lnTo>
                  <a:pt x="20" y="386"/>
                </a:lnTo>
                <a:lnTo>
                  <a:pt x="18" y="400"/>
                </a:lnTo>
                <a:lnTo>
                  <a:pt x="20" y="416"/>
                </a:lnTo>
                <a:lnTo>
                  <a:pt x="22" y="430"/>
                </a:lnTo>
                <a:lnTo>
                  <a:pt x="22" y="430"/>
                </a:lnTo>
                <a:lnTo>
                  <a:pt x="28" y="446"/>
                </a:lnTo>
                <a:lnTo>
                  <a:pt x="34" y="460"/>
                </a:lnTo>
                <a:lnTo>
                  <a:pt x="44" y="470"/>
                </a:lnTo>
                <a:lnTo>
                  <a:pt x="54" y="480"/>
                </a:lnTo>
                <a:lnTo>
                  <a:pt x="64" y="488"/>
                </a:lnTo>
                <a:lnTo>
                  <a:pt x="76" y="492"/>
                </a:lnTo>
                <a:lnTo>
                  <a:pt x="88" y="492"/>
                </a:lnTo>
                <a:lnTo>
                  <a:pt x="100" y="492"/>
                </a:lnTo>
                <a:lnTo>
                  <a:pt x="100" y="492"/>
                </a:lnTo>
                <a:lnTo>
                  <a:pt x="112" y="486"/>
                </a:lnTo>
                <a:lnTo>
                  <a:pt x="120" y="480"/>
                </a:lnTo>
                <a:lnTo>
                  <a:pt x="128" y="470"/>
                </a:lnTo>
                <a:lnTo>
                  <a:pt x="134" y="458"/>
                </a:lnTo>
                <a:lnTo>
                  <a:pt x="138" y="444"/>
                </a:lnTo>
                <a:lnTo>
                  <a:pt x="140" y="430"/>
                </a:lnTo>
                <a:lnTo>
                  <a:pt x="140" y="414"/>
                </a:lnTo>
                <a:lnTo>
                  <a:pt x="136" y="400"/>
                </a:lnTo>
                <a:lnTo>
                  <a:pt x="136" y="400"/>
                </a:lnTo>
                <a:lnTo>
                  <a:pt x="132" y="388"/>
                </a:lnTo>
                <a:lnTo>
                  <a:pt x="128" y="376"/>
                </a:lnTo>
                <a:lnTo>
                  <a:pt x="120" y="368"/>
                </a:lnTo>
                <a:lnTo>
                  <a:pt x="114" y="358"/>
                </a:lnTo>
                <a:lnTo>
                  <a:pt x="106" y="352"/>
                </a:lnTo>
                <a:lnTo>
                  <a:pt x="98" y="346"/>
                </a:lnTo>
                <a:lnTo>
                  <a:pt x="90" y="340"/>
                </a:lnTo>
                <a:lnTo>
                  <a:pt x="80" y="338"/>
                </a:lnTo>
                <a:lnTo>
                  <a:pt x="80" y="338"/>
                </a:lnTo>
                <a:lnTo>
                  <a:pt x="80" y="312"/>
                </a:lnTo>
                <a:lnTo>
                  <a:pt x="80" y="282"/>
                </a:lnTo>
                <a:lnTo>
                  <a:pt x="82" y="246"/>
                </a:lnTo>
                <a:lnTo>
                  <a:pt x="88" y="208"/>
                </a:lnTo>
                <a:lnTo>
                  <a:pt x="88" y="208"/>
                </a:lnTo>
                <a:lnTo>
                  <a:pt x="98" y="176"/>
                </a:lnTo>
                <a:lnTo>
                  <a:pt x="108" y="148"/>
                </a:lnTo>
                <a:lnTo>
                  <a:pt x="120" y="122"/>
                </a:lnTo>
                <a:lnTo>
                  <a:pt x="136" y="98"/>
                </a:lnTo>
                <a:lnTo>
                  <a:pt x="136" y="98"/>
                </a:lnTo>
                <a:lnTo>
                  <a:pt x="130" y="114"/>
                </a:lnTo>
                <a:lnTo>
                  <a:pt x="126" y="130"/>
                </a:lnTo>
                <a:lnTo>
                  <a:pt x="122" y="146"/>
                </a:lnTo>
                <a:lnTo>
                  <a:pt x="120" y="162"/>
                </a:lnTo>
                <a:lnTo>
                  <a:pt x="118" y="178"/>
                </a:lnTo>
                <a:lnTo>
                  <a:pt x="120" y="194"/>
                </a:lnTo>
                <a:lnTo>
                  <a:pt x="122" y="210"/>
                </a:lnTo>
                <a:lnTo>
                  <a:pt x="124" y="226"/>
                </a:lnTo>
                <a:lnTo>
                  <a:pt x="124" y="226"/>
                </a:lnTo>
                <a:lnTo>
                  <a:pt x="130" y="244"/>
                </a:lnTo>
                <a:lnTo>
                  <a:pt x="138" y="262"/>
                </a:lnTo>
                <a:lnTo>
                  <a:pt x="146" y="280"/>
                </a:lnTo>
                <a:lnTo>
                  <a:pt x="156" y="296"/>
                </a:lnTo>
                <a:lnTo>
                  <a:pt x="168" y="310"/>
                </a:lnTo>
                <a:lnTo>
                  <a:pt x="178" y="324"/>
                </a:lnTo>
                <a:lnTo>
                  <a:pt x="202" y="348"/>
                </a:lnTo>
                <a:lnTo>
                  <a:pt x="202" y="348"/>
                </a:lnTo>
                <a:lnTo>
                  <a:pt x="194" y="354"/>
                </a:lnTo>
                <a:lnTo>
                  <a:pt x="186" y="362"/>
                </a:lnTo>
                <a:lnTo>
                  <a:pt x="180" y="372"/>
                </a:lnTo>
                <a:lnTo>
                  <a:pt x="176" y="384"/>
                </a:lnTo>
                <a:lnTo>
                  <a:pt x="172" y="396"/>
                </a:lnTo>
                <a:lnTo>
                  <a:pt x="172" y="408"/>
                </a:lnTo>
                <a:lnTo>
                  <a:pt x="172" y="422"/>
                </a:lnTo>
                <a:lnTo>
                  <a:pt x="176" y="436"/>
                </a:lnTo>
                <a:lnTo>
                  <a:pt x="176" y="436"/>
                </a:lnTo>
                <a:lnTo>
                  <a:pt x="180" y="452"/>
                </a:lnTo>
                <a:lnTo>
                  <a:pt x="188" y="466"/>
                </a:lnTo>
                <a:lnTo>
                  <a:pt x="198" y="476"/>
                </a:lnTo>
                <a:lnTo>
                  <a:pt x="208" y="486"/>
                </a:lnTo>
                <a:lnTo>
                  <a:pt x="218" y="494"/>
                </a:lnTo>
                <a:lnTo>
                  <a:pt x="230" y="498"/>
                </a:lnTo>
                <a:lnTo>
                  <a:pt x="242" y="500"/>
                </a:lnTo>
                <a:lnTo>
                  <a:pt x="254" y="498"/>
                </a:lnTo>
                <a:lnTo>
                  <a:pt x="254" y="498"/>
                </a:lnTo>
                <a:lnTo>
                  <a:pt x="264" y="492"/>
                </a:lnTo>
                <a:lnTo>
                  <a:pt x="274" y="486"/>
                </a:lnTo>
                <a:lnTo>
                  <a:pt x="282" y="476"/>
                </a:lnTo>
                <a:lnTo>
                  <a:pt x="288" y="464"/>
                </a:lnTo>
                <a:lnTo>
                  <a:pt x="292" y="450"/>
                </a:lnTo>
                <a:lnTo>
                  <a:pt x="294" y="436"/>
                </a:lnTo>
                <a:lnTo>
                  <a:pt x="292" y="420"/>
                </a:lnTo>
                <a:lnTo>
                  <a:pt x="290" y="406"/>
                </a:lnTo>
                <a:lnTo>
                  <a:pt x="290" y="406"/>
                </a:lnTo>
                <a:lnTo>
                  <a:pt x="284" y="392"/>
                </a:lnTo>
                <a:lnTo>
                  <a:pt x="278" y="378"/>
                </a:lnTo>
                <a:lnTo>
                  <a:pt x="270" y="368"/>
                </a:lnTo>
                <a:lnTo>
                  <a:pt x="260" y="358"/>
                </a:lnTo>
                <a:lnTo>
                  <a:pt x="252" y="352"/>
                </a:lnTo>
                <a:lnTo>
                  <a:pt x="240" y="346"/>
                </a:lnTo>
                <a:lnTo>
                  <a:pt x="230" y="344"/>
                </a:lnTo>
                <a:lnTo>
                  <a:pt x="218" y="344"/>
                </a:lnTo>
                <a:lnTo>
                  <a:pt x="218" y="344"/>
                </a:lnTo>
                <a:lnTo>
                  <a:pt x="194" y="320"/>
                </a:lnTo>
                <a:lnTo>
                  <a:pt x="182" y="306"/>
                </a:lnTo>
                <a:lnTo>
                  <a:pt x="172" y="292"/>
                </a:lnTo>
                <a:lnTo>
                  <a:pt x="162" y="276"/>
                </a:lnTo>
                <a:lnTo>
                  <a:pt x="152" y="258"/>
                </a:lnTo>
                <a:lnTo>
                  <a:pt x="144" y="240"/>
                </a:lnTo>
                <a:lnTo>
                  <a:pt x="138" y="222"/>
                </a:lnTo>
                <a:lnTo>
                  <a:pt x="138" y="222"/>
                </a:lnTo>
                <a:lnTo>
                  <a:pt x="134" y="202"/>
                </a:lnTo>
                <a:lnTo>
                  <a:pt x="134" y="184"/>
                </a:lnTo>
                <a:lnTo>
                  <a:pt x="134" y="164"/>
                </a:lnTo>
                <a:lnTo>
                  <a:pt x="136" y="144"/>
                </a:lnTo>
                <a:lnTo>
                  <a:pt x="142" y="126"/>
                </a:lnTo>
                <a:lnTo>
                  <a:pt x="148" y="106"/>
                </a:lnTo>
                <a:lnTo>
                  <a:pt x="158" y="86"/>
                </a:lnTo>
                <a:lnTo>
                  <a:pt x="168" y="66"/>
                </a:lnTo>
                <a:lnTo>
                  <a:pt x="168" y="66"/>
                </a:lnTo>
                <a:lnTo>
                  <a:pt x="168" y="86"/>
                </a:lnTo>
                <a:lnTo>
                  <a:pt x="172" y="106"/>
                </a:lnTo>
                <a:lnTo>
                  <a:pt x="172" y="106"/>
                </a:lnTo>
                <a:close/>
              </a:path>
            </a:pathLst>
          </a:custGeom>
          <a:solidFill>
            <a:srgbClr val="92D050"/>
          </a:solidFill>
          <a:ln>
            <a:solidFill>
              <a:schemeClr val="accent6">
                <a:lumMod val="60000"/>
                <a:lumOff val="40000"/>
              </a:schemeClr>
            </a:solid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 xmlns:p14="http://schemas.microsoft.com/office/powerpoint/2010/main" val="100713604"/>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529" y="205455"/>
            <a:ext cx="471184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zh-CN" altLang="zh-CN" sz="4800" b="1" dirty="0">
                <a:latin typeface="微软雅黑" pitchFamily="34" charset="-122"/>
                <a:ea typeface="微软雅黑" pitchFamily="34" charset="-122"/>
              </a:rPr>
              <a:t>执行的时限性</a:t>
            </a:r>
            <a:endParaRPr lang="zh-CN" altLang="en-US" sz="4800" b="1" dirty="0">
              <a:solidFill>
                <a:prstClr val="black"/>
              </a:solidFill>
              <a:latin typeface="微软雅黑" pitchFamily="34" charset="-122"/>
              <a:ea typeface="微软雅黑" pitchFamily="34" charset="-122"/>
            </a:endParaRPr>
          </a:p>
        </p:txBody>
      </p:sp>
      <p:sp>
        <p:nvSpPr>
          <p:cNvPr id="9" name="TextBox 8"/>
          <p:cNvSpPr txBox="1"/>
          <p:nvPr/>
        </p:nvSpPr>
        <p:spPr>
          <a:xfrm>
            <a:off x="1021975" y="1359487"/>
            <a:ext cx="7282929" cy="1865126"/>
          </a:xfrm>
          <a:prstGeom prst="rect">
            <a:avLst/>
          </a:prstGeom>
          <a:noFill/>
        </p:spPr>
        <p:txBody>
          <a:bodyPr wrap="square" rtlCol="0">
            <a:spAutoFit/>
          </a:bodyPr>
          <a:lstStyle/>
          <a:p>
            <a:pPr>
              <a:lnSpc>
                <a:spcPct val="120000"/>
              </a:lnSpc>
            </a:pPr>
            <a:r>
              <a:rPr lang="en-US" altLang="zh-CN" sz="3200" dirty="0" smtClean="0"/>
              <a:t>         </a:t>
            </a:r>
            <a:r>
              <a:rPr lang="zh-CN" altLang="zh-CN" sz="3200" b="1" dirty="0" smtClean="0">
                <a:latin typeface="微软雅黑" pitchFamily="34" charset="-122"/>
                <a:ea typeface="微软雅黑" pitchFamily="34" charset="-122"/>
              </a:rPr>
              <a:t>政策</a:t>
            </a:r>
            <a:r>
              <a:rPr lang="zh-CN" altLang="zh-CN" sz="3200" b="1" dirty="0">
                <a:latin typeface="微软雅黑" pitchFamily="34" charset="-122"/>
                <a:ea typeface="微软雅黑" pitchFamily="34" charset="-122"/>
              </a:rPr>
              <a:t>执行的时限性不仅指政策执行中每一个环节都有时间上的要求，还指政策执行进程的及时完成</a:t>
            </a:r>
            <a:r>
              <a:rPr lang="zh-CN" altLang="zh-CN" sz="3200" b="1" dirty="0" smtClean="0">
                <a:latin typeface="微软雅黑" pitchFamily="34" charset="-122"/>
                <a:ea typeface="微软雅黑" pitchFamily="34" charset="-122"/>
              </a:rPr>
              <a:t>。</a:t>
            </a:r>
            <a:endParaRPr lang="en-US" altLang="zh-CN" sz="3200" b="1" dirty="0" smtClean="0">
              <a:latin typeface="微软雅黑" pitchFamily="34" charset="-122"/>
              <a:ea typeface="微软雅黑" pitchFamily="34" charset="-122"/>
            </a:endParaRPr>
          </a:p>
        </p:txBody>
      </p:sp>
      <p:grpSp>
        <p:nvGrpSpPr>
          <p:cNvPr id="4" name="组合 3"/>
          <p:cNvGrpSpPr/>
          <p:nvPr/>
        </p:nvGrpSpPr>
        <p:grpSpPr>
          <a:xfrm>
            <a:off x="3345628" y="3593054"/>
            <a:ext cx="2667897" cy="1146923"/>
            <a:chOff x="107950" y="2509838"/>
            <a:chExt cx="968375" cy="681038"/>
          </a:xfrm>
          <a:solidFill>
            <a:schemeClr val="accent6">
              <a:lumMod val="60000"/>
              <a:lumOff val="40000"/>
            </a:schemeClr>
          </a:solidFill>
        </p:grpSpPr>
        <p:sp>
          <p:nvSpPr>
            <p:cNvPr id="5" name="Freeform 88"/>
            <p:cNvSpPr>
              <a:spLocks/>
            </p:cNvSpPr>
            <p:nvPr/>
          </p:nvSpPr>
          <p:spPr bwMode="auto">
            <a:xfrm>
              <a:off x="133350" y="2636838"/>
              <a:ext cx="93663" cy="119063"/>
            </a:xfrm>
            <a:custGeom>
              <a:avLst/>
              <a:gdLst>
                <a:gd name="T0" fmla="*/ 48 w 59"/>
                <a:gd name="T1" fmla="*/ 69 h 75"/>
                <a:gd name="T2" fmla="*/ 48 w 59"/>
                <a:gd name="T3" fmla="*/ 69 h 75"/>
                <a:gd name="T4" fmla="*/ 52 w 59"/>
                <a:gd name="T5" fmla="*/ 65 h 75"/>
                <a:gd name="T6" fmla="*/ 55 w 59"/>
                <a:gd name="T7" fmla="*/ 61 h 75"/>
                <a:gd name="T8" fmla="*/ 59 w 59"/>
                <a:gd name="T9" fmla="*/ 51 h 75"/>
                <a:gd name="T10" fmla="*/ 59 w 59"/>
                <a:gd name="T11" fmla="*/ 39 h 75"/>
                <a:gd name="T12" fmla="*/ 59 w 59"/>
                <a:gd name="T13" fmla="*/ 33 h 75"/>
                <a:gd name="T14" fmla="*/ 55 w 59"/>
                <a:gd name="T15" fmla="*/ 29 h 75"/>
                <a:gd name="T16" fmla="*/ 55 w 59"/>
                <a:gd name="T17" fmla="*/ 29 h 75"/>
                <a:gd name="T18" fmla="*/ 52 w 59"/>
                <a:gd name="T19" fmla="*/ 23 h 75"/>
                <a:gd name="T20" fmla="*/ 44 w 59"/>
                <a:gd name="T21" fmla="*/ 19 h 75"/>
                <a:gd name="T22" fmla="*/ 24 w 59"/>
                <a:gd name="T23" fmla="*/ 9 h 75"/>
                <a:gd name="T24" fmla="*/ 0 w 59"/>
                <a:gd name="T25" fmla="*/ 0 h 75"/>
                <a:gd name="T26" fmla="*/ 0 w 59"/>
                <a:gd name="T27" fmla="*/ 0 h 75"/>
                <a:gd name="T28" fmla="*/ 0 w 59"/>
                <a:gd name="T29" fmla="*/ 25 h 75"/>
                <a:gd name="T30" fmla="*/ 2 w 59"/>
                <a:gd name="T31" fmla="*/ 47 h 75"/>
                <a:gd name="T32" fmla="*/ 4 w 59"/>
                <a:gd name="T33" fmla="*/ 55 h 75"/>
                <a:gd name="T34" fmla="*/ 6 w 59"/>
                <a:gd name="T35" fmla="*/ 61 h 75"/>
                <a:gd name="T36" fmla="*/ 6 w 59"/>
                <a:gd name="T37" fmla="*/ 61 h 75"/>
                <a:gd name="T38" fmla="*/ 10 w 59"/>
                <a:gd name="T39" fmla="*/ 67 h 75"/>
                <a:gd name="T40" fmla="*/ 16 w 59"/>
                <a:gd name="T41" fmla="*/ 71 h 75"/>
                <a:gd name="T42" fmla="*/ 26 w 59"/>
                <a:gd name="T43" fmla="*/ 75 h 75"/>
                <a:gd name="T44" fmla="*/ 38 w 59"/>
                <a:gd name="T45" fmla="*/ 75 h 75"/>
                <a:gd name="T46" fmla="*/ 42 w 59"/>
                <a:gd name="T47" fmla="*/ 73 h 75"/>
                <a:gd name="T48" fmla="*/ 48 w 59"/>
                <a:gd name="T49" fmla="*/ 69 h 75"/>
                <a:gd name="T50" fmla="*/ 48 w 59"/>
                <a:gd name="T5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75">
                  <a:moveTo>
                    <a:pt x="48" y="69"/>
                  </a:moveTo>
                  <a:lnTo>
                    <a:pt x="48" y="69"/>
                  </a:lnTo>
                  <a:lnTo>
                    <a:pt x="52" y="65"/>
                  </a:lnTo>
                  <a:lnTo>
                    <a:pt x="55" y="61"/>
                  </a:lnTo>
                  <a:lnTo>
                    <a:pt x="59" y="51"/>
                  </a:lnTo>
                  <a:lnTo>
                    <a:pt x="59" y="39"/>
                  </a:lnTo>
                  <a:lnTo>
                    <a:pt x="59" y="33"/>
                  </a:lnTo>
                  <a:lnTo>
                    <a:pt x="55" y="29"/>
                  </a:lnTo>
                  <a:lnTo>
                    <a:pt x="55" y="29"/>
                  </a:lnTo>
                  <a:lnTo>
                    <a:pt x="52" y="23"/>
                  </a:lnTo>
                  <a:lnTo>
                    <a:pt x="44" y="19"/>
                  </a:lnTo>
                  <a:lnTo>
                    <a:pt x="24" y="9"/>
                  </a:lnTo>
                  <a:lnTo>
                    <a:pt x="0" y="0"/>
                  </a:lnTo>
                  <a:lnTo>
                    <a:pt x="0" y="0"/>
                  </a:lnTo>
                  <a:lnTo>
                    <a:pt x="0" y="25"/>
                  </a:lnTo>
                  <a:lnTo>
                    <a:pt x="2" y="47"/>
                  </a:lnTo>
                  <a:lnTo>
                    <a:pt x="4" y="55"/>
                  </a:lnTo>
                  <a:lnTo>
                    <a:pt x="6" y="61"/>
                  </a:lnTo>
                  <a:lnTo>
                    <a:pt x="6" y="61"/>
                  </a:lnTo>
                  <a:lnTo>
                    <a:pt x="10" y="67"/>
                  </a:lnTo>
                  <a:lnTo>
                    <a:pt x="16" y="71"/>
                  </a:lnTo>
                  <a:lnTo>
                    <a:pt x="26" y="75"/>
                  </a:lnTo>
                  <a:lnTo>
                    <a:pt x="38" y="75"/>
                  </a:lnTo>
                  <a:lnTo>
                    <a:pt x="42" y="73"/>
                  </a:lnTo>
                  <a:lnTo>
                    <a:pt x="48" y="69"/>
                  </a:lnTo>
                  <a:lnTo>
                    <a:pt x="48" y="6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Freeform 89"/>
            <p:cNvSpPr>
              <a:spLocks/>
            </p:cNvSpPr>
            <p:nvPr/>
          </p:nvSpPr>
          <p:spPr bwMode="auto">
            <a:xfrm>
              <a:off x="395288" y="2513013"/>
              <a:ext cx="100013" cy="144463"/>
            </a:xfrm>
            <a:custGeom>
              <a:avLst/>
              <a:gdLst>
                <a:gd name="T0" fmla="*/ 41 w 63"/>
                <a:gd name="T1" fmla="*/ 89 h 91"/>
                <a:gd name="T2" fmla="*/ 41 w 63"/>
                <a:gd name="T3" fmla="*/ 89 h 91"/>
                <a:gd name="T4" fmla="*/ 47 w 63"/>
                <a:gd name="T5" fmla="*/ 87 h 91"/>
                <a:gd name="T6" fmla="*/ 53 w 63"/>
                <a:gd name="T7" fmla="*/ 84 h 91"/>
                <a:gd name="T8" fmla="*/ 57 w 63"/>
                <a:gd name="T9" fmla="*/ 78 h 91"/>
                <a:gd name="T10" fmla="*/ 61 w 63"/>
                <a:gd name="T11" fmla="*/ 74 h 91"/>
                <a:gd name="T12" fmla="*/ 63 w 63"/>
                <a:gd name="T13" fmla="*/ 68 h 91"/>
                <a:gd name="T14" fmla="*/ 63 w 63"/>
                <a:gd name="T15" fmla="*/ 62 h 91"/>
                <a:gd name="T16" fmla="*/ 63 w 63"/>
                <a:gd name="T17" fmla="*/ 54 h 91"/>
                <a:gd name="T18" fmla="*/ 63 w 63"/>
                <a:gd name="T19" fmla="*/ 48 h 91"/>
                <a:gd name="T20" fmla="*/ 63 w 63"/>
                <a:gd name="T21" fmla="*/ 48 h 91"/>
                <a:gd name="T22" fmla="*/ 59 w 63"/>
                <a:gd name="T23" fmla="*/ 42 h 91"/>
                <a:gd name="T24" fmla="*/ 51 w 63"/>
                <a:gd name="T25" fmla="*/ 34 h 91"/>
                <a:gd name="T26" fmla="*/ 35 w 63"/>
                <a:gd name="T27" fmla="*/ 18 h 91"/>
                <a:gd name="T28" fmla="*/ 12 w 63"/>
                <a:gd name="T29" fmla="*/ 0 h 91"/>
                <a:gd name="T30" fmla="*/ 12 w 63"/>
                <a:gd name="T31" fmla="*/ 0 h 91"/>
                <a:gd name="T32" fmla="*/ 4 w 63"/>
                <a:gd name="T33" fmla="*/ 28 h 91"/>
                <a:gd name="T34" fmla="*/ 0 w 63"/>
                <a:gd name="T35" fmla="*/ 52 h 91"/>
                <a:gd name="T36" fmla="*/ 0 w 63"/>
                <a:gd name="T37" fmla="*/ 62 h 91"/>
                <a:gd name="T38" fmla="*/ 2 w 63"/>
                <a:gd name="T39" fmla="*/ 70 h 91"/>
                <a:gd name="T40" fmla="*/ 2 w 63"/>
                <a:gd name="T41" fmla="*/ 70 h 91"/>
                <a:gd name="T42" fmla="*/ 4 w 63"/>
                <a:gd name="T43" fmla="*/ 76 h 91"/>
                <a:gd name="T44" fmla="*/ 8 w 63"/>
                <a:gd name="T45" fmla="*/ 80 h 91"/>
                <a:gd name="T46" fmla="*/ 12 w 63"/>
                <a:gd name="T47" fmla="*/ 86 h 91"/>
                <a:gd name="T48" fmla="*/ 18 w 63"/>
                <a:gd name="T49" fmla="*/ 87 h 91"/>
                <a:gd name="T50" fmla="*/ 24 w 63"/>
                <a:gd name="T51" fmla="*/ 89 h 91"/>
                <a:gd name="T52" fmla="*/ 29 w 63"/>
                <a:gd name="T53" fmla="*/ 91 h 91"/>
                <a:gd name="T54" fmla="*/ 35 w 63"/>
                <a:gd name="T55" fmla="*/ 91 h 91"/>
                <a:gd name="T56" fmla="*/ 41 w 63"/>
                <a:gd name="T57" fmla="*/ 89 h 91"/>
                <a:gd name="T58" fmla="*/ 41 w 63"/>
                <a:gd name="T59"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91">
                  <a:moveTo>
                    <a:pt x="41" y="89"/>
                  </a:moveTo>
                  <a:lnTo>
                    <a:pt x="41" y="89"/>
                  </a:lnTo>
                  <a:lnTo>
                    <a:pt x="47" y="87"/>
                  </a:lnTo>
                  <a:lnTo>
                    <a:pt x="53" y="84"/>
                  </a:lnTo>
                  <a:lnTo>
                    <a:pt x="57" y="78"/>
                  </a:lnTo>
                  <a:lnTo>
                    <a:pt x="61" y="74"/>
                  </a:lnTo>
                  <a:lnTo>
                    <a:pt x="63" y="68"/>
                  </a:lnTo>
                  <a:lnTo>
                    <a:pt x="63" y="62"/>
                  </a:lnTo>
                  <a:lnTo>
                    <a:pt x="63" y="54"/>
                  </a:lnTo>
                  <a:lnTo>
                    <a:pt x="63" y="48"/>
                  </a:lnTo>
                  <a:lnTo>
                    <a:pt x="63" y="48"/>
                  </a:lnTo>
                  <a:lnTo>
                    <a:pt x="59" y="42"/>
                  </a:lnTo>
                  <a:lnTo>
                    <a:pt x="51" y="34"/>
                  </a:lnTo>
                  <a:lnTo>
                    <a:pt x="35" y="18"/>
                  </a:lnTo>
                  <a:lnTo>
                    <a:pt x="12" y="0"/>
                  </a:lnTo>
                  <a:lnTo>
                    <a:pt x="12" y="0"/>
                  </a:lnTo>
                  <a:lnTo>
                    <a:pt x="4" y="28"/>
                  </a:lnTo>
                  <a:lnTo>
                    <a:pt x="0" y="52"/>
                  </a:lnTo>
                  <a:lnTo>
                    <a:pt x="0" y="62"/>
                  </a:lnTo>
                  <a:lnTo>
                    <a:pt x="2" y="70"/>
                  </a:lnTo>
                  <a:lnTo>
                    <a:pt x="2" y="70"/>
                  </a:lnTo>
                  <a:lnTo>
                    <a:pt x="4" y="76"/>
                  </a:lnTo>
                  <a:lnTo>
                    <a:pt x="8" y="80"/>
                  </a:lnTo>
                  <a:lnTo>
                    <a:pt x="12" y="86"/>
                  </a:lnTo>
                  <a:lnTo>
                    <a:pt x="18" y="87"/>
                  </a:lnTo>
                  <a:lnTo>
                    <a:pt x="24" y="89"/>
                  </a:lnTo>
                  <a:lnTo>
                    <a:pt x="29" y="91"/>
                  </a:lnTo>
                  <a:lnTo>
                    <a:pt x="35" y="91"/>
                  </a:lnTo>
                  <a:lnTo>
                    <a:pt x="41" y="89"/>
                  </a:lnTo>
                  <a:lnTo>
                    <a:pt x="41" y="8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Freeform 90"/>
            <p:cNvSpPr>
              <a:spLocks/>
            </p:cNvSpPr>
            <p:nvPr/>
          </p:nvSpPr>
          <p:spPr bwMode="auto">
            <a:xfrm>
              <a:off x="955675" y="2640013"/>
              <a:ext cx="98425" cy="115888"/>
            </a:xfrm>
            <a:custGeom>
              <a:avLst/>
              <a:gdLst>
                <a:gd name="T0" fmla="*/ 12 w 62"/>
                <a:gd name="T1" fmla="*/ 69 h 73"/>
                <a:gd name="T2" fmla="*/ 12 w 62"/>
                <a:gd name="T3" fmla="*/ 69 h 73"/>
                <a:gd name="T4" fmla="*/ 16 w 62"/>
                <a:gd name="T5" fmla="*/ 71 h 73"/>
                <a:gd name="T6" fmla="*/ 22 w 62"/>
                <a:gd name="T7" fmla="*/ 73 h 73"/>
                <a:gd name="T8" fmla="*/ 34 w 62"/>
                <a:gd name="T9" fmla="*/ 73 h 73"/>
                <a:gd name="T10" fmla="*/ 44 w 62"/>
                <a:gd name="T11" fmla="*/ 69 h 73"/>
                <a:gd name="T12" fmla="*/ 50 w 62"/>
                <a:gd name="T13" fmla="*/ 67 h 73"/>
                <a:gd name="T14" fmla="*/ 54 w 62"/>
                <a:gd name="T15" fmla="*/ 61 h 73"/>
                <a:gd name="T16" fmla="*/ 54 w 62"/>
                <a:gd name="T17" fmla="*/ 61 h 73"/>
                <a:gd name="T18" fmla="*/ 56 w 62"/>
                <a:gd name="T19" fmla="*/ 55 h 73"/>
                <a:gd name="T20" fmla="*/ 58 w 62"/>
                <a:gd name="T21" fmla="*/ 47 h 73"/>
                <a:gd name="T22" fmla="*/ 62 w 62"/>
                <a:gd name="T23" fmla="*/ 25 h 73"/>
                <a:gd name="T24" fmla="*/ 62 w 62"/>
                <a:gd name="T25" fmla="*/ 0 h 73"/>
                <a:gd name="T26" fmla="*/ 62 w 62"/>
                <a:gd name="T27" fmla="*/ 0 h 73"/>
                <a:gd name="T28" fmla="*/ 38 w 62"/>
                <a:gd name="T29" fmla="*/ 7 h 73"/>
                <a:gd name="T30" fmla="*/ 18 w 62"/>
                <a:gd name="T31" fmla="*/ 17 h 73"/>
                <a:gd name="T32" fmla="*/ 10 w 62"/>
                <a:gd name="T33" fmla="*/ 21 h 73"/>
                <a:gd name="T34" fmla="*/ 6 w 62"/>
                <a:gd name="T35" fmla="*/ 27 h 73"/>
                <a:gd name="T36" fmla="*/ 6 w 62"/>
                <a:gd name="T37" fmla="*/ 27 h 73"/>
                <a:gd name="T38" fmla="*/ 2 w 62"/>
                <a:gd name="T39" fmla="*/ 31 h 73"/>
                <a:gd name="T40" fmla="*/ 0 w 62"/>
                <a:gd name="T41" fmla="*/ 37 h 73"/>
                <a:gd name="T42" fmla="*/ 0 w 62"/>
                <a:gd name="T43" fmla="*/ 49 h 73"/>
                <a:gd name="T44" fmla="*/ 4 w 62"/>
                <a:gd name="T45" fmla="*/ 59 h 73"/>
                <a:gd name="T46" fmla="*/ 8 w 62"/>
                <a:gd name="T47" fmla="*/ 65 h 73"/>
                <a:gd name="T48" fmla="*/ 12 w 62"/>
                <a:gd name="T49" fmla="*/ 69 h 73"/>
                <a:gd name="T50" fmla="*/ 12 w 62"/>
                <a:gd name="T51"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73">
                  <a:moveTo>
                    <a:pt x="12" y="69"/>
                  </a:moveTo>
                  <a:lnTo>
                    <a:pt x="12" y="69"/>
                  </a:lnTo>
                  <a:lnTo>
                    <a:pt x="16" y="71"/>
                  </a:lnTo>
                  <a:lnTo>
                    <a:pt x="22" y="73"/>
                  </a:lnTo>
                  <a:lnTo>
                    <a:pt x="34" y="73"/>
                  </a:lnTo>
                  <a:lnTo>
                    <a:pt x="44" y="69"/>
                  </a:lnTo>
                  <a:lnTo>
                    <a:pt x="50" y="67"/>
                  </a:lnTo>
                  <a:lnTo>
                    <a:pt x="54" y="61"/>
                  </a:lnTo>
                  <a:lnTo>
                    <a:pt x="54" y="61"/>
                  </a:lnTo>
                  <a:lnTo>
                    <a:pt x="56" y="55"/>
                  </a:lnTo>
                  <a:lnTo>
                    <a:pt x="58" y="47"/>
                  </a:lnTo>
                  <a:lnTo>
                    <a:pt x="62" y="25"/>
                  </a:lnTo>
                  <a:lnTo>
                    <a:pt x="62" y="0"/>
                  </a:lnTo>
                  <a:lnTo>
                    <a:pt x="62" y="0"/>
                  </a:lnTo>
                  <a:lnTo>
                    <a:pt x="38" y="7"/>
                  </a:lnTo>
                  <a:lnTo>
                    <a:pt x="18" y="17"/>
                  </a:lnTo>
                  <a:lnTo>
                    <a:pt x="10" y="21"/>
                  </a:lnTo>
                  <a:lnTo>
                    <a:pt x="6" y="27"/>
                  </a:lnTo>
                  <a:lnTo>
                    <a:pt x="6" y="27"/>
                  </a:lnTo>
                  <a:lnTo>
                    <a:pt x="2" y="31"/>
                  </a:lnTo>
                  <a:lnTo>
                    <a:pt x="0" y="37"/>
                  </a:lnTo>
                  <a:lnTo>
                    <a:pt x="0" y="49"/>
                  </a:lnTo>
                  <a:lnTo>
                    <a:pt x="4" y="59"/>
                  </a:lnTo>
                  <a:lnTo>
                    <a:pt x="8" y="65"/>
                  </a:lnTo>
                  <a:lnTo>
                    <a:pt x="12" y="69"/>
                  </a:lnTo>
                  <a:lnTo>
                    <a:pt x="12" y="6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91"/>
            <p:cNvSpPr>
              <a:spLocks noEditPoints="1"/>
            </p:cNvSpPr>
            <p:nvPr/>
          </p:nvSpPr>
          <p:spPr bwMode="auto">
            <a:xfrm>
              <a:off x="107950" y="2586038"/>
              <a:ext cx="968375" cy="604838"/>
            </a:xfrm>
            <a:custGeom>
              <a:avLst/>
              <a:gdLst>
                <a:gd name="T0" fmla="*/ 548 w 610"/>
                <a:gd name="T1" fmla="*/ 107 h 381"/>
                <a:gd name="T2" fmla="*/ 490 w 610"/>
                <a:gd name="T3" fmla="*/ 77 h 381"/>
                <a:gd name="T4" fmla="*/ 516 w 610"/>
                <a:gd name="T5" fmla="*/ 137 h 381"/>
                <a:gd name="T6" fmla="*/ 496 w 610"/>
                <a:gd name="T7" fmla="*/ 153 h 381"/>
                <a:gd name="T8" fmla="*/ 467 w 610"/>
                <a:gd name="T9" fmla="*/ 202 h 381"/>
                <a:gd name="T10" fmla="*/ 477 w 610"/>
                <a:gd name="T11" fmla="*/ 236 h 381"/>
                <a:gd name="T12" fmla="*/ 395 w 610"/>
                <a:gd name="T13" fmla="*/ 184 h 381"/>
                <a:gd name="T14" fmla="*/ 427 w 610"/>
                <a:gd name="T15" fmla="*/ 143 h 381"/>
                <a:gd name="T16" fmla="*/ 425 w 610"/>
                <a:gd name="T17" fmla="*/ 101 h 381"/>
                <a:gd name="T18" fmla="*/ 393 w 610"/>
                <a:gd name="T19" fmla="*/ 45 h 381"/>
                <a:gd name="T20" fmla="*/ 322 w 610"/>
                <a:gd name="T21" fmla="*/ 51 h 381"/>
                <a:gd name="T22" fmla="*/ 367 w 610"/>
                <a:gd name="T23" fmla="*/ 85 h 381"/>
                <a:gd name="T24" fmla="*/ 357 w 610"/>
                <a:gd name="T25" fmla="*/ 111 h 381"/>
                <a:gd name="T26" fmla="*/ 252 w 610"/>
                <a:gd name="T27" fmla="*/ 117 h 381"/>
                <a:gd name="T28" fmla="*/ 242 w 610"/>
                <a:gd name="T29" fmla="*/ 91 h 381"/>
                <a:gd name="T30" fmla="*/ 288 w 610"/>
                <a:gd name="T31" fmla="*/ 67 h 381"/>
                <a:gd name="T32" fmla="*/ 226 w 610"/>
                <a:gd name="T33" fmla="*/ 55 h 381"/>
                <a:gd name="T34" fmla="*/ 185 w 610"/>
                <a:gd name="T35" fmla="*/ 103 h 381"/>
                <a:gd name="T36" fmla="*/ 167 w 610"/>
                <a:gd name="T37" fmla="*/ 121 h 381"/>
                <a:gd name="T38" fmla="*/ 232 w 610"/>
                <a:gd name="T39" fmla="*/ 190 h 381"/>
                <a:gd name="T40" fmla="*/ 131 w 610"/>
                <a:gd name="T41" fmla="*/ 230 h 381"/>
                <a:gd name="T42" fmla="*/ 129 w 610"/>
                <a:gd name="T43" fmla="*/ 204 h 381"/>
                <a:gd name="T44" fmla="*/ 119 w 610"/>
                <a:gd name="T45" fmla="*/ 149 h 381"/>
                <a:gd name="T46" fmla="*/ 81 w 610"/>
                <a:gd name="T47" fmla="*/ 135 h 381"/>
                <a:gd name="T48" fmla="*/ 125 w 610"/>
                <a:gd name="T49" fmla="*/ 99 h 381"/>
                <a:gd name="T50" fmla="*/ 62 w 610"/>
                <a:gd name="T51" fmla="*/ 107 h 381"/>
                <a:gd name="T52" fmla="*/ 44 w 610"/>
                <a:gd name="T53" fmla="*/ 165 h 381"/>
                <a:gd name="T54" fmla="*/ 52 w 610"/>
                <a:gd name="T55" fmla="*/ 202 h 381"/>
                <a:gd name="T56" fmla="*/ 69 w 610"/>
                <a:gd name="T57" fmla="*/ 236 h 381"/>
                <a:gd name="T58" fmla="*/ 129 w 610"/>
                <a:gd name="T59" fmla="*/ 286 h 381"/>
                <a:gd name="T60" fmla="*/ 99 w 610"/>
                <a:gd name="T61" fmla="*/ 355 h 381"/>
                <a:gd name="T62" fmla="*/ 157 w 610"/>
                <a:gd name="T63" fmla="*/ 337 h 381"/>
                <a:gd name="T64" fmla="*/ 226 w 610"/>
                <a:gd name="T65" fmla="*/ 341 h 381"/>
                <a:gd name="T66" fmla="*/ 264 w 610"/>
                <a:gd name="T67" fmla="*/ 331 h 381"/>
                <a:gd name="T68" fmla="*/ 338 w 610"/>
                <a:gd name="T69" fmla="*/ 327 h 381"/>
                <a:gd name="T70" fmla="*/ 377 w 610"/>
                <a:gd name="T71" fmla="*/ 337 h 381"/>
                <a:gd name="T72" fmla="*/ 447 w 610"/>
                <a:gd name="T73" fmla="*/ 335 h 381"/>
                <a:gd name="T74" fmla="*/ 504 w 610"/>
                <a:gd name="T75" fmla="*/ 355 h 381"/>
                <a:gd name="T76" fmla="*/ 475 w 610"/>
                <a:gd name="T77" fmla="*/ 284 h 381"/>
                <a:gd name="T78" fmla="*/ 536 w 610"/>
                <a:gd name="T79" fmla="*/ 236 h 381"/>
                <a:gd name="T80" fmla="*/ 556 w 610"/>
                <a:gd name="T81" fmla="*/ 204 h 381"/>
                <a:gd name="T82" fmla="*/ 564 w 610"/>
                <a:gd name="T83" fmla="*/ 165 h 381"/>
                <a:gd name="T84" fmla="*/ 355 w 610"/>
                <a:gd name="T85" fmla="*/ 161 h 381"/>
                <a:gd name="T86" fmla="*/ 338 w 610"/>
                <a:gd name="T87" fmla="*/ 182 h 381"/>
                <a:gd name="T88" fmla="*/ 306 w 610"/>
                <a:gd name="T89" fmla="*/ 151 h 381"/>
                <a:gd name="T90" fmla="*/ 252 w 610"/>
                <a:gd name="T91" fmla="*/ 167 h 381"/>
                <a:gd name="T92" fmla="*/ 254 w 610"/>
                <a:gd name="T93" fmla="*/ 206 h 381"/>
                <a:gd name="T94" fmla="*/ 145 w 610"/>
                <a:gd name="T95" fmla="*/ 268 h 381"/>
                <a:gd name="T96" fmla="*/ 228 w 610"/>
                <a:gd name="T97" fmla="*/ 272 h 381"/>
                <a:gd name="T98" fmla="*/ 191 w 610"/>
                <a:gd name="T99" fmla="*/ 258 h 381"/>
                <a:gd name="T100" fmla="*/ 238 w 610"/>
                <a:gd name="T101" fmla="*/ 276 h 381"/>
                <a:gd name="T102" fmla="*/ 272 w 610"/>
                <a:gd name="T103" fmla="*/ 252 h 381"/>
                <a:gd name="T104" fmla="*/ 342 w 610"/>
                <a:gd name="T105" fmla="*/ 270 h 381"/>
                <a:gd name="T106" fmla="*/ 310 w 610"/>
                <a:gd name="T107" fmla="*/ 248 h 381"/>
                <a:gd name="T108" fmla="*/ 349 w 610"/>
                <a:gd name="T109" fmla="*/ 280 h 381"/>
                <a:gd name="T110" fmla="*/ 383 w 610"/>
                <a:gd name="T111" fmla="*/ 258 h 381"/>
                <a:gd name="T112" fmla="*/ 403 w 610"/>
                <a:gd name="T113" fmla="*/ 266 h 381"/>
                <a:gd name="T114" fmla="*/ 443 w 610"/>
                <a:gd name="T115" fmla="*/ 270 h 381"/>
                <a:gd name="T116" fmla="*/ 451 w 610"/>
                <a:gd name="T117" fmla="*/ 29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0" h="381">
                  <a:moveTo>
                    <a:pt x="564" y="165"/>
                  </a:moveTo>
                  <a:lnTo>
                    <a:pt x="564" y="165"/>
                  </a:lnTo>
                  <a:lnTo>
                    <a:pt x="570" y="163"/>
                  </a:lnTo>
                  <a:lnTo>
                    <a:pt x="578" y="157"/>
                  </a:lnTo>
                  <a:lnTo>
                    <a:pt x="592" y="143"/>
                  </a:lnTo>
                  <a:lnTo>
                    <a:pt x="610" y="123"/>
                  </a:lnTo>
                  <a:lnTo>
                    <a:pt x="610" y="123"/>
                  </a:lnTo>
                  <a:lnTo>
                    <a:pt x="584" y="113"/>
                  </a:lnTo>
                  <a:lnTo>
                    <a:pt x="564" y="109"/>
                  </a:lnTo>
                  <a:lnTo>
                    <a:pt x="556" y="107"/>
                  </a:lnTo>
                  <a:lnTo>
                    <a:pt x="548" y="107"/>
                  </a:lnTo>
                  <a:lnTo>
                    <a:pt x="548" y="107"/>
                  </a:lnTo>
                  <a:lnTo>
                    <a:pt x="540" y="111"/>
                  </a:lnTo>
                  <a:lnTo>
                    <a:pt x="540" y="111"/>
                  </a:lnTo>
                  <a:lnTo>
                    <a:pt x="540" y="103"/>
                  </a:lnTo>
                  <a:lnTo>
                    <a:pt x="540" y="103"/>
                  </a:lnTo>
                  <a:lnTo>
                    <a:pt x="538" y="97"/>
                  </a:lnTo>
                  <a:lnTo>
                    <a:pt x="534" y="89"/>
                  </a:lnTo>
                  <a:lnTo>
                    <a:pt x="520" y="73"/>
                  </a:lnTo>
                  <a:lnTo>
                    <a:pt x="502" y="53"/>
                  </a:lnTo>
                  <a:lnTo>
                    <a:pt x="502" y="53"/>
                  </a:lnTo>
                  <a:lnTo>
                    <a:pt x="490" y="77"/>
                  </a:lnTo>
                  <a:lnTo>
                    <a:pt x="485" y="97"/>
                  </a:lnTo>
                  <a:lnTo>
                    <a:pt x="483" y="105"/>
                  </a:lnTo>
                  <a:lnTo>
                    <a:pt x="483" y="113"/>
                  </a:lnTo>
                  <a:lnTo>
                    <a:pt x="483" y="113"/>
                  </a:lnTo>
                  <a:lnTo>
                    <a:pt x="485" y="119"/>
                  </a:lnTo>
                  <a:lnTo>
                    <a:pt x="486" y="125"/>
                  </a:lnTo>
                  <a:lnTo>
                    <a:pt x="494" y="133"/>
                  </a:lnTo>
                  <a:lnTo>
                    <a:pt x="504" y="137"/>
                  </a:lnTo>
                  <a:lnTo>
                    <a:pt x="510" y="139"/>
                  </a:lnTo>
                  <a:lnTo>
                    <a:pt x="516" y="137"/>
                  </a:lnTo>
                  <a:lnTo>
                    <a:pt x="516" y="137"/>
                  </a:lnTo>
                  <a:lnTo>
                    <a:pt x="526" y="133"/>
                  </a:lnTo>
                  <a:lnTo>
                    <a:pt x="526" y="133"/>
                  </a:lnTo>
                  <a:lnTo>
                    <a:pt x="526" y="137"/>
                  </a:lnTo>
                  <a:lnTo>
                    <a:pt x="526" y="137"/>
                  </a:lnTo>
                  <a:lnTo>
                    <a:pt x="506" y="167"/>
                  </a:lnTo>
                  <a:lnTo>
                    <a:pt x="506" y="167"/>
                  </a:lnTo>
                  <a:lnTo>
                    <a:pt x="504" y="169"/>
                  </a:lnTo>
                  <a:lnTo>
                    <a:pt x="504" y="169"/>
                  </a:lnTo>
                  <a:lnTo>
                    <a:pt x="502" y="159"/>
                  </a:lnTo>
                  <a:lnTo>
                    <a:pt x="502" y="159"/>
                  </a:lnTo>
                  <a:lnTo>
                    <a:pt x="496" y="153"/>
                  </a:lnTo>
                  <a:lnTo>
                    <a:pt x="490" y="147"/>
                  </a:lnTo>
                  <a:lnTo>
                    <a:pt x="473" y="135"/>
                  </a:lnTo>
                  <a:lnTo>
                    <a:pt x="449" y="123"/>
                  </a:lnTo>
                  <a:lnTo>
                    <a:pt x="449" y="123"/>
                  </a:lnTo>
                  <a:lnTo>
                    <a:pt x="445" y="151"/>
                  </a:lnTo>
                  <a:lnTo>
                    <a:pt x="445" y="171"/>
                  </a:lnTo>
                  <a:lnTo>
                    <a:pt x="447" y="180"/>
                  </a:lnTo>
                  <a:lnTo>
                    <a:pt x="449" y="188"/>
                  </a:lnTo>
                  <a:lnTo>
                    <a:pt x="449" y="188"/>
                  </a:lnTo>
                  <a:lnTo>
                    <a:pt x="457" y="196"/>
                  </a:lnTo>
                  <a:lnTo>
                    <a:pt x="467" y="202"/>
                  </a:lnTo>
                  <a:lnTo>
                    <a:pt x="477" y="202"/>
                  </a:lnTo>
                  <a:lnTo>
                    <a:pt x="488" y="200"/>
                  </a:lnTo>
                  <a:lnTo>
                    <a:pt x="488" y="200"/>
                  </a:lnTo>
                  <a:lnTo>
                    <a:pt x="488" y="200"/>
                  </a:lnTo>
                  <a:lnTo>
                    <a:pt x="488" y="200"/>
                  </a:lnTo>
                  <a:lnTo>
                    <a:pt x="488" y="204"/>
                  </a:lnTo>
                  <a:lnTo>
                    <a:pt x="488" y="204"/>
                  </a:lnTo>
                  <a:lnTo>
                    <a:pt x="477" y="234"/>
                  </a:lnTo>
                  <a:lnTo>
                    <a:pt x="477" y="234"/>
                  </a:lnTo>
                  <a:lnTo>
                    <a:pt x="477" y="236"/>
                  </a:lnTo>
                  <a:lnTo>
                    <a:pt x="477" y="236"/>
                  </a:lnTo>
                  <a:lnTo>
                    <a:pt x="475" y="228"/>
                  </a:lnTo>
                  <a:lnTo>
                    <a:pt x="471" y="220"/>
                  </a:lnTo>
                  <a:lnTo>
                    <a:pt x="471" y="220"/>
                  </a:lnTo>
                  <a:lnTo>
                    <a:pt x="467" y="214"/>
                  </a:lnTo>
                  <a:lnTo>
                    <a:pt x="459" y="208"/>
                  </a:lnTo>
                  <a:lnTo>
                    <a:pt x="437" y="196"/>
                  </a:lnTo>
                  <a:lnTo>
                    <a:pt x="437" y="196"/>
                  </a:lnTo>
                  <a:lnTo>
                    <a:pt x="443" y="186"/>
                  </a:lnTo>
                  <a:lnTo>
                    <a:pt x="443" y="186"/>
                  </a:lnTo>
                  <a:lnTo>
                    <a:pt x="417" y="184"/>
                  </a:lnTo>
                  <a:lnTo>
                    <a:pt x="395" y="184"/>
                  </a:lnTo>
                  <a:lnTo>
                    <a:pt x="375" y="186"/>
                  </a:lnTo>
                  <a:lnTo>
                    <a:pt x="375" y="177"/>
                  </a:lnTo>
                  <a:lnTo>
                    <a:pt x="375" y="177"/>
                  </a:lnTo>
                  <a:lnTo>
                    <a:pt x="381" y="178"/>
                  </a:lnTo>
                  <a:lnTo>
                    <a:pt x="389" y="178"/>
                  </a:lnTo>
                  <a:lnTo>
                    <a:pt x="395" y="178"/>
                  </a:lnTo>
                  <a:lnTo>
                    <a:pt x="401" y="177"/>
                  </a:lnTo>
                  <a:lnTo>
                    <a:pt x="401" y="177"/>
                  </a:lnTo>
                  <a:lnTo>
                    <a:pt x="407" y="171"/>
                  </a:lnTo>
                  <a:lnTo>
                    <a:pt x="415" y="163"/>
                  </a:lnTo>
                  <a:lnTo>
                    <a:pt x="427" y="143"/>
                  </a:lnTo>
                  <a:lnTo>
                    <a:pt x="443" y="119"/>
                  </a:lnTo>
                  <a:lnTo>
                    <a:pt x="443" y="119"/>
                  </a:lnTo>
                  <a:lnTo>
                    <a:pt x="421" y="115"/>
                  </a:lnTo>
                  <a:lnTo>
                    <a:pt x="401" y="113"/>
                  </a:lnTo>
                  <a:lnTo>
                    <a:pt x="383" y="113"/>
                  </a:lnTo>
                  <a:lnTo>
                    <a:pt x="385" y="95"/>
                  </a:lnTo>
                  <a:lnTo>
                    <a:pt x="385" y="95"/>
                  </a:lnTo>
                  <a:lnTo>
                    <a:pt x="395" y="101"/>
                  </a:lnTo>
                  <a:lnTo>
                    <a:pt x="405" y="105"/>
                  </a:lnTo>
                  <a:lnTo>
                    <a:pt x="415" y="105"/>
                  </a:lnTo>
                  <a:lnTo>
                    <a:pt x="425" y="101"/>
                  </a:lnTo>
                  <a:lnTo>
                    <a:pt x="425" y="101"/>
                  </a:lnTo>
                  <a:lnTo>
                    <a:pt x="431" y="95"/>
                  </a:lnTo>
                  <a:lnTo>
                    <a:pt x="437" y="87"/>
                  </a:lnTo>
                  <a:lnTo>
                    <a:pt x="449" y="67"/>
                  </a:lnTo>
                  <a:lnTo>
                    <a:pt x="461" y="41"/>
                  </a:lnTo>
                  <a:lnTo>
                    <a:pt x="461" y="41"/>
                  </a:lnTo>
                  <a:lnTo>
                    <a:pt x="433" y="40"/>
                  </a:lnTo>
                  <a:lnTo>
                    <a:pt x="409" y="40"/>
                  </a:lnTo>
                  <a:lnTo>
                    <a:pt x="399" y="41"/>
                  </a:lnTo>
                  <a:lnTo>
                    <a:pt x="393" y="45"/>
                  </a:lnTo>
                  <a:lnTo>
                    <a:pt x="393" y="45"/>
                  </a:lnTo>
                  <a:lnTo>
                    <a:pt x="385" y="49"/>
                  </a:lnTo>
                  <a:lnTo>
                    <a:pt x="385" y="49"/>
                  </a:lnTo>
                  <a:lnTo>
                    <a:pt x="383" y="41"/>
                  </a:lnTo>
                  <a:lnTo>
                    <a:pt x="383" y="41"/>
                  </a:lnTo>
                  <a:lnTo>
                    <a:pt x="379" y="36"/>
                  </a:lnTo>
                  <a:lnTo>
                    <a:pt x="371" y="30"/>
                  </a:lnTo>
                  <a:lnTo>
                    <a:pt x="353" y="16"/>
                  </a:lnTo>
                  <a:lnTo>
                    <a:pt x="328" y="0"/>
                  </a:lnTo>
                  <a:lnTo>
                    <a:pt x="328" y="0"/>
                  </a:lnTo>
                  <a:lnTo>
                    <a:pt x="324" y="28"/>
                  </a:lnTo>
                  <a:lnTo>
                    <a:pt x="322" y="51"/>
                  </a:lnTo>
                  <a:lnTo>
                    <a:pt x="322" y="61"/>
                  </a:lnTo>
                  <a:lnTo>
                    <a:pt x="324" y="69"/>
                  </a:lnTo>
                  <a:lnTo>
                    <a:pt x="324" y="69"/>
                  </a:lnTo>
                  <a:lnTo>
                    <a:pt x="328" y="75"/>
                  </a:lnTo>
                  <a:lnTo>
                    <a:pt x="332" y="79"/>
                  </a:lnTo>
                  <a:lnTo>
                    <a:pt x="336" y="83"/>
                  </a:lnTo>
                  <a:lnTo>
                    <a:pt x="342" y="87"/>
                  </a:lnTo>
                  <a:lnTo>
                    <a:pt x="347" y="87"/>
                  </a:lnTo>
                  <a:lnTo>
                    <a:pt x="353" y="89"/>
                  </a:lnTo>
                  <a:lnTo>
                    <a:pt x="361" y="87"/>
                  </a:lnTo>
                  <a:lnTo>
                    <a:pt x="367" y="85"/>
                  </a:lnTo>
                  <a:lnTo>
                    <a:pt x="367" y="85"/>
                  </a:lnTo>
                  <a:lnTo>
                    <a:pt x="377" y="79"/>
                  </a:lnTo>
                  <a:lnTo>
                    <a:pt x="377" y="79"/>
                  </a:lnTo>
                  <a:lnTo>
                    <a:pt x="377" y="81"/>
                  </a:lnTo>
                  <a:lnTo>
                    <a:pt x="377" y="81"/>
                  </a:lnTo>
                  <a:lnTo>
                    <a:pt x="371" y="99"/>
                  </a:lnTo>
                  <a:lnTo>
                    <a:pt x="365" y="119"/>
                  </a:lnTo>
                  <a:lnTo>
                    <a:pt x="365" y="119"/>
                  </a:lnTo>
                  <a:lnTo>
                    <a:pt x="363" y="121"/>
                  </a:lnTo>
                  <a:lnTo>
                    <a:pt x="363" y="121"/>
                  </a:lnTo>
                  <a:lnTo>
                    <a:pt x="357" y="111"/>
                  </a:lnTo>
                  <a:lnTo>
                    <a:pt x="357" y="111"/>
                  </a:lnTo>
                  <a:lnTo>
                    <a:pt x="351" y="107"/>
                  </a:lnTo>
                  <a:lnTo>
                    <a:pt x="342" y="103"/>
                  </a:lnTo>
                  <a:lnTo>
                    <a:pt x="320" y="95"/>
                  </a:lnTo>
                  <a:lnTo>
                    <a:pt x="290" y="89"/>
                  </a:lnTo>
                  <a:lnTo>
                    <a:pt x="290" y="89"/>
                  </a:lnTo>
                  <a:lnTo>
                    <a:pt x="292" y="101"/>
                  </a:lnTo>
                  <a:lnTo>
                    <a:pt x="292" y="101"/>
                  </a:lnTo>
                  <a:lnTo>
                    <a:pt x="268" y="107"/>
                  </a:lnTo>
                  <a:lnTo>
                    <a:pt x="258" y="111"/>
                  </a:lnTo>
                  <a:lnTo>
                    <a:pt x="252" y="117"/>
                  </a:lnTo>
                  <a:lnTo>
                    <a:pt x="252" y="117"/>
                  </a:lnTo>
                  <a:lnTo>
                    <a:pt x="244" y="127"/>
                  </a:lnTo>
                  <a:lnTo>
                    <a:pt x="244" y="127"/>
                  </a:lnTo>
                  <a:lnTo>
                    <a:pt x="242" y="125"/>
                  </a:lnTo>
                  <a:lnTo>
                    <a:pt x="242" y="125"/>
                  </a:lnTo>
                  <a:lnTo>
                    <a:pt x="238" y="105"/>
                  </a:lnTo>
                  <a:lnTo>
                    <a:pt x="232" y="87"/>
                  </a:lnTo>
                  <a:lnTo>
                    <a:pt x="232" y="87"/>
                  </a:lnTo>
                  <a:lnTo>
                    <a:pt x="234" y="83"/>
                  </a:lnTo>
                  <a:lnTo>
                    <a:pt x="234" y="83"/>
                  </a:lnTo>
                  <a:lnTo>
                    <a:pt x="242" y="91"/>
                  </a:lnTo>
                  <a:lnTo>
                    <a:pt x="242" y="91"/>
                  </a:lnTo>
                  <a:lnTo>
                    <a:pt x="250" y="93"/>
                  </a:lnTo>
                  <a:lnTo>
                    <a:pt x="256" y="93"/>
                  </a:lnTo>
                  <a:lnTo>
                    <a:pt x="262" y="93"/>
                  </a:lnTo>
                  <a:lnTo>
                    <a:pt x="268" y="91"/>
                  </a:lnTo>
                  <a:lnTo>
                    <a:pt x="274" y="89"/>
                  </a:lnTo>
                  <a:lnTo>
                    <a:pt x="278" y="85"/>
                  </a:lnTo>
                  <a:lnTo>
                    <a:pt x="284" y="81"/>
                  </a:lnTo>
                  <a:lnTo>
                    <a:pt x="286" y="75"/>
                  </a:lnTo>
                  <a:lnTo>
                    <a:pt x="286" y="75"/>
                  </a:lnTo>
                  <a:lnTo>
                    <a:pt x="288" y="67"/>
                  </a:lnTo>
                  <a:lnTo>
                    <a:pt x="290" y="57"/>
                  </a:lnTo>
                  <a:lnTo>
                    <a:pt x="288" y="36"/>
                  </a:lnTo>
                  <a:lnTo>
                    <a:pt x="284" y="6"/>
                  </a:lnTo>
                  <a:lnTo>
                    <a:pt x="284" y="6"/>
                  </a:lnTo>
                  <a:lnTo>
                    <a:pt x="260" y="20"/>
                  </a:lnTo>
                  <a:lnTo>
                    <a:pt x="240" y="34"/>
                  </a:lnTo>
                  <a:lnTo>
                    <a:pt x="232" y="40"/>
                  </a:lnTo>
                  <a:lnTo>
                    <a:pt x="228" y="47"/>
                  </a:lnTo>
                  <a:lnTo>
                    <a:pt x="228" y="47"/>
                  </a:lnTo>
                  <a:lnTo>
                    <a:pt x="226" y="55"/>
                  </a:lnTo>
                  <a:lnTo>
                    <a:pt x="226" y="55"/>
                  </a:lnTo>
                  <a:lnTo>
                    <a:pt x="218" y="49"/>
                  </a:lnTo>
                  <a:lnTo>
                    <a:pt x="218" y="49"/>
                  </a:lnTo>
                  <a:lnTo>
                    <a:pt x="212" y="45"/>
                  </a:lnTo>
                  <a:lnTo>
                    <a:pt x="203" y="43"/>
                  </a:lnTo>
                  <a:lnTo>
                    <a:pt x="179" y="43"/>
                  </a:lnTo>
                  <a:lnTo>
                    <a:pt x="151" y="43"/>
                  </a:lnTo>
                  <a:lnTo>
                    <a:pt x="151" y="43"/>
                  </a:lnTo>
                  <a:lnTo>
                    <a:pt x="161" y="71"/>
                  </a:lnTo>
                  <a:lnTo>
                    <a:pt x="173" y="91"/>
                  </a:lnTo>
                  <a:lnTo>
                    <a:pt x="179" y="99"/>
                  </a:lnTo>
                  <a:lnTo>
                    <a:pt x="185" y="103"/>
                  </a:lnTo>
                  <a:lnTo>
                    <a:pt x="185" y="103"/>
                  </a:lnTo>
                  <a:lnTo>
                    <a:pt x="195" y="109"/>
                  </a:lnTo>
                  <a:lnTo>
                    <a:pt x="205" y="109"/>
                  </a:lnTo>
                  <a:lnTo>
                    <a:pt x="214" y="105"/>
                  </a:lnTo>
                  <a:lnTo>
                    <a:pt x="224" y="99"/>
                  </a:lnTo>
                  <a:lnTo>
                    <a:pt x="226" y="117"/>
                  </a:lnTo>
                  <a:lnTo>
                    <a:pt x="226" y="117"/>
                  </a:lnTo>
                  <a:lnTo>
                    <a:pt x="207" y="117"/>
                  </a:lnTo>
                  <a:lnTo>
                    <a:pt x="189" y="119"/>
                  </a:lnTo>
                  <a:lnTo>
                    <a:pt x="167" y="121"/>
                  </a:lnTo>
                  <a:lnTo>
                    <a:pt x="167" y="121"/>
                  </a:lnTo>
                  <a:lnTo>
                    <a:pt x="181" y="147"/>
                  </a:lnTo>
                  <a:lnTo>
                    <a:pt x="193" y="167"/>
                  </a:lnTo>
                  <a:lnTo>
                    <a:pt x="201" y="175"/>
                  </a:lnTo>
                  <a:lnTo>
                    <a:pt x="207" y="178"/>
                  </a:lnTo>
                  <a:lnTo>
                    <a:pt x="207" y="178"/>
                  </a:lnTo>
                  <a:lnTo>
                    <a:pt x="212" y="182"/>
                  </a:lnTo>
                  <a:lnTo>
                    <a:pt x="218" y="182"/>
                  </a:lnTo>
                  <a:lnTo>
                    <a:pt x="224" y="182"/>
                  </a:lnTo>
                  <a:lnTo>
                    <a:pt x="232" y="182"/>
                  </a:lnTo>
                  <a:lnTo>
                    <a:pt x="232" y="190"/>
                  </a:lnTo>
                  <a:lnTo>
                    <a:pt x="232" y="190"/>
                  </a:lnTo>
                  <a:lnTo>
                    <a:pt x="212" y="188"/>
                  </a:lnTo>
                  <a:lnTo>
                    <a:pt x="189" y="186"/>
                  </a:lnTo>
                  <a:lnTo>
                    <a:pt x="165" y="188"/>
                  </a:lnTo>
                  <a:lnTo>
                    <a:pt x="165" y="188"/>
                  </a:lnTo>
                  <a:lnTo>
                    <a:pt x="169" y="200"/>
                  </a:lnTo>
                  <a:lnTo>
                    <a:pt x="169" y="200"/>
                  </a:lnTo>
                  <a:lnTo>
                    <a:pt x="149" y="210"/>
                  </a:lnTo>
                  <a:lnTo>
                    <a:pt x="141" y="216"/>
                  </a:lnTo>
                  <a:lnTo>
                    <a:pt x="135" y="222"/>
                  </a:lnTo>
                  <a:lnTo>
                    <a:pt x="135" y="222"/>
                  </a:lnTo>
                  <a:lnTo>
                    <a:pt x="131" y="230"/>
                  </a:lnTo>
                  <a:lnTo>
                    <a:pt x="129" y="238"/>
                  </a:lnTo>
                  <a:lnTo>
                    <a:pt x="129" y="238"/>
                  </a:lnTo>
                  <a:lnTo>
                    <a:pt x="129" y="236"/>
                  </a:lnTo>
                  <a:lnTo>
                    <a:pt x="129" y="236"/>
                  </a:lnTo>
                  <a:lnTo>
                    <a:pt x="117" y="204"/>
                  </a:lnTo>
                  <a:lnTo>
                    <a:pt x="117" y="204"/>
                  </a:lnTo>
                  <a:lnTo>
                    <a:pt x="117" y="202"/>
                  </a:lnTo>
                  <a:lnTo>
                    <a:pt x="117" y="202"/>
                  </a:lnTo>
                  <a:lnTo>
                    <a:pt x="119" y="200"/>
                  </a:lnTo>
                  <a:lnTo>
                    <a:pt x="119" y="200"/>
                  </a:lnTo>
                  <a:lnTo>
                    <a:pt x="129" y="204"/>
                  </a:lnTo>
                  <a:lnTo>
                    <a:pt x="141" y="204"/>
                  </a:lnTo>
                  <a:lnTo>
                    <a:pt x="151" y="198"/>
                  </a:lnTo>
                  <a:lnTo>
                    <a:pt x="159" y="190"/>
                  </a:lnTo>
                  <a:lnTo>
                    <a:pt x="159" y="190"/>
                  </a:lnTo>
                  <a:lnTo>
                    <a:pt x="161" y="182"/>
                  </a:lnTo>
                  <a:lnTo>
                    <a:pt x="163" y="175"/>
                  </a:lnTo>
                  <a:lnTo>
                    <a:pt x="163" y="153"/>
                  </a:lnTo>
                  <a:lnTo>
                    <a:pt x="161" y="125"/>
                  </a:lnTo>
                  <a:lnTo>
                    <a:pt x="161" y="125"/>
                  </a:lnTo>
                  <a:lnTo>
                    <a:pt x="137" y="137"/>
                  </a:lnTo>
                  <a:lnTo>
                    <a:pt x="119" y="149"/>
                  </a:lnTo>
                  <a:lnTo>
                    <a:pt x="111" y="153"/>
                  </a:lnTo>
                  <a:lnTo>
                    <a:pt x="105" y="159"/>
                  </a:lnTo>
                  <a:lnTo>
                    <a:pt x="105" y="159"/>
                  </a:lnTo>
                  <a:lnTo>
                    <a:pt x="103" y="169"/>
                  </a:lnTo>
                  <a:lnTo>
                    <a:pt x="103" y="169"/>
                  </a:lnTo>
                  <a:lnTo>
                    <a:pt x="101" y="169"/>
                  </a:lnTo>
                  <a:lnTo>
                    <a:pt x="101" y="169"/>
                  </a:lnTo>
                  <a:lnTo>
                    <a:pt x="81" y="137"/>
                  </a:lnTo>
                  <a:lnTo>
                    <a:pt x="81" y="137"/>
                  </a:lnTo>
                  <a:lnTo>
                    <a:pt x="81" y="135"/>
                  </a:lnTo>
                  <a:lnTo>
                    <a:pt x="81" y="135"/>
                  </a:lnTo>
                  <a:lnTo>
                    <a:pt x="93" y="139"/>
                  </a:lnTo>
                  <a:lnTo>
                    <a:pt x="93" y="139"/>
                  </a:lnTo>
                  <a:lnTo>
                    <a:pt x="99" y="139"/>
                  </a:lnTo>
                  <a:lnTo>
                    <a:pt x="105" y="139"/>
                  </a:lnTo>
                  <a:lnTo>
                    <a:pt x="115" y="133"/>
                  </a:lnTo>
                  <a:lnTo>
                    <a:pt x="123" y="125"/>
                  </a:lnTo>
                  <a:lnTo>
                    <a:pt x="125" y="121"/>
                  </a:lnTo>
                  <a:lnTo>
                    <a:pt x="127" y="115"/>
                  </a:lnTo>
                  <a:lnTo>
                    <a:pt x="127" y="115"/>
                  </a:lnTo>
                  <a:lnTo>
                    <a:pt x="127" y="107"/>
                  </a:lnTo>
                  <a:lnTo>
                    <a:pt x="125" y="99"/>
                  </a:lnTo>
                  <a:lnTo>
                    <a:pt x="119" y="79"/>
                  </a:lnTo>
                  <a:lnTo>
                    <a:pt x="109" y="53"/>
                  </a:lnTo>
                  <a:lnTo>
                    <a:pt x="109" y="53"/>
                  </a:lnTo>
                  <a:lnTo>
                    <a:pt x="89" y="73"/>
                  </a:lnTo>
                  <a:lnTo>
                    <a:pt x="75" y="89"/>
                  </a:lnTo>
                  <a:lnTo>
                    <a:pt x="71" y="97"/>
                  </a:lnTo>
                  <a:lnTo>
                    <a:pt x="69" y="103"/>
                  </a:lnTo>
                  <a:lnTo>
                    <a:pt x="69" y="103"/>
                  </a:lnTo>
                  <a:lnTo>
                    <a:pt x="69" y="111"/>
                  </a:lnTo>
                  <a:lnTo>
                    <a:pt x="69" y="111"/>
                  </a:lnTo>
                  <a:lnTo>
                    <a:pt x="62" y="107"/>
                  </a:lnTo>
                  <a:lnTo>
                    <a:pt x="62" y="107"/>
                  </a:lnTo>
                  <a:lnTo>
                    <a:pt x="54" y="107"/>
                  </a:lnTo>
                  <a:lnTo>
                    <a:pt x="46" y="107"/>
                  </a:lnTo>
                  <a:lnTo>
                    <a:pt x="24" y="111"/>
                  </a:lnTo>
                  <a:lnTo>
                    <a:pt x="0" y="119"/>
                  </a:lnTo>
                  <a:lnTo>
                    <a:pt x="0" y="119"/>
                  </a:lnTo>
                  <a:lnTo>
                    <a:pt x="16" y="141"/>
                  </a:lnTo>
                  <a:lnTo>
                    <a:pt x="30" y="155"/>
                  </a:lnTo>
                  <a:lnTo>
                    <a:pt x="38" y="161"/>
                  </a:lnTo>
                  <a:lnTo>
                    <a:pt x="44" y="165"/>
                  </a:lnTo>
                  <a:lnTo>
                    <a:pt x="44" y="165"/>
                  </a:lnTo>
                  <a:lnTo>
                    <a:pt x="54" y="165"/>
                  </a:lnTo>
                  <a:lnTo>
                    <a:pt x="64" y="163"/>
                  </a:lnTo>
                  <a:lnTo>
                    <a:pt x="71" y="159"/>
                  </a:lnTo>
                  <a:lnTo>
                    <a:pt x="77" y="151"/>
                  </a:lnTo>
                  <a:lnTo>
                    <a:pt x="83" y="167"/>
                  </a:lnTo>
                  <a:lnTo>
                    <a:pt x="83" y="167"/>
                  </a:lnTo>
                  <a:lnTo>
                    <a:pt x="68" y="171"/>
                  </a:lnTo>
                  <a:lnTo>
                    <a:pt x="52" y="177"/>
                  </a:lnTo>
                  <a:lnTo>
                    <a:pt x="34" y="182"/>
                  </a:lnTo>
                  <a:lnTo>
                    <a:pt x="34" y="182"/>
                  </a:lnTo>
                  <a:lnTo>
                    <a:pt x="52" y="202"/>
                  </a:lnTo>
                  <a:lnTo>
                    <a:pt x="68" y="216"/>
                  </a:lnTo>
                  <a:lnTo>
                    <a:pt x="75" y="222"/>
                  </a:lnTo>
                  <a:lnTo>
                    <a:pt x="81" y="224"/>
                  </a:lnTo>
                  <a:lnTo>
                    <a:pt x="81" y="224"/>
                  </a:lnTo>
                  <a:lnTo>
                    <a:pt x="87" y="226"/>
                  </a:lnTo>
                  <a:lnTo>
                    <a:pt x="93" y="226"/>
                  </a:lnTo>
                  <a:lnTo>
                    <a:pt x="105" y="222"/>
                  </a:lnTo>
                  <a:lnTo>
                    <a:pt x="107" y="228"/>
                  </a:lnTo>
                  <a:lnTo>
                    <a:pt x="107" y="228"/>
                  </a:lnTo>
                  <a:lnTo>
                    <a:pt x="89" y="230"/>
                  </a:lnTo>
                  <a:lnTo>
                    <a:pt x="69" y="236"/>
                  </a:lnTo>
                  <a:lnTo>
                    <a:pt x="48" y="244"/>
                  </a:lnTo>
                  <a:lnTo>
                    <a:pt x="48" y="244"/>
                  </a:lnTo>
                  <a:lnTo>
                    <a:pt x="66" y="266"/>
                  </a:lnTo>
                  <a:lnTo>
                    <a:pt x="81" y="284"/>
                  </a:lnTo>
                  <a:lnTo>
                    <a:pt x="89" y="290"/>
                  </a:lnTo>
                  <a:lnTo>
                    <a:pt x="97" y="294"/>
                  </a:lnTo>
                  <a:lnTo>
                    <a:pt x="97" y="294"/>
                  </a:lnTo>
                  <a:lnTo>
                    <a:pt x="105" y="294"/>
                  </a:lnTo>
                  <a:lnTo>
                    <a:pt x="115" y="294"/>
                  </a:lnTo>
                  <a:lnTo>
                    <a:pt x="121" y="290"/>
                  </a:lnTo>
                  <a:lnTo>
                    <a:pt x="129" y="286"/>
                  </a:lnTo>
                  <a:lnTo>
                    <a:pt x="135" y="302"/>
                  </a:lnTo>
                  <a:lnTo>
                    <a:pt x="135" y="302"/>
                  </a:lnTo>
                  <a:lnTo>
                    <a:pt x="133" y="302"/>
                  </a:lnTo>
                  <a:lnTo>
                    <a:pt x="133" y="302"/>
                  </a:lnTo>
                  <a:lnTo>
                    <a:pt x="125" y="302"/>
                  </a:lnTo>
                  <a:lnTo>
                    <a:pt x="115" y="302"/>
                  </a:lnTo>
                  <a:lnTo>
                    <a:pt x="91" y="306"/>
                  </a:lnTo>
                  <a:lnTo>
                    <a:pt x="64" y="315"/>
                  </a:lnTo>
                  <a:lnTo>
                    <a:pt x="64" y="315"/>
                  </a:lnTo>
                  <a:lnTo>
                    <a:pt x="81" y="337"/>
                  </a:lnTo>
                  <a:lnTo>
                    <a:pt x="99" y="355"/>
                  </a:lnTo>
                  <a:lnTo>
                    <a:pt x="107" y="361"/>
                  </a:lnTo>
                  <a:lnTo>
                    <a:pt x="113" y="365"/>
                  </a:lnTo>
                  <a:lnTo>
                    <a:pt x="113" y="365"/>
                  </a:lnTo>
                  <a:lnTo>
                    <a:pt x="125" y="367"/>
                  </a:lnTo>
                  <a:lnTo>
                    <a:pt x="137" y="365"/>
                  </a:lnTo>
                  <a:lnTo>
                    <a:pt x="145" y="359"/>
                  </a:lnTo>
                  <a:lnTo>
                    <a:pt x="153" y="349"/>
                  </a:lnTo>
                  <a:lnTo>
                    <a:pt x="165" y="381"/>
                  </a:lnTo>
                  <a:lnTo>
                    <a:pt x="165" y="381"/>
                  </a:lnTo>
                  <a:lnTo>
                    <a:pt x="157" y="337"/>
                  </a:lnTo>
                  <a:lnTo>
                    <a:pt x="157" y="337"/>
                  </a:lnTo>
                  <a:lnTo>
                    <a:pt x="157" y="335"/>
                  </a:lnTo>
                  <a:lnTo>
                    <a:pt x="157" y="335"/>
                  </a:lnTo>
                  <a:lnTo>
                    <a:pt x="163" y="341"/>
                  </a:lnTo>
                  <a:lnTo>
                    <a:pt x="163" y="341"/>
                  </a:lnTo>
                  <a:lnTo>
                    <a:pt x="173" y="347"/>
                  </a:lnTo>
                  <a:lnTo>
                    <a:pt x="185" y="347"/>
                  </a:lnTo>
                  <a:lnTo>
                    <a:pt x="195" y="345"/>
                  </a:lnTo>
                  <a:lnTo>
                    <a:pt x="205" y="339"/>
                  </a:lnTo>
                  <a:lnTo>
                    <a:pt x="205" y="339"/>
                  </a:lnTo>
                  <a:lnTo>
                    <a:pt x="214" y="343"/>
                  </a:lnTo>
                  <a:lnTo>
                    <a:pt x="226" y="341"/>
                  </a:lnTo>
                  <a:lnTo>
                    <a:pt x="236" y="339"/>
                  </a:lnTo>
                  <a:lnTo>
                    <a:pt x="244" y="331"/>
                  </a:lnTo>
                  <a:lnTo>
                    <a:pt x="248" y="369"/>
                  </a:lnTo>
                  <a:lnTo>
                    <a:pt x="248" y="369"/>
                  </a:lnTo>
                  <a:lnTo>
                    <a:pt x="252" y="319"/>
                  </a:lnTo>
                  <a:lnTo>
                    <a:pt x="252" y="319"/>
                  </a:lnTo>
                  <a:lnTo>
                    <a:pt x="252" y="319"/>
                  </a:lnTo>
                  <a:lnTo>
                    <a:pt x="252" y="319"/>
                  </a:lnTo>
                  <a:lnTo>
                    <a:pt x="258" y="327"/>
                  </a:lnTo>
                  <a:lnTo>
                    <a:pt x="258" y="327"/>
                  </a:lnTo>
                  <a:lnTo>
                    <a:pt x="264" y="331"/>
                  </a:lnTo>
                  <a:lnTo>
                    <a:pt x="270" y="335"/>
                  </a:lnTo>
                  <a:lnTo>
                    <a:pt x="276" y="339"/>
                  </a:lnTo>
                  <a:lnTo>
                    <a:pt x="282" y="339"/>
                  </a:lnTo>
                  <a:lnTo>
                    <a:pt x="290" y="339"/>
                  </a:lnTo>
                  <a:lnTo>
                    <a:pt x="296" y="339"/>
                  </a:lnTo>
                  <a:lnTo>
                    <a:pt x="302" y="335"/>
                  </a:lnTo>
                  <a:lnTo>
                    <a:pt x="308" y="331"/>
                  </a:lnTo>
                  <a:lnTo>
                    <a:pt x="308" y="331"/>
                  </a:lnTo>
                  <a:lnTo>
                    <a:pt x="318" y="333"/>
                  </a:lnTo>
                  <a:lnTo>
                    <a:pt x="328" y="331"/>
                  </a:lnTo>
                  <a:lnTo>
                    <a:pt x="338" y="327"/>
                  </a:lnTo>
                  <a:lnTo>
                    <a:pt x="346" y="321"/>
                  </a:lnTo>
                  <a:lnTo>
                    <a:pt x="346" y="321"/>
                  </a:lnTo>
                  <a:lnTo>
                    <a:pt x="349" y="314"/>
                  </a:lnTo>
                  <a:lnTo>
                    <a:pt x="349" y="314"/>
                  </a:lnTo>
                  <a:lnTo>
                    <a:pt x="351" y="315"/>
                  </a:lnTo>
                  <a:lnTo>
                    <a:pt x="351" y="315"/>
                  </a:lnTo>
                  <a:lnTo>
                    <a:pt x="353" y="363"/>
                  </a:lnTo>
                  <a:lnTo>
                    <a:pt x="357" y="327"/>
                  </a:lnTo>
                  <a:lnTo>
                    <a:pt x="357" y="327"/>
                  </a:lnTo>
                  <a:lnTo>
                    <a:pt x="367" y="333"/>
                  </a:lnTo>
                  <a:lnTo>
                    <a:pt x="377" y="337"/>
                  </a:lnTo>
                  <a:lnTo>
                    <a:pt x="387" y="339"/>
                  </a:lnTo>
                  <a:lnTo>
                    <a:pt x="399" y="335"/>
                  </a:lnTo>
                  <a:lnTo>
                    <a:pt x="399" y="335"/>
                  </a:lnTo>
                  <a:lnTo>
                    <a:pt x="407" y="341"/>
                  </a:lnTo>
                  <a:lnTo>
                    <a:pt x="419" y="345"/>
                  </a:lnTo>
                  <a:lnTo>
                    <a:pt x="429" y="343"/>
                  </a:lnTo>
                  <a:lnTo>
                    <a:pt x="439" y="339"/>
                  </a:lnTo>
                  <a:lnTo>
                    <a:pt x="439" y="339"/>
                  </a:lnTo>
                  <a:lnTo>
                    <a:pt x="447" y="333"/>
                  </a:lnTo>
                  <a:lnTo>
                    <a:pt x="447" y="333"/>
                  </a:lnTo>
                  <a:lnTo>
                    <a:pt x="447" y="335"/>
                  </a:lnTo>
                  <a:lnTo>
                    <a:pt x="447" y="335"/>
                  </a:lnTo>
                  <a:lnTo>
                    <a:pt x="437" y="379"/>
                  </a:lnTo>
                  <a:lnTo>
                    <a:pt x="449" y="347"/>
                  </a:lnTo>
                  <a:lnTo>
                    <a:pt x="449" y="347"/>
                  </a:lnTo>
                  <a:lnTo>
                    <a:pt x="457" y="355"/>
                  </a:lnTo>
                  <a:lnTo>
                    <a:pt x="467" y="363"/>
                  </a:lnTo>
                  <a:lnTo>
                    <a:pt x="477" y="365"/>
                  </a:lnTo>
                  <a:lnTo>
                    <a:pt x="488" y="363"/>
                  </a:lnTo>
                  <a:lnTo>
                    <a:pt x="488" y="363"/>
                  </a:lnTo>
                  <a:lnTo>
                    <a:pt x="496" y="361"/>
                  </a:lnTo>
                  <a:lnTo>
                    <a:pt x="504" y="355"/>
                  </a:lnTo>
                  <a:lnTo>
                    <a:pt x="520" y="337"/>
                  </a:lnTo>
                  <a:lnTo>
                    <a:pt x="540" y="315"/>
                  </a:lnTo>
                  <a:lnTo>
                    <a:pt x="540" y="315"/>
                  </a:lnTo>
                  <a:lnTo>
                    <a:pt x="512" y="306"/>
                  </a:lnTo>
                  <a:lnTo>
                    <a:pt x="488" y="300"/>
                  </a:lnTo>
                  <a:lnTo>
                    <a:pt x="479" y="300"/>
                  </a:lnTo>
                  <a:lnTo>
                    <a:pt x="471" y="300"/>
                  </a:lnTo>
                  <a:lnTo>
                    <a:pt x="471" y="300"/>
                  </a:lnTo>
                  <a:lnTo>
                    <a:pt x="469" y="302"/>
                  </a:lnTo>
                  <a:lnTo>
                    <a:pt x="475" y="284"/>
                  </a:lnTo>
                  <a:lnTo>
                    <a:pt x="475" y="284"/>
                  </a:lnTo>
                  <a:lnTo>
                    <a:pt x="483" y="290"/>
                  </a:lnTo>
                  <a:lnTo>
                    <a:pt x="490" y="292"/>
                  </a:lnTo>
                  <a:lnTo>
                    <a:pt x="498" y="294"/>
                  </a:lnTo>
                  <a:lnTo>
                    <a:pt x="506" y="292"/>
                  </a:lnTo>
                  <a:lnTo>
                    <a:pt x="506" y="292"/>
                  </a:lnTo>
                  <a:lnTo>
                    <a:pt x="514" y="290"/>
                  </a:lnTo>
                  <a:lnTo>
                    <a:pt x="522" y="282"/>
                  </a:lnTo>
                  <a:lnTo>
                    <a:pt x="538" y="266"/>
                  </a:lnTo>
                  <a:lnTo>
                    <a:pt x="558" y="244"/>
                  </a:lnTo>
                  <a:lnTo>
                    <a:pt x="558" y="244"/>
                  </a:lnTo>
                  <a:lnTo>
                    <a:pt x="536" y="236"/>
                  </a:lnTo>
                  <a:lnTo>
                    <a:pt x="516" y="230"/>
                  </a:lnTo>
                  <a:lnTo>
                    <a:pt x="498" y="228"/>
                  </a:lnTo>
                  <a:lnTo>
                    <a:pt x="502" y="220"/>
                  </a:lnTo>
                  <a:lnTo>
                    <a:pt x="502" y="220"/>
                  </a:lnTo>
                  <a:lnTo>
                    <a:pt x="512" y="224"/>
                  </a:lnTo>
                  <a:lnTo>
                    <a:pt x="518" y="226"/>
                  </a:lnTo>
                  <a:lnTo>
                    <a:pt x="524" y="224"/>
                  </a:lnTo>
                  <a:lnTo>
                    <a:pt x="524" y="224"/>
                  </a:lnTo>
                  <a:lnTo>
                    <a:pt x="530" y="222"/>
                  </a:lnTo>
                  <a:lnTo>
                    <a:pt x="538" y="216"/>
                  </a:lnTo>
                  <a:lnTo>
                    <a:pt x="556" y="204"/>
                  </a:lnTo>
                  <a:lnTo>
                    <a:pt x="574" y="184"/>
                  </a:lnTo>
                  <a:lnTo>
                    <a:pt x="574" y="184"/>
                  </a:lnTo>
                  <a:lnTo>
                    <a:pt x="556" y="177"/>
                  </a:lnTo>
                  <a:lnTo>
                    <a:pt x="540" y="171"/>
                  </a:lnTo>
                  <a:lnTo>
                    <a:pt x="524" y="167"/>
                  </a:lnTo>
                  <a:lnTo>
                    <a:pt x="530" y="151"/>
                  </a:lnTo>
                  <a:lnTo>
                    <a:pt x="530" y="151"/>
                  </a:lnTo>
                  <a:lnTo>
                    <a:pt x="536" y="159"/>
                  </a:lnTo>
                  <a:lnTo>
                    <a:pt x="544" y="165"/>
                  </a:lnTo>
                  <a:lnTo>
                    <a:pt x="554" y="167"/>
                  </a:lnTo>
                  <a:lnTo>
                    <a:pt x="564" y="165"/>
                  </a:lnTo>
                  <a:lnTo>
                    <a:pt x="564" y="165"/>
                  </a:lnTo>
                  <a:close/>
                  <a:moveTo>
                    <a:pt x="310" y="159"/>
                  </a:moveTo>
                  <a:lnTo>
                    <a:pt x="310" y="159"/>
                  </a:lnTo>
                  <a:lnTo>
                    <a:pt x="316" y="163"/>
                  </a:lnTo>
                  <a:lnTo>
                    <a:pt x="322" y="165"/>
                  </a:lnTo>
                  <a:lnTo>
                    <a:pt x="334" y="169"/>
                  </a:lnTo>
                  <a:lnTo>
                    <a:pt x="346" y="167"/>
                  </a:lnTo>
                  <a:lnTo>
                    <a:pt x="351" y="163"/>
                  </a:lnTo>
                  <a:lnTo>
                    <a:pt x="355" y="159"/>
                  </a:lnTo>
                  <a:lnTo>
                    <a:pt x="355" y="159"/>
                  </a:lnTo>
                  <a:lnTo>
                    <a:pt x="355" y="161"/>
                  </a:lnTo>
                  <a:lnTo>
                    <a:pt x="355" y="161"/>
                  </a:lnTo>
                  <a:lnTo>
                    <a:pt x="357" y="163"/>
                  </a:lnTo>
                  <a:lnTo>
                    <a:pt x="357" y="163"/>
                  </a:lnTo>
                  <a:lnTo>
                    <a:pt x="353" y="200"/>
                  </a:lnTo>
                  <a:lnTo>
                    <a:pt x="353" y="200"/>
                  </a:lnTo>
                  <a:lnTo>
                    <a:pt x="353" y="200"/>
                  </a:lnTo>
                  <a:lnTo>
                    <a:pt x="353" y="200"/>
                  </a:lnTo>
                  <a:lnTo>
                    <a:pt x="349" y="192"/>
                  </a:lnTo>
                  <a:lnTo>
                    <a:pt x="344" y="186"/>
                  </a:lnTo>
                  <a:lnTo>
                    <a:pt x="344" y="186"/>
                  </a:lnTo>
                  <a:lnTo>
                    <a:pt x="338" y="182"/>
                  </a:lnTo>
                  <a:lnTo>
                    <a:pt x="338" y="182"/>
                  </a:lnTo>
                  <a:lnTo>
                    <a:pt x="340" y="175"/>
                  </a:lnTo>
                  <a:lnTo>
                    <a:pt x="340" y="175"/>
                  </a:lnTo>
                  <a:lnTo>
                    <a:pt x="320" y="177"/>
                  </a:lnTo>
                  <a:lnTo>
                    <a:pt x="320" y="177"/>
                  </a:lnTo>
                  <a:lnTo>
                    <a:pt x="292" y="169"/>
                  </a:lnTo>
                  <a:lnTo>
                    <a:pt x="292" y="169"/>
                  </a:lnTo>
                  <a:lnTo>
                    <a:pt x="298" y="165"/>
                  </a:lnTo>
                  <a:lnTo>
                    <a:pt x="298" y="165"/>
                  </a:lnTo>
                  <a:lnTo>
                    <a:pt x="302" y="159"/>
                  </a:lnTo>
                  <a:lnTo>
                    <a:pt x="306" y="151"/>
                  </a:lnTo>
                  <a:lnTo>
                    <a:pt x="306" y="151"/>
                  </a:lnTo>
                  <a:lnTo>
                    <a:pt x="310" y="159"/>
                  </a:lnTo>
                  <a:lnTo>
                    <a:pt x="310" y="159"/>
                  </a:lnTo>
                  <a:close/>
                  <a:moveTo>
                    <a:pt x="254" y="206"/>
                  </a:moveTo>
                  <a:lnTo>
                    <a:pt x="254" y="206"/>
                  </a:lnTo>
                  <a:lnTo>
                    <a:pt x="252" y="204"/>
                  </a:lnTo>
                  <a:lnTo>
                    <a:pt x="252" y="204"/>
                  </a:lnTo>
                  <a:lnTo>
                    <a:pt x="250" y="169"/>
                  </a:lnTo>
                  <a:lnTo>
                    <a:pt x="250" y="169"/>
                  </a:lnTo>
                  <a:lnTo>
                    <a:pt x="252" y="167"/>
                  </a:lnTo>
                  <a:lnTo>
                    <a:pt x="252" y="167"/>
                  </a:lnTo>
                  <a:lnTo>
                    <a:pt x="252" y="165"/>
                  </a:lnTo>
                  <a:lnTo>
                    <a:pt x="252" y="165"/>
                  </a:lnTo>
                  <a:lnTo>
                    <a:pt x="260" y="171"/>
                  </a:lnTo>
                  <a:lnTo>
                    <a:pt x="270" y="173"/>
                  </a:lnTo>
                  <a:lnTo>
                    <a:pt x="270" y="173"/>
                  </a:lnTo>
                  <a:lnTo>
                    <a:pt x="272" y="186"/>
                  </a:lnTo>
                  <a:lnTo>
                    <a:pt x="272" y="186"/>
                  </a:lnTo>
                  <a:lnTo>
                    <a:pt x="264" y="192"/>
                  </a:lnTo>
                  <a:lnTo>
                    <a:pt x="264" y="192"/>
                  </a:lnTo>
                  <a:lnTo>
                    <a:pt x="258" y="198"/>
                  </a:lnTo>
                  <a:lnTo>
                    <a:pt x="254" y="206"/>
                  </a:lnTo>
                  <a:lnTo>
                    <a:pt x="254" y="206"/>
                  </a:lnTo>
                  <a:close/>
                  <a:moveTo>
                    <a:pt x="155" y="296"/>
                  </a:moveTo>
                  <a:lnTo>
                    <a:pt x="155" y="296"/>
                  </a:lnTo>
                  <a:lnTo>
                    <a:pt x="149" y="308"/>
                  </a:lnTo>
                  <a:lnTo>
                    <a:pt x="149" y="308"/>
                  </a:lnTo>
                  <a:lnTo>
                    <a:pt x="139" y="270"/>
                  </a:lnTo>
                  <a:lnTo>
                    <a:pt x="139" y="270"/>
                  </a:lnTo>
                  <a:lnTo>
                    <a:pt x="141" y="264"/>
                  </a:lnTo>
                  <a:lnTo>
                    <a:pt x="141" y="264"/>
                  </a:lnTo>
                  <a:lnTo>
                    <a:pt x="145" y="268"/>
                  </a:lnTo>
                  <a:lnTo>
                    <a:pt x="145" y="268"/>
                  </a:lnTo>
                  <a:lnTo>
                    <a:pt x="153" y="272"/>
                  </a:lnTo>
                  <a:lnTo>
                    <a:pt x="163" y="274"/>
                  </a:lnTo>
                  <a:lnTo>
                    <a:pt x="163" y="274"/>
                  </a:lnTo>
                  <a:lnTo>
                    <a:pt x="167" y="286"/>
                  </a:lnTo>
                  <a:lnTo>
                    <a:pt x="167" y="286"/>
                  </a:lnTo>
                  <a:lnTo>
                    <a:pt x="159" y="290"/>
                  </a:lnTo>
                  <a:lnTo>
                    <a:pt x="155" y="296"/>
                  </a:lnTo>
                  <a:lnTo>
                    <a:pt x="155" y="296"/>
                  </a:lnTo>
                  <a:close/>
                  <a:moveTo>
                    <a:pt x="238" y="276"/>
                  </a:moveTo>
                  <a:lnTo>
                    <a:pt x="238" y="276"/>
                  </a:lnTo>
                  <a:lnTo>
                    <a:pt x="228" y="272"/>
                  </a:lnTo>
                  <a:lnTo>
                    <a:pt x="216" y="270"/>
                  </a:lnTo>
                  <a:lnTo>
                    <a:pt x="216" y="270"/>
                  </a:lnTo>
                  <a:lnTo>
                    <a:pt x="216" y="264"/>
                  </a:lnTo>
                  <a:lnTo>
                    <a:pt x="216" y="264"/>
                  </a:lnTo>
                  <a:lnTo>
                    <a:pt x="201" y="268"/>
                  </a:lnTo>
                  <a:lnTo>
                    <a:pt x="201" y="268"/>
                  </a:lnTo>
                  <a:lnTo>
                    <a:pt x="181" y="268"/>
                  </a:lnTo>
                  <a:lnTo>
                    <a:pt x="181" y="268"/>
                  </a:lnTo>
                  <a:lnTo>
                    <a:pt x="187" y="264"/>
                  </a:lnTo>
                  <a:lnTo>
                    <a:pt x="191" y="258"/>
                  </a:lnTo>
                  <a:lnTo>
                    <a:pt x="191" y="258"/>
                  </a:lnTo>
                  <a:lnTo>
                    <a:pt x="195" y="248"/>
                  </a:lnTo>
                  <a:lnTo>
                    <a:pt x="195" y="248"/>
                  </a:lnTo>
                  <a:lnTo>
                    <a:pt x="203" y="256"/>
                  </a:lnTo>
                  <a:lnTo>
                    <a:pt x="203" y="256"/>
                  </a:lnTo>
                  <a:lnTo>
                    <a:pt x="212" y="260"/>
                  </a:lnTo>
                  <a:lnTo>
                    <a:pt x="220" y="262"/>
                  </a:lnTo>
                  <a:lnTo>
                    <a:pt x="230" y="260"/>
                  </a:lnTo>
                  <a:lnTo>
                    <a:pt x="238" y="258"/>
                  </a:lnTo>
                  <a:lnTo>
                    <a:pt x="240" y="278"/>
                  </a:lnTo>
                  <a:lnTo>
                    <a:pt x="240" y="278"/>
                  </a:lnTo>
                  <a:lnTo>
                    <a:pt x="238" y="276"/>
                  </a:lnTo>
                  <a:lnTo>
                    <a:pt x="238" y="276"/>
                  </a:lnTo>
                  <a:close/>
                  <a:moveTo>
                    <a:pt x="254" y="286"/>
                  </a:moveTo>
                  <a:lnTo>
                    <a:pt x="254" y="286"/>
                  </a:lnTo>
                  <a:lnTo>
                    <a:pt x="254" y="242"/>
                  </a:lnTo>
                  <a:lnTo>
                    <a:pt x="254" y="242"/>
                  </a:lnTo>
                  <a:lnTo>
                    <a:pt x="256" y="238"/>
                  </a:lnTo>
                  <a:lnTo>
                    <a:pt x="256" y="238"/>
                  </a:lnTo>
                  <a:lnTo>
                    <a:pt x="260" y="244"/>
                  </a:lnTo>
                  <a:lnTo>
                    <a:pt x="260" y="244"/>
                  </a:lnTo>
                  <a:lnTo>
                    <a:pt x="266" y="248"/>
                  </a:lnTo>
                  <a:lnTo>
                    <a:pt x="272" y="252"/>
                  </a:lnTo>
                  <a:lnTo>
                    <a:pt x="272" y="252"/>
                  </a:lnTo>
                  <a:lnTo>
                    <a:pt x="268" y="252"/>
                  </a:lnTo>
                  <a:lnTo>
                    <a:pt x="268" y="252"/>
                  </a:lnTo>
                  <a:lnTo>
                    <a:pt x="272" y="270"/>
                  </a:lnTo>
                  <a:lnTo>
                    <a:pt x="272" y="270"/>
                  </a:lnTo>
                  <a:lnTo>
                    <a:pt x="262" y="276"/>
                  </a:lnTo>
                  <a:lnTo>
                    <a:pt x="262" y="276"/>
                  </a:lnTo>
                  <a:lnTo>
                    <a:pt x="258" y="280"/>
                  </a:lnTo>
                  <a:lnTo>
                    <a:pt x="254" y="286"/>
                  </a:lnTo>
                  <a:lnTo>
                    <a:pt x="254" y="286"/>
                  </a:lnTo>
                  <a:close/>
                  <a:moveTo>
                    <a:pt x="342" y="270"/>
                  </a:moveTo>
                  <a:lnTo>
                    <a:pt x="342" y="270"/>
                  </a:lnTo>
                  <a:lnTo>
                    <a:pt x="336" y="266"/>
                  </a:lnTo>
                  <a:lnTo>
                    <a:pt x="336" y="266"/>
                  </a:lnTo>
                  <a:lnTo>
                    <a:pt x="338" y="258"/>
                  </a:lnTo>
                  <a:lnTo>
                    <a:pt x="338" y="258"/>
                  </a:lnTo>
                  <a:lnTo>
                    <a:pt x="320" y="260"/>
                  </a:lnTo>
                  <a:lnTo>
                    <a:pt x="320" y="260"/>
                  </a:lnTo>
                  <a:lnTo>
                    <a:pt x="294" y="254"/>
                  </a:lnTo>
                  <a:lnTo>
                    <a:pt x="294" y="254"/>
                  </a:lnTo>
                  <a:lnTo>
                    <a:pt x="302" y="252"/>
                  </a:lnTo>
                  <a:lnTo>
                    <a:pt x="310" y="248"/>
                  </a:lnTo>
                  <a:lnTo>
                    <a:pt x="310" y="248"/>
                  </a:lnTo>
                  <a:lnTo>
                    <a:pt x="320" y="250"/>
                  </a:lnTo>
                  <a:lnTo>
                    <a:pt x="328" y="248"/>
                  </a:lnTo>
                  <a:lnTo>
                    <a:pt x="338" y="244"/>
                  </a:lnTo>
                  <a:lnTo>
                    <a:pt x="346" y="238"/>
                  </a:lnTo>
                  <a:lnTo>
                    <a:pt x="346" y="238"/>
                  </a:lnTo>
                  <a:lnTo>
                    <a:pt x="349" y="232"/>
                  </a:lnTo>
                  <a:lnTo>
                    <a:pt x="349" y="232"/>
                  </a:lnTo>
                  <a:lnTo>
                    <a:pt x="351" y="238"/>
                  </a:lnTo>
                  <a:lnTo>
                    <a:pt x="351" y="238"/>
                  </a:lnTo>
                  <a:lnTo>
                    <a:pt x="349" y="280"/>
                  </a:lnTo>
                  <a:lnTo>
                    <a:pt x="349" y="280"/>
                  </a:lnTo>
                  <a:lnTo>
                    <a:pt x="347" y="276"/>
                  </a:lnTo>
                  <a:lnTo>
                    <a:pt x="342" y="270"/>
                  </a:lnTo>
                  <a:lnTo>
                    <a:pt x="342" y="270"/>
                  </a:lnTo>
                  <a:close/>
                  <a:moveTo>
                    <a:pt x="365" y="270"/>
                  </a:moveTo>
                  <a:lnTo>
                    <a:pt x="365" y="270"/>
                  </a:lnTo>
                  <a:lnTo>
                    <a:pt x="363" y="272"/>
                  </a:lnTo>
                  <a:lnTo>
                    <a:pt x="367" y="252"/>
                  </a:lnTo>
                  <a:lnTo>
                    <a:pt x="367" y="252"/>
                  </a:lnTo>
                  <a:lnTo>
                    <a:pt x="375" y="256"/>
                  </a:lnTo>
                  <a:lnTo>
                    <a:pt x="383" y="258"/>
                  </a:lnTo>
                  <a:lnTo>
                    <a:pt x="393" y="256"/>
                  </a:lnTo>
                  <a:lnTo>
                    <a:pt x="401" y="252"/>
                  </a:lnTo>
                  <a:lnTo>
                    <a:pt x="401" y="252"/>
                  </a:lnTo>
                  <a:lnTo>
                    <a:pt x="411" y="244"/>
                  </a:lnTo>
                  <a:lnTo>
                    <a:pt x="411" y="244"/>
                  </a:lnTo>
                  <a:lnTo>
                    <a:pt x="415" y="256"/>
                  </a:lnTo>
                  <a:lnTo>
                    <a:pt x="415" y="256"/>
                  </a:lnTo>
                  <a:lnTo>
                    <a:pt x="419" y="260"/>
                  </a:lnTo>
                  <a:lnTo>
                    <a:pt x="425" y="266"/>
                  </a:lnTo>
                  <a:lnTo>
                    <a:pt x="425" y="266"/>
                  </a:lnTo>
                  <a:lnTo>
                    <a:pt x="403" y="266"/>
                  </a:lnTo>
                  <a:lnTo>
                    <a:pt x="403" y="266"/>
                  </a:lnTo>
                  <a:lnTo>
                    <a:pt x="389" y="258"/>
                  </a:lnTo>
                  <a:lnTo>
                    <a:pt x="389" y="258"/>
                  </a:lnTo>
                  <a:lnTo>
                    <a:pt x="387" y="266"/>
                  </a:lnTo>
                  <a:lnTo>
                    <a:pt x="387" y="266"/>
                  </a:lnTo>
                  <a:lnTo>
                    <a:pt x="375" y="268"/>
                  </a:lnTo>
                  <a:lnTo>
                    <a:pt x="365" y="270"/>
                  </a:lnTo>
                  <a:lnTo>
                    <a:pt x="365" y="270"/>
                  </a:lnTo>
                  <a:close/>
                  <a:moveTo>
                    <a:pt x="437" y="282"/>
                  </a:moveTo>
                  <a:lnTo>
                    <a:pt x="437" y="282"/>
                  </a:lnTo>
                  <a:lnTo>
                    <a:pt x="443" y="270"/>
                  </a:lnTo>
                  <a:lnTo>
                    <a:pt x="443" y="270"/>
                  </a:lnTo>
                  <a:lnTo>
                    <a:pt x="451" y="270"/>
                  </a:lnTo>
                  <a:lnTo>
                    <a:pt x="461" y="266"/>
                  </a:lnTo>
                  <a:lnTo>
                    <a:pt x="461" y="266"/>
                  </a:lnTo>
                  <a:lnTo>
                    <a:pt x="465" y="262"/>
                  </a:lnTo>
                  <a:lnTo>
                    <a:pt x="465" y="262"/>
                  </a:lnTo>
                  <a:lnTo>
                    <a:pt x="465" y="268"/>
                  </a:lnTo>
                  <a:lnTo>
                    <a:pt x="465" y="268"/>
                  </a:lnTo>
                  <a:lnTo>
                    <a:pt x="455" y="306"/>
                  </a:lnTo>
                  <a:lnTo>
                    <a:pt x="455" y="306"/>
                  </a:lnTo>
                  <a:lnTo>
                    <a:pt x="451" y="294"/>
                  </a:lnTo>
                  <a:lnTo>
                    <a:pt x="451" y="294"/>
                  </a:lnTo>
                  <a:lnTo>
                    <a:pt x="445" y="288"/>
                  </a:lnTo>
                  <a:lnTo>
                    <a:pt x="437" y="282"/>
                  </a:lnTo>
                  <a:lnTo>
                    <a:pt x="437" y="2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92"/>
            <p:cNvSpPr>
              <a:spLocks/>
            </p:cNvSpPr>
            <p:nvPr/>
          </p:nvSpPr>
          <p:spPr bwMode="auto">
            <a:xfrm>
              <a:off x="690563" y="2509838"/>
              <a:ext cx="101600" cy="141288"/>
            </a:xfrm>
            <a:custGeom>
              <a:avLst/>
              <a:gdLst>
                <a:gd name="T0" fmla="*/ 20 w 64"/>
                <a:gd name="T1" fmla="*/ 88 h 89"/>
                <a:gd name="T2" fmla="*/ 20 w 64"/>
                <a:gd name="T3" fmla="*/ 88 h 89"/>
                <a:gd name="T4" fmla="*/ 28 w 64"/>
                <a:gd name="T5" fmla="*/ 89 h 89"/>
                <a:gd name="T6" fmla="*/ 34 w 64"/>
                <a:gd name="T7" fmla="*/ 89 h 89"/>
                <a:gd name="T8" fmla="*/ 40 w 64"/>
                <a:gd name="T9" fmla="*/ 88 h 89"/>
                <a:gd name="T10" fmla="*/ 46 w 64"/>
                <a:gd name="T11" fmla="*/ 86 h 89"/>
                <a:gd name="T12" fmla="*/ 52 w 64"/>
                <a:gd name="T13" fmla="*/ 84 h 89"/>
                <a:gd name="T14" fmla="*/ 56 w 64"/>
                <a:gd name="T15" fmla="*/ 80 h 89"/>
                <a:gd name="T16" fmla="*/ 60 w 64"/>
                <a:gd name="T17" fmla="*/ 74 h 89"/>
                <a:gd name="T18" fmla="*/ 64 w 64"/>
                <a:gd name="T19" fmla="*/ 68 h 89"/>
                <a:gd name="T20" fmla="*/ 64 w 64"/>
                <a:gd name="T21" fmla="*/ 68 h 89"/>
                <a:gd name="T22" fmla="*/ 64 w 64"/>
                <a:gd name="T23" fmla="*/ 60 h 89"/>
                <a:gd name="T24" fmla="*/ 64 w 64"/>
                <a:gd name="T25" fmla="*/ 50 h 89"/>
                <a:gd name="T26" fmla="*/ 60 w 64"/>
                <a:gd name="T27" fmla="*/ 28 h 89"/>
                <a:gd name="T28" fmla="*/ 54 w 64"/>
                <a:gd name="T29" fmla="*/ 0 h 89"/>
                <a:gd name="T30" fmla="*/ 54 w 64"/>
                <a:gd name="T31" fmla="*/ 0 h 89"/>
                <a:gd name="T32" fmla="*/ 30 w 64"/>
                <a:gd name="T33" fmla="*/ 16 h 89"/>
                <a:gd name="T34" fmla="*/ 12 w 64"/>
                <a:gd name="T35" fmla="*/ 32 h 89"/>
                <a:gd name="T36" fmla="*/ 6 w 64"/>
                <a:gd name="T37" fmla="*/ 38 h 89"/>
                <a:gd name="T38" fmla="*/ 2 w 64"/>
                <a:gd name="T39" fmla="*/ 46 h 89"/>
                <a:gd name="T40" fmla="*/ 2 w 64"/>
                <a:gd name="T41" fmla="*/ 46 h 89"/>
                <a:gd name="T42" fmla="*/ 0 w 64"/>
                <a:gd name="T43" fmla="*/ 52 h 89"/>
                <a:gd name="T44" fmla="*/ 0 w 64"/>
                <a:gd name="T45" fmla="*/ 58 h 89"/>
                <a:gd name="T46" fmla="*/ 0 w 64"/>
                <a:gd name="T47" fmla="*/ 64 h 89"/>
                <a:gd name="T48" fmla="*/ 2 w 64"/>
                <a:gd name="T49" fmla="*/ 70 h 89"/>
                <a:gd name="T50" fmla="*/ 6 w 64"/>
                <a:gd name="T51" fmla="*/ 76 h 89"/>
                <a:gd name="T52" fmla="*/ 10 w 64"/>
                <a:gd name="T53" fmla="*/ 80 h 89"/>
                <a:gd name="T54" fmla="*/ 14 w 64"/>
                <a:gd name="T55" fmla="*/ 84 h 89"/>
                <a:gd name="T56" fmla="*/ 20 w 64"/>
                <a:gd name="T57" fmla="*/ 88 h 89"/>
                <a:gd name="T58" fmla="*/ 20 w 64"/>
                <a:gd name="T59"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89">
                  <a:moveTo>
                    <a:pt x="20" y="88"/>
                  </a:moveTo>
                  <a:lnTo>
                    <a:pt x="20" y="88"/>
                  </a:lnTo>
                  <a:lnTo>
                    <a:pt x="28" y="89"/>
                  </a:lnTo>
                  <a:lnTo>
                    <a:pt x="34" y="89"/>
                  </a:lnTo>
                  <a:lnTo>
                    <a:pt x="40" y="88"/>
                  </a:lnTo>
                  <a:lnTo>
                    <a:pt x="46" y="86"/>
                  </a:lnTo>
                  <a:lnTo>
                    <a:pt x="52" y="84"/>
                  </a:lnTo>
                  <a:lnTo>
                    <a:pt x="56" y="80"/>
                  </a:lnTo>
                  <a:lnTo>
                    <a:pt x="60" y="74"/>
                  </a:lnTo>
                  <a:lnTo>
                    <a:pt x="64" y="68"/>
                  </a:lnTo>
                  <a:lnTo>
                    <a:pt x="64" y="68"/>
                  </a:lnTo>
                  <a:lnTo>
                    <a:pt x="64" y="60"/>
                  </a:lnTo>
                  <a:lnTo>
                    <a:pt x="64" y="50"/>
                  </a:lnTo>
                  <a:lnTo>
                    <a:pt x="60" y="28"/>
                  </a:lnTo>
                  <a:lnTo>
                    <a:pt x="54" y="0"/>
                  </a:lnTo>
                  <a:lnTo>
                    <a:pt x="54" y="0"/>
                  </a:lnTo>
                  <a:lnTo>
                    <a:pt x="30" y="16"/>
                  </a:lnTo>
                  <a:lnTo>
                    <a:pt x="12" y="32"/>
                  </a:lnTo>
                  <a:lnTo>
                    <a:pt x="6" y="38"/>
                  </a:lnTo>
                  <a:lnTo>
                    <a:pt x="2" y="46"/>
                  </a:lnTo>
                  <a:lnTo>
                    <a:pt x="2" y="46"/>
                  </a:lnTo>
                  <a:lnTo>
                    <a:pt x="0" y="52"/>
                  </a:lnTo>
                  <a:lnTo>
                    <a:pt x="0" y="58"/>
                  </a:lnTo>
                  <a:lnTo>
                    <a:pt x="0" y="64"/>
                  </a:lnTo>
                  <a:lnTo>
                    <a:pt x="2" y="70"/>
                  </a:lnTo>
                  <a:lnTo>
                    <a:pt x="6" y="76"/>
                  </a:lnTo>
                  <a:lnTo>
                    <a:pt x="10" y="80"/>
                  </a:lnTo>
                  <a:lnTo>
                    <a:pt x="14" y="84"/>
                  </a:lnTo>
                  <a:lnTo>
                    <a:pt x="20" y="88"/>
                  </a:lnTo>
                  <a:lnTo>
                    <a:pt x="20" y="8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 xmlns:p14="http://schemas.microsoft.com/office/powerpoint/2010/main" val="10071360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8173" y="1724836"/>
            <a:ext cx="4023805" cy="1477328"/>
          </a:xfrm>
          <a:prstGeom prst="rect">
            <a:avLst/>
          </a:prstGeom>
          <a:noFill/>
        </p:spPr>
        <p:txBody>
          <a:bodyPr wrap="square" rtlCol="0">
            <a:spAutoFit/>
          </a:bodyPr>
          <a:lstStyle/>
          <a:p>
            <a:pPr>
              <a:lnSpc>
                <a:spcPct val="150000"/>
              </a:lnSpc>
            </a:pPr>
            <a:r>
              <a:rPr lang="zh-CN" altLang="en-US" sz="3000" b="1" dirty="0" smtClean="0">
                <a:solidFill>
                  <a:srgbClr val="7030A0"/>
                </a:solidFill>
                <a:latin typeface="微软雅黑" pitchFamily="34" charset="-122"/>
                <a:ea typeface="微软雅黑" pitchFamily="34" charset="-122"/>
              </a:rPr>
              <a:t>导</a:t>
            </a:r>
            <a:r>
              <a:rPr lang="zh-CN" altLang="en-US" sz="3000" b="1" dirty="0">
                <a:solidFill>
                  <a:srgbClr val="7030A0"/>
                </a:solidFill>
                <a:latin typeface="微软雅黑" pitchFamily="34" charset="-122"/>
                <a:ea typeface="微软雅黑" pitchFamily="34" charset="-122"/>
              </a:rPr>
              <a:t>入</a:t>
            </a:r>
            <a:r>
              <a:rPr lang="zh-CN" altLang="en-US" sz="3000" b="1" dirty="0" smtClean="0">
                <a:solidFill>
                  <a:srgbClr val="7030A0"/>
                </a:solidFill>
                <a:latin typeface="微软雅黑" pitchFamily="34" charset="-122"/>
                <a:ea typeface="微软雅黑" pitchFamily="34" charset="-122"/>
              </a:rPr>
              <a:t>：缩水的营养午餐无营养</a:t>
            </a:r>
            <a:endParaRPr lang="zh-CN" altLang="en-US" sz="3000" b="1" dirty="0">
              <a:solidFill>
                <a:srgbClr val="7030A0"/>
              </a:solidFill>
              <a:latin typeface="微软雅黑" pitchFamily="34" charset="-122"/>
              <a:ea typeface="微软雅黑" pitchFamily="34" charset="-122"/>
            </a:endParaRPr>
          </a:p>
        </p:txBody>
      </p:sp>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8338" y="806823"/>
            <a:ext cx="3442447" cy="3313355"/>
          </a:xfrm>
          <a:prstGeom prst="rect">
            <a:avLst/>
          </a:prstGeom>
        </p:spPr>
      </p:pic>
    </p:spTree>
    <p:extLst>
      <p:ext uri="{BB962C8B-B14F-4D97-AF65-F5344CB8AC3E}">
        <p14:creationId xmlns="" xmlns:p14="http://schemas.microsoft.com/office/powerpoint/2010/main" val="1756735212"/>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7635" y="163728"/>
            <a:ext cx="5262979" cy="110799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lang="zh-CN" altLang="en-US" sz="4400" b="1" dirty="0" smtClean="0">
                <a:latin typeface="微软雅黑" pitchFamily="34" charset="-122"/>
                <a:ea typeface="微软雅黑" pitchFamily="34" charset="-122"/>
              </a:rPr>
              <a:t>四、</a:t>
            </a:r>
            <a:r>
              <a:rPr lang="zh-CN" altLang="zh-CN" sz="4400" b="1" dirty="0" smtClean="0">
                <a:latin typeface="微软雅黑" pitchFamily="34" charset="-122"/>
                <a:ea typeface="微软雅黑" pitchFamily="34" charset="-122"/>
              </a:rPr>
              <a:t>政策</a:t>
            </a:r>
            <a:r>
              <a:rPr lang="zh-CN" altLang="zh-CN" sz="4400" b="1" dirty="0">
                <a:latin typeface="微软雅黑" pitchFamily="34" charset="-122"/>
                <a:ea typeface="微软雅黑" pitchFamily="34" charset="-122"/>
              </a:rPr>
              <a:t>执行的功能</a:t>
            </a:r>
            <a:endParaRPr lang="zh-CN" altLang="en-US" sz="4400" b="1" dirty="0">
              <a:solidFill>
                <a:prstClr val="black"/>
              </a:solidFill>
              <a:latin typeface="微软雅黑" pitchFamily="34" charset="-122"/>
              <a:ea typeface="微软雅黑" pitchFamily="34" charset="-122"/>
            </a:endParaRPr>
          </a:p>
        </p:txBody>
      </p:sp>
      <p:graphicFrame>
        <p:nvGraphicFramePr>
          <p:cNvPr id="7" name="图示 6"/>
          <p:cNvGraphicFramePr/>
          <p:nvPr>
            <p:extLst>
              <p:ext uri="{D42A27DB-BD31-4B8C-83A1-F6EECF244321}">
                <p14:modId xmlns="" xmlns:p14="http://schemas.microsoft.com/office/powerpoint/2010/main" val="3893650197"/>
              </p:ext>
            </p:extLst>
          </p:nvPr>
        </p:nvGraphicFramePr>
        <p:xfrm>
          <a:off x="830062" y="1317171"/>
          <a:ext cx="7606367" cy="3668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61957298"/>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标注 2"/>
          <p:cNvSpPr/>
          <p:nvPr/>
        </p:nvSpPr>
        <p:spPr>
          <a:xfrm>
            <a:off x="1549101" y="270001"/>
            <a:ext cx="5776857" cy="1677133"/>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9" name="TextBox 8"/>
          <p:cNvSpPr txBox="1"/>
          <p:nvPr/>
        </p:nvSpPr>
        <p:spPr>
          <a:xfrm>
            <a:off x="1097280" y="2065468"/>
            <a:ext cx="6669741" cy="2308324"/>
          </a:xfrm>
          <a:prstGeom prst="rect">
            <a:avLst/>
          </a:prstGeom>
          <a:noFill/>
        </p:spPr>
        <p:txBody>
          <a:bodyPr wrap="square" rtlCol="0">
            <a:spAutoFit/>
          </a:bodyPr>
          <a:lstStyle/>
          <a:p>
            <a:pPr algn="just"/>
            <a:r>
              <a:rPr lang="en-US" altLang="zh-CN" sz="3200" dirty="0" smtClean="0"/>
              <a:t>        </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不是万能的，政策目标更多地是对未来的预期，政策目标实现的过程实际上就是政策执行修正和弥补政策缺陷的</a:t>
            </a:r>
            <a:r>
              <a:rPr lang="zh-CN" altLang="zh-CN" sz="3600" b="1" dirty="0" smtClean="0">
                <a:latin typeface="黑体" pitchFamily="49" charset="-122"/>
                <a:ea typeface="黑体" pitchFamily="49" charset="-122"/>
              </a:rPr>
              <a:t>过程。</a:t>
            </a:r>
            <a:endParaRPr lang="zh-CN" altLang="zh-CN" sz="3600" b="1" dirty="0">
              <a:latin typeface="黑体" pitchFamily="49" charset="-122"/>
              <a:ea typeface="黑体" pitchFamily="49" charset="-122"/>
            </a:endParaRPr>
          </a:p>
        </p:txBody>
      </p:sp>
      <p:sp>
        <p:nvSpPr>
          <p:cNvPr id="4" name="TextBox 3"/>
          <p:cNvSpPr txBox="1"/>
          <p:nvPr/>
        </p:nvSpPr>
        <p:spPr>
          <a:xfrm>
            <a:off x="1570617" y="365760"/>
            <a:ext cx="5755341" cy="1107996"/>
          </a:xfrm>
          <a:prstGeom prst="rect">
            <a:avLst/>
          </a:prstGeom>
          <a:noFill/>
        </p:spPr>
        <p:txBody>
          <a:bodyPr wrap="square" rtlCol="0">
            <a:spAutoFit/>
          </a:bodyPr>
          <a:lstStyle/>
          <a:p>
            <a:r>
              <a:rPr lang="zh-CN" altLang="zh-CN" sz="4800" b="1" dirty="0">
                <a:latin typeface="微软雅黑" pitchFamily="34" charset="-122"/>
                <a:ea typeface="微软雅黑" pitchFamily="34" charset="-122"/>
              </a:rPr>
              <a:t>确保政策目标的实现</a:t>
            </a:r>
          </a:p>
          <a:p>
            <a:endParaRPr lang="zh-CN" altLang="en-US" dirty="0"/>
          </a:p>
        </p:txBody>
      </p:sp>
    </p:spTree>
    <p:extLst>
      <p:ext uri="{BB962C8B-B14F-4D97-AF65-F5344CB8AC3E}">
        <p14:creationId xmlns="" xmlns:p14="http://schemas.microsoft.com/office/powerpoint/2010/main" val="381234380"/>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标注 2"/>
          <p:cNvSpPr/>
          <p:nvPr/>
        </p:nvSpPr>
        <p:spPr>
          <a:xfrm>
            <a:off x="1791147" y="204393"/>
            <a:ext cx="5776857" cy="1602891"/>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4" name="TextBox 3"/>
          <p:cNvSpPr txBox="1"/>
          <p:nvPr/>
        </p:nvSpPr>
        <p:spPr>
          <a:xfrm>
            <a:off x="1791146" y="215148"/>
            <a:ext cx="5895191" cy="1107996"/>
          </a:xfrm>
          <a:prstGeom prst="rect">
            <a:avLst/>
          </a:prstGeom>
          <a:noFill/>
        </p:spPr>
        <p:txBody>
          <a:bodyPr wrap="square" rtlCol="0">
            <a:spAutoFit/>
          </a:bodyPr>
          <a:lstStyle/>
          <a:p>
            <a:pPr algn="ctr"/>
            <a:r>
              <a:rPr lang="zh-CN" altLang="zh-CN" sz="4800" b="1" dirty="0">
                <a:latin typeface="微软雅黑" pitchFamily="34" charset="-122"/>
                <a:ea typeface="微软雅黑" pitchFamily="34" charset="-122"/>
              </a:rPr>
              <a:t>检验政策成效</a:t>
            </a:r>
          </a:p>
          <a:p>
            <a:pPr algn="ctr"/>
            <a:endParaRPr lang="zh-CN" altLang="en-US" dirty="0"/>
          </a:p>
        </p:txBody>
      </p:sp>
      <p:sp>
        <p:nvSpPr>
          <p:cNvPr id="9" name="TextBox 8"/>
          <p:cNvSpPr txBox="1"/>
          <p:nvPr/>
        </p:nvSpPr>
        <p:spPr>
          <a:xfrm>
            <a:off x="1065006" y="1807284"/>
            <a:ext cx="7229138" cy="2862322"/>
          </a:xfrm>
          <a:prstGeom prst="rect">
            <a:avLst/>
          </a:prstGeom>
          <a:noFill/>
        </p:spPr>
        <p:txBody>
          <a:bodyPr wrap="square" rtlCol="0">
            <a:spAutoFit/>
          </a:bodyPr>
          <a:lstStyle/>
          <a:p>
            <a:r>
              <a:rPr lang="zh-CN" altLang="en-US" sz="3200" dirty="0" smtClean="0"/>
              <a:t>        </a:t>
            </a:r>
            <a:r>
              <a:rPr lang="zh-CN" altLang="en-US" sz="3600" b="1" dirty="0" smtClean="0">
                <a:latin typeface="黑体" pitchFamily="49" charset="-122"/>
                <a:ea typeface="黑体" pitchFamily="49" charset="-122"/>
              </a:rPr>
              <a:t>一</a:t>
            </a:r>
            <a:r>
              <a:rPr lang="zh-CN" altLang="zh-CN" sz="3600" b="1" dirty="0" smtClean="0">
                <a:latin typeface="黑体" pitchFamily="49" charset="-122"/>
                <a:ea typeface="黑体" pitchFamily="49" charset="-122"/>
              </a:rPr>
              <a:t>项</a:t>
            </a:r>
            <a:r>
              <a:rPr lang="zh-CN" altLang="zh-CN" sz="3600" b="1" dirty="0">
                <a:latin typeface="黑体" pitchFamily="49" charset="-122"/>
                <a:ea typeface="黑体" pitchFamily="49" charset="-122"/>
              </a:rPr>
              <a:t>在实践中能够促进社会进步和经济发展并得到人民拥护的政策自然就是好的政策，反之就是不好的政策</a:t>
            </a:r>
            <a:r>
              <a:rPr lang="zh-CN" altLang="zh-CN" sz="3600" b="1" dirty="0" smtClean="0">
                <a:latin typeface="黑体" pitchFamily="49" charset="-122"/>
                <a:ea typeface="黑体" pitchFamily="49" charset="-122"/>
              </a:rPr>
              <a:t>。政策</a:t>
            </a:r>
            <a:r>
              <a:rPr lang="zh-CN" altLang="zh-CN" sz="3600" b="1" dirty="0">
                <a:latin typeface="黑体" pitchFamily="49" charset="-122"/>
                <a:ea typeface="黑体" pitchFamily="49" charset="-122"/>
              </a:rPr>
              <a:t>结果的好坏不仅与政策本身有关，还与执行过程有关。</a:t>
            </a:r>
            <a:endParaRPr lang="zh-CN" altLang="zh-CN" sz="36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381234380"/>
      </p:ext>
    </p:extLst>
  </p:cSld>
  <p:clrMapOvr>
    <a:masterClrMapping/>
  </p:clrMapOvr>
  <p:transition spd="slow">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标注 1"/>
          <p:cNvSpPr/>
          <p:nvPr/>
        </p:nvSpPr>
        <p:spPr>
          <a:xfrm>
            <a:off x="892885" y="238257"/>
            <a:ext cx="7261411" cy="1550161"/>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9" name="TextBox 8"/>
          <p:cNvSpPr txBox="1"/>
          <p:nvPr/>
        </p:nvSpPr>
        <p:spPr>
          <a:xfrm>
            <a:off x="1021974" y="1904105"/>
            <a:ext cx="7132321" cy="2862322"/>
          </a:xfrm>
          <a:prstGeom prst="rect">
            <a:avLst/>
          </a:prstGeom>
          <a:noFill/>
        </p:spPr>
        <p:txBody>
          <a:bodyPr wrap="square" rtlCol="0">
            <a:spAutoFit/>
          </a:bodyPr>
          <a:lstStyle/>
          <a:p>
            <a:r>
              <a:rPr lang="en-US" altLang="zh-CN" sz="3200" dirty="0" smtClean="0"/>
              <a:t>        </a:t>
            </a:r>
            <a:r>
              <a:rPr lang="zh-CN" altLang="zh-CN" sz="3600" b="1" dirty="0" smtClean="0">
                <a:latin typeface="黑体" pitchFamily="49" charset="-122"/>
                <a:ea typeface="黑体" pitchFamily="49" charset="-122"/>
              </a:rPr>
              <a:t>制定</a:t>
            </a:r>
            <a:r>
              <a:rPr lang="zh-CN" altLang="zh-CN" sz="3600" b="1" dirty="0">
                <a:latin typeface="黑体" pitchFamily="49" charset="-122"/>
                <a:ea typeface="黑体" pitchFamily="49" charset="-122"/>
              </a:rPr>
              <a:t>一项新的政策往往要依据先前政策</a:t>
            </a:r>
            <a:r>
              <a:rPr lang="zh-CN" altLang="zh-CN" sz="3600" b="1" dirty="0" smtClean="0">
                <a:latin typeface="黑体" pitchFamily="49" charset="-122"/>
                <a:ea typeface="黑体" pitchFamily="49" charset="-122"/>
              </a:rPr>
              <a:t>实施</a:t>
            </a:r>
            <a:r>
              <a:rPr lang="zh-CN" altLang="zh-CN" sz="3600" b="1" dirty="0">
                <a:latin typeface="黑体" pitchFamily="49" charset="-122"/>
                <a:ea typeface="黑体" pitchFamily="49" charset="-122"/>
              </a:rPr>
              <a:t>后由各种渠道反馈上来的信息，在分析先前政策效果的基础上，设计和制定</a:t>
            </a:r>
            <a:r>
              <a:rPr lang="zh-CN" altLang="zh-CN" sz="3600" b="1" dirty="0" smtClean="0">
                <a:latin typeface="黑体" pitchFamily="49" charset="-122"/>
                <a:ea typeface="黑体" pitchFamily="49" charset="-122"/>
              </a:rPr>
              <a:t>新的政策。</a:t>
            </a:r>
            <a:r>
              <a:rPr lang="zh-CN" altLang="en-US" sz="3600" b="1" dirty="0" smtClean="0">
                <a:solidFill>
                  <a:srgbClr val="7030A0"/>
                </a:solidFill>
                <a:latin typeface="黑体" pitchFamily="49" charset="-122"/>
                <a:ea typeface="黑体" pitchFamily="49" charset="-122"/>
              </a:rPr>
              <a:t>（反馈功能）</a:t>
            </a:r>
            <a:endParaRPr lang="zh-CN" altLang="zh-CN" sz="3600" b="1" dirty="0">
              <a:solidFill>
                <a:srgbClr val="7030A0"/>
              </a:solidFill>
              <a:latin typeface="黑体" pitchFamily="49" charset="-122"/>
              <a:ea typeface="黑体" pitchFamily="49" charset="-122"/>
            </a:endParaRPr>
          </a:p>
        </p:txBody>
      </p:sp>
      <p:sp>
        <p:nvSpPr>
          <p:cNvPr id="3" name="TextBox 2"/>
          <p:cNvSpPr txBox="1"/>
          <p:nvPr/>
        </p:nvSpPr>
        <p:spPr>
          <a:xfrm>
            <a:off x="1070383" y="264019"/>
            <a:ext cx="7035501" cy="830997"/>
          </a:xfrm>
          <a:prstGeom prst="rect">
            <a:avLst/>
          </a:prstGeom>
          <a:noFill/>
        </p:spPr>
        <p:txBody>
          <a:bodyPr wrap="square" rtlCol="0">
            <a:spAutoFit/>
          </a:bodyPr>
          <a:lstStyle/>
          <a:p>
            <a:pPr algn="ctr"/>
            <a:r>
              <a:rPr lang="zh-CN" altLang="zh-CN" sz="4800" b="1" dirty="0">
                <a:latin typeface="微软雅黑" pitchFamily="34" charset="-122"/>
                <a:ea typeface="微软雅黑" pitchFamily="34" charset="-122"/>
              </a:rPr>
              <a:t>为后续政策制定提供依据</a:t>
            </a:r>
            <a:endParaRPr lang="zh-CN" altLang="en-US" sz="4800" b="1" dirty="0">
              <a:latin typeface="微软雅黑" pitchFamily="34" charset="-122"/>
              <a:ea typeface="微软雅黑" pitchFamily="34" charset="-122"/>
            </a:endParaRPr>
          </a:p>
        </p:txBody>
      </p:sp>
    </p:spTree>
    <p:extLst>
      <p:ext uri="{BB962C8B-B14F-4D97-AF65-F5344CB8AC3E}">
        <p14:creationId xmlns="" xmlns:p14="http://schemas.microsoft.com/office/powerpoint/2010/main" val="381234380"/>
      </p:ext>
    </p:extLst>
  </p:cSld>
  <p:clrMapOvr>
    <a:masterClrMapping/>
  </p:clrMapOvr>
  <p:transition spd="slow">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242" y="3102743"/>
            <a:ext cx="8572199" cy="871392"/>
          </a:xfrm>
          <a:prstGeom prst="rect">
            <a:avLst/>
          </a:prstGeom>
          <a:noFill/>
        </p:spPr>
        <p:txBody>
          <a:bodyPr wrap="square" rtlCol="0">
            <a:spAutoFit/>
          </a:bodyPr>
          <a:lstStyle/>
          <a:p>
            <a:pPr algn="ctr">
              <a:lnSpc>
                <a:spcPct val="150000"/>
              </a:lnSpc>
            </a:pPr>
            <a:r>
              <a:rPr lang="zh-CN" altLang="en-US" sz="4000" b="1" dirty="0" smtClean="0">
                <a:solidFill>
                  <a:srgbClr val="7030A0"/>
                </a:solidFill>
                <a:latin typeface="黑体" pitchFamily="49" charset="-122"/>
                <a:ea typeface="黑体" pitchFamily="49" charset="-122"/>
              </a:rPr>
              <a:t>东北师范大学政法学院</a:t>
            </a:r>
            <a:endParaRPr lang="zh-CN" altLang="en-US" sz="4000" b="1" dirty="0">
              <a:solidFill>
                <a:srgbClr val="7030A0"/>
              </a:solidFill>
              <a:latin typeface="黑体" pitchFamily="49" charset="-122"/>
              <a:ea typeface="黑体" pitchFamily="49" charset="-122"/>
            </a:endParaRPr>
          </a:p>
        </p:txBody>
      </p:sp>
      <p:sp>
        <p:nvSpPr>
          <p:cNvPr id="7" name="TextBox 6"/>
          <p:cNvSpPr txBox="1"/>
          <p:nvPr/>
        </p:nvSpPr>
        <p:spPr>
          <a:xfrm>
            <a:off x="245230" y="660906"/>
            <a:ext cx="8439394" cy="1110497"/>
          </a:xfrm>
          <a:prstGeom prst="rect">
            <a:avLst/>
          </a:prstGeom>
          <a:noFill/>
        </p:spPr>
        <p:txBody>
          <a:bodyPr wrap="square" rtlCol="0">
            <a:spAutoFit/>
          </a:bodyPr>
          <a:lstStyle/>
          <a:p>
            <a:pPr marL="360000" algn="ctr">
              <a:lnSpc>
                <a:spcPct val="150000"/>
              </a:lnSpc>
            </a:pPr>
            <a:r>
              <a:rPr lang="zh-CN" altLang="en-US" sz="5000" b="1" dirty="0" smtClean="0">
                <a:solidFill>
                  <a:prstClr val="black"/>
                </a:solidFill>
                <a:latin typeface="微软雅黑" pitchFamily="34" charset="-122"/>
                <a:ea typeface="微软雅黑" pitchFamily="34" charset="-122"/>
              </a:rPr>
              <a:t>公共政策导论</a:t>
            </a:r>
            <a:endParaRPr lang="zh-CN" altLang="en-US" sz="5000" b="1" dirty="0">
              <a:solidFill>
                <a:prstClr val="black"/>
              </a:solidFill>
              <a:latin typeface="微软雅黑" pitchFamily="34" charset="-122"/>
              <a:ea typeface="微软雅黑" pitchFamily="34" charset="-122"/>
            </a:endParaRPr>
          </a:p>
        </p:txBody>
      </p:sp>
      <p:sp>
        <p:nvSpPr>
          <p:cNvPr id="2" name="TextBox 1"/>
          <p:cNvSpPr txBox="1"/>
          <p:nvPr/>
        </p:nvSpPr>
        <p:spPr>
          <a:xfrm>
            <a:off x="339242" y="2188030"/>
            <a:ext cx="8458200" cy="707886"/>
          </a:xfrm>
          <a:prstGeom prst="rect">
            <a:avLst/>
          </a:prstGeom>
          <a:noFill/>
        </p:spPr>
        <p:txBody>
          <a:bodyPr wrap="square" rtlCol="0">
            <a:spAutoFit/>
          </a:bodyPr>
          <a:lstStyle/>
          <a:p>
            <a:pPr algn="ctr"/>
            <a:r>
              <a:rPr lang="zh-CN" altLang="en-US" sz="4000" b="1" dirty="0" smtClean="0">
                <a:solidFill>
                  <a:srgbClr val="7030A0"/>
                </a:solidFill>
                <a:latin typeface="黑体" pitchFamily="49" charset="-122"/>
                <a:ea typeface="黑体" pitchFamily="49" charset="-122"/>
              </a:rPr>
              <a:t>授课教师：王文静</a:t>
            </a:r>
            <a:endParaRPr lang="zh-CN" altLang="en-US" sz="4000" b="1" dirty="0">
              <a:solidFill>
                <a:srgbClr val="7030A0"/>
              </a:solidFill>
              <a:latin typeface="黑体" pitchFamily="49" charset="-122"/>
              <a:ea typeface="黑体" pitchFamily="49" charset="-122"/>
            </a:endParaRPr>
          </a:p>
        </p:txBody>
      </p:sp>
    </p:spTree>
    <p:extLst>
      <p:ext uri="{BB962C8B-B14F-4D97-AF65-F5344CB8AC3E}">
        <p14:creationId xmlns="" xmlns:p14="http://schemas.microsoft.com/office/powerpoint/2010/main" val="1547834762"/>
      </p:ext>
    </p:extLst>
  </p:cSld>
  <p:clrMapOvr>
    <a:masterClrMapping/>
  </p:clrMapOvr>
  <p:transition spd="slow">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143" y="177044"/>
            <a:ext cx="8396486" cy="1107996"/>
          </a:xfrm>
          <a:prstGeom prst="rect">
            <a:avLst/>
          </a:prstGeom>
          <a:noFill/>
        </p:spPr>
        <p:txBody>
          <a:bodyPr wrap="square" rtlCol="0">
            <a:spAutoFit/>
          </a:bodyPr>
          <a:lstStyle/>
          <a:p>
            <a:pPr algn="ctr">
              <a:lnSpc>
                <a:spcPct val="150000"/>
              </a:lnSpc>
            </a:pPr>
            <a:r>
              <a:rPr lang="zh-CN" altLang="en-US" sz="4400" b="1" dirty="0" smtClean="0">
                <a:solidFill>
                  <a:prstClr val="black"/>
                </a:solidFill>
                <a:latin typeface="微软雅黑" pitchFamily="34" charset="-122"/>
                <a:ea typeface="微软雅黑" pitchFamily="34" charset="-122"/>
              </a:rPr>
              <a:t>单元二  政策执行的研究途径</a:t>
            </a:r>
            <a:endParaRPr lang="zh-CN" altLang="en-US" sz="4400" b="1" dirty="0">
              <a:solidFill>
                <a:prstClr val="black"/>
              </a:solidFill>
              <a:latin typeface="微软雅黑" pitchFamily="34" charset="-122"/>
              <a:ea typeface="微软雅黑" pitchFamily="34" charset="-122"/>
            </a:endParaRPr>
          </a:p>
        </p:txBody>
      </p:sp>
      <p:graphicFrame>
        <p:nvGraphicFramePr>
          <p:cNvPr id="5" name="图示 4"/>
          <p:cNvGraphicFramePr/>
          <p:nvPr>
            <p:extLst>
              <p:ext uri="{D42A27DB-BD31-4B8C-83A1-F6EECF244321}">
                <p14:modId xmlns="" xmlns:p14="http://schemas.microsoft.com/office/powerpoint/2010/main" val="2578121465"/>
              </p:ext>
            </p:extLst>
          </p:nvPr>
        </p:nvGraphicFramePr>
        <p:xfrm>
          <a:off x="1609670" y="1688951"/>
          <a:ext cx="6413486" cy="297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0570365"/>
      </p:ext>
    </p:extLst>
  </p:cSld>
  <p:clrMapOvr>
    <a:masterClrMapping/>
  </p:clrMapOvr>
  <p:transition spd="slow">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一、“自上而下” </a:t>
            </a:r>
            <a:r>
              <a:rPr lang="zh-CN" altLang="en-US" dirty="0" smtClean="0"/>
              <a:t>的研究取向</a:t>
            </a:r>
            <a:endParaRPr lang="zh-CN" altLang="en-US" dirty="0"/>
          </a:p>
        </p:txBody>
      </p:sp>
      <p:sp>
        <p:nvSpPr>
          <p:cNvPr id="3" name="内容占位符 2"/>
          <p:cNvSpPr>
            <a:spLocks noGrp="1"/>
          </p:cNvSpPr>
          <p:nvPr>
            <p:ph idx="1"/>
          </p:nvPr>
        </p:nvSpPr>
        <p:spPr>
          <a:xfrm>
            <a:off x="671681" y="1186339"/>
            <a:ext cx="7886700" cy="3263504"/>
          </a:xfrm>
        </p:spPr>
        <p:txBody>
          <a:bodyPr>
            <a:normAutofit fontScale="92500" lnSpcReduction="20000"/>
          </a:bodyPr>
          <a:lstStyle/>
          <a:p>
            <a:pPr>
              <a:lnSpc>
                <a:spcPct val="110000"/>
              </a:lnSpc>
              <a:buNone/>
            </a:pPr>
            <a:r>
              <a:rPr lang="zh-CN" altLang="en-US" dirty="0" smtClean="0"/>
              <a:t>把中央政府的高层决策作为研究的出发点，认为上层政府及其官员确定政策目标，形成政策偏好，基层政府及其官员执行政策内容，落实政策目标；同时强调层级节制的指挥命令关系。</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一、“自上而下” </a:t>
            </a:r>
            <a:r>
              <a:rPr lang="zh-CN" altLang="en-US" dirty="0" smtClean="0"/>
              <a:t>的研究取向</a:t>
            </a:r>
            <a:endParaRPr lang="zh-CN" altLang="en-US" dirty="0"/>
          </a:p>
        </p:txBody>
      </p:sp>
      <p:sp>
        <p:nvSpPr>
          <p:cNvPr id="3" name="内容占位符 2"/>
          <p:cNvSpPr>
            <a:spLocks noGrp="1"/>
          </p:cNvSpPr>
          <p:nvPr>
            <p:ph idx="1"/>
          </p:nvPr>
        </p:nvSpPr>
        <p:spPr>
          <a:xfrm>
            <a:off x="650165" y="1304674"/>
            <a:ext cx="7886700" cy="3263504"/>
          </a:xfrm>
        </p:spPr>
        <p:txBody>
          <a:bodyPr/>
          <a:lstStyle/>
          <a:p>
            <a:pPr>
              <a:buNone/>
            </a:pPr>
            <a:r>
              <a:rPr lang="zh-CN" altLang="en-US" dirty="0" smtClean="0">
                <a:solidFill>
                  <a:srgbClr val="0000FF"/>
                </a:solidFill>
              </a:rPr>
              <a:t>优点：</a:t>
            </a:r>
            <a:r>
              <a:rPr lang="zh-CN" altLang="en-US" dirty="0" smtClean="0"/>
              <a:t>为政策分析的执行提供了一个非常清晰的路线。通过命令在每一次发出后被执行的程度及其原因的分析，我们能够详细地了解该执行过程。</a:t>
            </a:r>
            <a:endParaRPr lang="en-US" altLang="zh-CN" dirty="0" smtClean="0"/>
          </a:p>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9" name="Rectangle 3"/>
          <p:cNvSpPr>
            <a:spLocks noGrp="1" noChangeArrowheads="1"/>
          </p:cNvSpPr>
          <p:nvPr>
            <p:ph type="body" idx="1"/>
          </p:nvPr>
        </p:nvSpPr>
        <p:spPr>
          <a:xfrm>
            <a:off x="304800" y="285750"/>
            <a:ext cx="8534400" cy="4572000"/>
          </a:xfrm>
        </p:spPr>
        <p:txBody>
          <a:bodyPr>
            <a:noAutofit/>
          </a:bodyPr>
          <a:lstStyle/>
          <a:p>
            <a:pPr eaLnBrk="1" hangingPunct="1">
              <a:lnSpc>
                <a:spcPct val="90000"/>
              </a:lnSpc>
            </a:pPr>
            <a:r>
              <a:rPr lang="zh-CN" altLang="en-US" sz="3600" dirty="0" smtClean="0">
                <a:solidFill>
                  <a:srgbClr val="0000FF"/>
                </a:solidFill>
              </a:rPr>
              <a:t>据说，美军</a:t>
            </a:r>
            <a:r>
              <a:rPr lang="en-US" altLang="zh-CN" sz="3600" dirty="0" smtClean="0">
                <a:solidFill>
                  <a:srgbClr val="0000FF"/>
                </a:solidFill>
              </a:rPr>
              <a:t>1910</a:t>
            </a:r>
            <a:r>
              <a:rPr lang="zh-CN" altLang="en-US" sz="3600" dirty="0" smtClean="0">
                <a:solidFill>
                  <a:srgbClr val="0000FF"/>
                </a:solidFill>
              </a:rPr>
              <a:t>年的一次部队的命令传递是这样的：</a:t>
            </a:r>
            <a:endParaRPr lang="zh-CN" altLang="en-US" sz="3600" dirty="0" smtClean="0"/>
          </a:p>
          <a:p>
            <a:pPr eaLnBrk="1" hangingPunct="1">
              <a:lnSpc>
                <a:spcPct val="90000"/>
              </a:lnSpc>
            </a:pPr>
            <a:r>
              <a:rPr lang="zh-CN" altLang="en-US" sz="3600" dirty="0" smtClean="0">
                <a:solidFill>
                  <a:srgbClr val="0000FF"/>
                </a:solidFill>
              </a:rPr>
              <a:t>营长对值班军官：</a:t>
            </a:r>
            <a:r>
              <a:rPr lang="zh-CN" altLang="en-US" sz="3600" dirty="0" smtClean="0"/>
              <a:t>明晚大约</a:t>
            </a:r>
            <a:r>
              <a:rPr lang="en-US" altLang="zh-CN" sz="3600" dirty="0" smtClean="0"/>
              <a:t>8</a:t>
            </a:r>
            <a:r>
              <a:rPr lang="zh-CN" altLang="en-US" sz="3600" dirty="0" smtClean="0"/>
              <a:t>点钟左右，哈雷彗星将可能在这个地区看到，这种彗星每隔</a:t>
            </a:r>
            <a:r>
              <a:rPr lang="en-US" altLang="zh-CN" sz="3600" dirty="0" smtClean="0"/>
              <a:t>76</a:t>
            </a:r>
            <a:r>
              <a:rPr lang="zh-CN" altLang="en-US" sz="3600" dirty="0" smtClean="0"/>
              <a:t>年才能看见一次。命令所有士兵着野战服在操场上集合，我将向他们解释这一罕见的现象，如果下雨的话，就在礼堂集合，我为他们放一部有关彗星的影片。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animEffect transition="in" filter="box(in)">
                                      <p:cBhvr>
                                        <p:cTn id="7" dur="500"/>
                                        <p:tgtEl>
                                          <p:spTgt spid="66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64579">
                                            <p:txEl>
                                              <p:pRg st="1" end="1"/>
                                            </p:txEl>
                                          </p:spTgt>
                                        </p:tgtEl>
                                        <p:attrNameLst>
                                          <p:attrName>style.visibility</p:attrName>
                                        </p:attrNameLst>
                                      </p:cBhvr>
                                      <p:to>
                                        <p:strVal val="visible"/>
                                      </p:to>
                                    </p:set>
                                    <p:animEffect transition="in" filter="box(in)">
                                      <p:cBhvr>
                                        <p:cTn id="12" dur="500"/>
                                        <p:tgtEl>
                                          <p:spTgt spid="66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1821" y="347241"/>
            <a:ext cx="8294146" cy="4547487"/>
          </a:xfrm>
        </p:spPr>
        <p:txBody>
          <a:bodyPr>
            <a:normAutofit fontScale="85000" lnSpcReduction="20000"/>
          </a:bodyPr>
          <a:lstStyle/>
          <a:p>
            <a:pPr>
              <a:lnSpc>
                <a:spcPct val="120000"/>
              </a:lnSpc>
              <a:buNone/>
            </a:pPr>
            <a:r>
              <a:rPr lang="zh-CN" altLang="en-US" dirty="0" smtClean="0">
                <a:solidFill>
                  <a:srgbClr val="0000FF"/>
                </a:solidFill>
              </a:rPr>
              <a:t> 值班军官对连长</a:t>
            </a:r>
            <a:r>
              <a:rPr lang="zh-CN" altLang="en-US" dirty="0" smtClean="0"/>
              <a:t>：根据营长的命令，明晚</a:t>
            </a:r>
            <a:r>
              <a:rPr lang="en-US" altLang="zh-CN" dirty="0" smtClean="0"/>
              <a:t>8</a:t>
            </a:r>
            <a:r>
              <a:rPr lang="zh-CN" altLang="en-US" dirty="0" smtClean="0"/>
              <a:t>点哈雷彗星将在操场上空出现，如果下雨的话，就让士兵穿着野战服列队前往礼堂，这一罕见的现象将在那里出现。</a:t>
            </a:r>
            <a:endParaRPr lang="en-US" altLang="zh-CN" dirty="0" smtClean="0"/>
          </a:p>
          <a:p>
            <a:pPr>
              <a:lnSpc>
                <a:spcPct val="120000"/>
              </a:lnSpc>
              <a:buNone/>
            </a:pPr>
            <a:r>
              <a:rPr lang="zh-CN" altLang="en-US" dirty="0" smtClean="0">
                <a:solidFill>
                  <a:srgbClr val="0000FF"/>
                </a:solidFill>
              </a:rPr>
              <a:t>  连长对排长：</a:t>
            </a:r>
            <a:r>
              <a:rPr lang="zh-CN" altLang="en-US" dirty="0" smtClean="0"/>
              <a:t>根据营长的命令，明晚</a:t>
            </a:r>
            <a:r>
              <a:rPr lang="en-US" altLang="zh-CN" dirty="0" smtClean="0"/>
              <a:t>8</a:t>
            </a:r>
            <a:r>
              <a:rPr lang="zh-CN" altLang="en-US" dirty="0" smtClean="0"/>
              <a:t>点，非凡的哈雷彗星将身穿野战服在礼堂中出现，如果操场上下雨，营长将下达另一个命令，这种命令每隔</a:t>
            </a:r>
            <a:r>
              <a:rPr lang="en-US" altLang="zh-CN" dirty="0" smtClean="0"/>
              <a:t>76</a:t>
            </a:r>
            <a:r>
              <a:rPr lang="zh-CN" altLang="en-US" dirty="0" smtClean="0"/>
              <a:t>年才会出现一次！ </a:t>
            </a:r>
          </a:p>
          <a:p>
            <a:pPr>
              <a:lnSpc>
                <a:spcPct val="120000"/>
              </a:lnSpc>
              <a:buNone/>
            </a:pPr>
            <a:endParaRPr lang="en-US" altLang="zh-CN" dirty="0" smtClean="0"/>
          </a:p>
          <a:p>
            <a:pPr>
              <a:lnSpc>
                <a:spcPct val="120000"/>
              </a:lnSpc>
              <a:buNone/>
            </a:pPr>
            <a:endParaRPr lang="zh-CN" altLang="en-US" dirty="0" smtClean="0"/>
          </a:p>
          <a:p>
            <a:pPr>
              <a:lnSpc>
                <a:spcPct val="120000"/>
              </a:lnSpc>
            </a:pP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案例：缩水的营养午餐</a:t>
            </a:r>
            <a:endParaRPr lang="zh-CN" altLang="en-US" dirty="0"/>
          </a:p>
        </p:txBody>
      </p:sp>
      <p:sp>
        <p:nvSpPr>
          <p:cNvPr id="3" name="内容占位符 2"/>
          <p:cNvSpPr>
            <a:spLocks noGrp="1"/>
          </p:cNvSpPr>
          <p:nvPr>
            <p:ph idx="1"/>
          </p:nvPr>
        </p:nvSpPr>
        <p:spPr/>
        <p:txBody>
          <a:bodyPr>
            <a:normAutofit/>
          </a:bodyPr>
          <a:lstStyle/>
          <a:p>
            <a:pPr>
              <a:buNone/>
            </a:pPr>
            <a:r>
              <a:rPr lang="zh-CN" altLang="en-US" sz="4000" dirty="0" smtClean="0">
                <a:latin typeface="微软雅黑" pitchFamily="34" charset="-122"/>
                <a:ea typeface="微软雅黑" pitchFamily="34" charset="-122"/>
              </a:rPr>
              <a:t>大三学生销量在支教中看到的“营养午餐”现状，“国家拨款</a:t>
            </a:r>
            <a:r>
              <a:rPr lang="en-US" altLang="zh-CN" sz="4000" dirty="0" smtClean="0">
                <a:latin typeface="微软雅黑" pitchFamily="34" charset="-122"/>
                <a:ea typeface="微软雅黑" pitchFamily="34" charset="-122"/>
              </a:rPr>
              <a:t>3</a:t>
            </a:r>
            <a:r>
              <a:rPr lang="zh-CN" altLang="en-US" sz="4000" dirty="0" smtClean="0">
                <a:latin typeface="微软雅黑" pitchFamily="34" charset="-122"/>
                <a:ea typeface="微软雅黑" pitchFamily="34" charset="-122"/>
              </a:rPr>
              <a:t>元弄的营养午餐，到孩子手上，就是一盒牛奶，一小片面包，难道你们要让这些孩子饿死吗？”</a:t>
            </a:r>
            <a:endParaRPr lang="zh-CN" altLang="en-US" sz="4000" dirty="0">
              <a:latin typeface="微软雅黑" pitchFamily="34" charset="-122"/>
              <a:ea typeface="微软雅黑"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5" name="Rectangle 3"/>
          <p:cNvSpPr>
            <a:spLocks noGrp="1" noChangeArrowheads="1"/>
          </p:cNvSpPr>
          <p:nvPr>
            <p:ph type="body" idx="1"/>
          </p:nvPr>
        </p:nvSpPr>
        <p:spPr>
          <a:xfrm>
            <a:off x="457200" y="342901"/>
            <a:ext cx="8229600" cy="4251722"/>
          </a:xfrm>
        </p:spPr>
        <p:txBody>
          <a:bodyPr>
            <a:noAutofit/>
          </a:bodyPr>
          <a:lstStyle/>
          <a:p>
            <a:pPr eaLnBrk="1" hangingPunct="1">
              <a:buNone/>
            </a:pPr>
            <a:r>
              <a:rPr lang="zh-CN" altLang="en-US" sz="3700" dirty="0" smtClean="0">
                <a:solidFill>
                  <a:srgbClr val="0000FF"/>
                </a:solidFill>
              </a:rPr>
              <a:t>排长对班长：</a:t>
            </a:r>
            <a:r>
              <a:rPr lang="zh-CN" altLang="en-US" sz="3700" dirty="0" smtClean="0"/>
              <a:t>明晚</a:t>
            </a:r>
            <a:r>
              <a:rPr lang="en-US" altLang="zh-CN" sz="3700" dirty="0" smtClean="0"/>
              <a:t>8</a:t>
            </a:r>
            <a:r>
              <a:rPr lang="zh-CN" altLang="en-US" sz="3700" dirty="0" smtClean="0"/>
              <a:t>点，营长将带着哈雷彗星在礼堂中出现，这是每隔</a:t>
            </a:r>
            <a:r>
              <a:rPr lang="en-US" altLang="zh-CN" sz="3700" dirty="0" smtClean="0"/>
              <a:t>76</a:t>
            </a:r>
            <a:r>
              <a:rPr lang="zh-CN" altLang="en-US" sz="3700" dirty="0" smtClean="0"/>
              <a:t>年才有的事，如果下雨的话，营长将命令彗星穿上野战服到操场上去。</a:t>
            </a:r>
          </a:p>
          <a:p>
            <a:pPr eaLnBrk="1" hangingPunct="1">
              <a:buNone/>
            </a:pPr>
            <a:r>
              <a:rPr lang="zh-CN" altLang="en-US" sz="3700" dirty="0" smtClean="0">
                <a:solidFill>
                  <a:srgbClr val="0000FF"/>
                </a:solidFill>
              </a:rPr>
              <a:t>班长对士兵：</a:t>
            </a:r>
            <a:r>
              <a:rPr lang="zh-CN" altLang="en-US" sz="3700" dirty="0" smtClean="0"/>
              <a:t>在明晚</a:t>
            </a:r>
            <a:r>
              <a:rPr lang="en-US" altLang="zh-CN" sz="3700" dirty="0" smtClean="0"/>
              <a:t>8</a:t>
            </a:r>
            <a:r>
              <a:rPr lang="zh-CN" altLang="en-US" sz="3700" dirty="0" smtClean="0"/>
              <a:t>点下雨的时候，著名的</a:t>
            </a:r>
            <a:r>
              <a:rPr lang="en-US" altLang="zh-CN" sz="3700" dirty="0" smtClean="0"/>
              <a:t>76</a:t>
            </a:r>
            <a:r>
              <a:rPr lang="zh-CN" altLang="en-US" sz="3700" dirty="0" smtClean="0"/>
              <a:t>岁哈雷将军将在营长的陪同下身着野战服，开着他那“彗星“牌汽车，经过操场前往礼堂。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3555">
                                            <p:txEl>
                                              <p:pRg st="0" end="0"/>
                                            </p:txEl>
                                          </p:spTgt>
                                        </p:tgtEl>
                                        <p:attrNameLst>
                                          <p:attrName>style.visibility</p:attrName>
                                        </p:attrNameLst>
                                      </p:cBhvr>
                                      <p:to>
                                        <p:strVal val="visible"/>
                                      </p:to>
                                    </p:set>
                                    <p:animEffect transition="in" filter="checkerboard(across)">
                                      <p:cBhvr>
                                        <p:cTn id="7" dur="500"/>
                                        <p:tgtEl>
                                          <p:spTgt spid="66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3555">
                                            <p:txEl>
                                              <p:pRg st="1" end="1"/>
                                            </p:txEl>
                                          </p:spTgt>
                                        </p:tgtEl>
                                        <p:attrNameLst>
                                          <p:attrName>style.visibility</p:attrName>
                                        </p:attrNameLst>
                                      </p:cBhvr>
                                      <p:to>
                                        <p:strVal val="visible"/>
                                      </p:to>
                                    </p:set>
                                    <p:animEffect transition="in" filter="checkerboard(across)">
                                      <p:cBhvr>
                                        <p:cTn id="12" dur="500"/>
                                        <p:tgtEl>
                                          <p:spTgt spid="66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05979"/>
            <a:ext cx="8229600" cy="857250"/>
          </a:xfrm>
        </p:spPr>
        <p:txBody>
          <a:bodyPr/>
          <a:lstStyle/>
          <a:p>
            <a:pPr algn="l"/>
            <a:r>
              <a:rPr lang="zh-CN" sz="4000" b="1" dirty="0" smtClean="0">
                <a:solidFill>
                  <a:srgbClr val="0000FF"/>
                </a:solidFill>
                <a:latin typeface="黑体" pitchFamily="49" charset="-122"/>
              </a:rPr>
              <a:t>对该途径的批评：</a:t>
            </a:r>
            <a:endParaRPr lang="zh-CN" sz="4000" b="1" dirty="0">
              <a:solidFill>
                <a:srgbClr val="0000FF"/>
              </a:solidFill>
              <a:latin typeface="黑体" pitchFamily="49" charset="-122"/>
            </a:endParaRPr>
          </a:p>
        </p:txBody>
      </p:sp>
      <p:sp>
        <p:nvSpPr>
          <p:cNvPr id="51203" name="Rectangle 3"/>
          <p:cNvSpPr>
            <a:spLocks noGrp="1" noChangeArrowheads="1"/>
          </p:cNvSpPr>
          <p:nvPr>
            <p:ph type="body" idx="1"/>
          </p:nvPr>
        </p:nvSpPr>
        <p:spPr>
          <a:xfrm>
            <a:off x="207085" y="1017272"/>
            <a:ext cx="8686800" cy="3394472"/>
          </a:xfrm>
        </p:spPr>
        <p:txBody>
          <a:bodyPr>
            <a:noAutofit/>
          </a:bodyPr>
          <a:lstStyle/>
          <a:p>
            <a:pPr>
              <a:lnSpc>
                <a:spcPct val="100000"/>
              </a:lnSpc>
              <a:buNone/>
            </a:pPr>
            <a:r>
              <a:rPr lang="zh-CN" sz="3600" dirty="0">
                <a:latin typeface="微软雅黑" pitchFamily="34" charset="-122"/>
                <a:ea typeface="微软雅黑" pitchFamily="34" charset="-122"/>
              </a:rPr>
              <a:t>（</a:t>
            </a:r>
            <a:r>
              <a:rPr lang="zh-CN" altLang="zh-CN" sz="3600" dirty="0">
                <a:latin typeface="微软雅黑" pitchFamily="34" charset="-122"/>
                <a:ea typeface="微软雅黑" pitchFamily="34" charset="-122"/>
              </a:rPr>
              <a:t>1</a:t>
            </a:r>
            <a:r>
              <a:rPr lang="zh-CN" sz="3600" dirty="0">
                <a:latin typeface="微软雅黑" pitchFamily="34" charset="-122"/>
                <a:ea typeface="微软雅黑" pitchFamily="34" charset="-122"/>
              </a:rPr>
              <a:t>）它要求的所谓完美的必要条件很难具备</a:t>
            </a:r>
            <a:r>
              <a:rPr lang="zh-CN" sz="3600" dirty="0" smtClean="0">
                <a:latin typeface="微软雅黑" pitchFamily="34" charset="-122"/>
                <a:ea typeface="微软雅黑" pitchFamily="34" charset="-122"/>
              </a:rPr>
              <a:t>。（</a:t>
            </a:r>
            <a:r>
              <a:rPr lang="zh-CN" altLang="zh-CN" sz="3600" dirty="0">
                <a:latin typeface="微软雅黑" pitchFamily="34" charset="-122"/>
                <a:ea typeface="微软雅黑" pitchFamily="34" charset="-122"/>
              </a:rPr>
              <a:t>2</a:t>
            </a:r>
            <a:r>
              <a:rPr lang="zh-CN" sz="3600" dirty="0">
                <a:latin typeface="微软雅黑" pitchFamily="34" charset="-122"/>
                <a:ea typeface="微软雅黑" pitchFamily="34" charset="-122"/>
              </a:rPr>
              <a:t>）它更关注上层的政策决策者，而不是下层的执行者</a:t>
            </a:r>
            <a:r>
              <a:rPr lang="zh-CN" sz="3600" dirty="0" smtClean="0">
                <a:latin typeface="微软雅黑" pitchFamily="34" charset="-122"/>
                <a:ea typeface="微软雅黑" pitchFamily="34" charset="-122"/>
              </a:rPr>
              <a:t>。</a:t>
            </a:r>
            <a:r>
              <a:rPr lang="zh-CN" altLang="en-US" sz="3600" dirty="0" smtClean="0"/>
              <a:t>“自上而下”的分析方法倾向于对行政执行机构的自由裁量权持否定看法</a:t>
            </a:r>
            <a:r>
              <a:rPr lang="zh-CN" altLang="en-US" sz="3600" dirty="0" smtClean="0"/>
              <a:t>。（</a:t>
            </a:r>
            <a:r>
              <a:rPr lang="en-US" altLang="zh-CN" sz="3600" dirty="0" smtClean="0"/>
              <a:t>3</a:t>
            </a:r>
            <a:r>
              <a:rPr lang="zh-CN" altLang="en-US" sz="3600" dirty="0" smtClean="0"/>
              <a:t>）更适用于传统官僚制下的科层式结构。</a:t>
            </a:r>
            <a:endParaRPr lang="zh-CN" sz="36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in)">
                                      <p:cBhvr>
                                        <p:cTn id="7"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74862" y="1175581"/>
            <a:ext cx="7886700" cy="3263504"/>
          </a:xfrm>
        </p:spPr>
        <p:txBody>
          <a:bodyPr>
            <a:normAutofit fontScale="92500"/>
          </a:bodyPr>
          <a:lstStyle/>
          <a:p>
            <a:pPr>
              <a:buNone/>
            </a:pPr>
            <a:r>
              <a:rPr lang="zh-CN" altLang="en-US" dirty="0" smtClean="0">
                <a:solidFill>
                  <a:srgbClr val="002060"/>
                </a:solidFill>
              </a:rPr>
              <a:t>思考：如果</a:t>
            </a:r>
            <a:r>
              <a:rPr lang="zh-CN" altLang="en-US" dirty="0" smtClean="0">
                <a:solidFill>
                  <a:srgbClr val="002060"/>
                </a:solidFill>
              </a:rPr>
              <a:t>政策执行是在一个有多元（非政府）组织</a:t>
            </a:r>
            <a:r>
              <a:rPr lang="zh-CN" altLang="en-US" dirty="0" smtClean="0">
                <a:solidFill>
                  <a:srgbClr val="002060"/>
                </a:solidFill>
              </a:rPr>
              <a:t>参加的</a:t>
            </a:r>
            <a:r>
              <a:rPr lang="zh-CN" altLang="en-US" dirty="0" smtClean="0">
                <a:solidFill>
                  <a:srgbClr val="002060"/>
                </a:solidFill>
              </a:rPr>
              <a:t>过程中进行的，那么，对政策执行发生重要</a:t>
            </a:r>
            <a:r>
              <a:rPr lang="zh-CN" altLang="en-US" dirty="0" smtClean="0">
                <a:solidFill>
                  <a:srgbClr val="002060"/>
                </a:solidFill>
              </a:rPr>
              <a:t>影响的</a:t>
            </a:r>
            <a:r>
              <a:rPr lang="zh-CN" altLang="en-US" dirty="0" smtClean="0">
                <a:solidFill>
                  <a:srgbClr val="002060"/>
                </a:solidFill>
              </a:rPr>
              <a:t>可能主要是横向的组织之间的关系，而非纵向</a:t>
            </a:r>
            <a:r>
              <a:rPr lang="zh-CN" altLang="en-US" dirty="0" smtClean="0">
                <a:solidFill>
                  <a:srgbClr val="002060"/>
                </a:solidFill>
              </a:rPr>
              <a:t>的科</a:t>
            </a:r>
            <a:r>
              <a:rPr lang="zh-CN" altLang="en-US" dirty="0" smtClean="0">
                <a:solidFill>
                  <a:srgbClr val="002060"/>
                </a:solidFill>
              </a:rPr>
              <a:t>层式关系。此时，我们如何去寻找命令序列？</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zh-CN" altLang="en-US" dirty="0" smtClean="0">
                <a:solidFill>
                  <a:srgbClr val="0000FF"/>
                </a:solidFill>
              </a:rPr>
              <a:t>二、</a:t>
            </a:r>
            <a:r>
              <a:rPr lang="en-US" altLang="zh-CN" dirty="0" smtClean="0">
                <a:solidFill>
                  <a:srgbClr val="0000FF"/>
                </a:solidFill>
              </a:rPr>
              <a:t>“</a:t>
            </a:r>
            <a:r>
              <a:rPr lang="zh-CN" altLang="en-US" dirty="0" smtClean="0">
                <a:solidFill>
                  <a:srgbClr val="0000FF"/>
                </a:solidFill>
              </a:rPr>
              <a:t>自下而上”的研究取向</a:t>
            </a:r>
          </a:p>
        </p:txBody>
      </p:sp>
      <p:sp>
        <p:nvSpPr>
          <p:cNvPr id="666627" name="Rectangle 3"/>
          <p:cNvSpPr>
            <a:spLocks noGrp="1" noChangeArrowheads="1"/>
          </p:cNvSpPr>
          <p:nvPr>
            <p:ph type="body" idx="1"/>
          </p:nvPr>
        </p:nvSpPr>
        <p:spPr>
          <a:xfrm>
            <a:off x="457200" y="1200150"/>
            <a:ext cx="8382000" cy="3543300"/>
          </a:xfrm>
        </p:spPr>
        <p:txBody>
          <a:bodyPr>
            <a:normAutofit/>
          </a:bodyPr>
          <a:lstStyle/>
          <a:p>
            <a:pPr eaLnBrk="1" hangingPunct="1">
              <a:buNone/>
            </a:pPr>
            <a:r>
              <a:rPr lang="en-US" altLang="zh-CN" dirty="0" smtClean="0"/>
              <a:t>     </a:t>
            </a:r>
            <a:r>
              <a:rPr lang="zh-CN" altLang="en-US" dirty="0" smtClean="0"/>
              <a:t>自下而上的研究可以从自上而下的对立面来理解，它</a:t>
            </a:r>
            <a:r>
              <a:rPr lang="zh-CN" altLang="en-US" dirty="0" smtClean="0">
                <a:solidFill>
                  <a:srgbClr val="0000FF"/>
                </a:solidFill>
              </a:rPr>
              <a:t>不是</a:t>
            </a:r>
            <a:r>
              <a:rPr lang="zh-CN" altLang="en-US" dirty="0" smtClean="0"/>
              <a:t>从上层政治出发来研究政策的执行过程，</a:t>
            </a:r>
            <a:r>
              <a:rPr lang="zh-CN" altLang="en-US" dirty="0" smtClean="0">
                <a:solidFill>
                  <a:srgbClr val="0000FF"/>
                </a:solidFill>
              </a:rPr>
              <a:t>而是</a:t>
            </a:r>
            <a:r>
              <a:rPr lang="zh-CN" altLang="en-US" dirty="0" smtClean="0"/>
              <a:t>以组织中的个人作为出发点，以政策链条中较低和最低层次为研究的基础。</a:t>
            </a:r>
          </a:p>
          <a:p>
            <a:pPr eaLnBrk="1" hangingPunct="1"/>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animEffect transition="in" filter="blinds(horizontal)">
                                      <p:cBhvr>
                                        <p:cTn id="7" dur="500"/>
                                        <p:tgtEl>
                                          <p:spTgt spid="66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00FF"/>
                </a:solidFill>
              </a:rPr>
              <a:t>二、</a:t>
            </a:r>
            <a:r>
              <a:rPr lang="en-US" altLang="zh-CN" dirty="0" smtClean="0">
                <a:solidFill>
                  <a:srgbClr val="0000FF"/>
                </a:solidFill>
              </a:rPr>
              <a:t>“</a:t>
            </a:r>
            <a:r>
              <a:rPr lang="zh-CN" altLang="en-US" dirty="0" smtClean="0">
                <a:solidFill>
                  <a:srgbClr val="0000FF"/>
                </a:solidFill>
              </a:rPr>
              <a:t>自下而上”的研究取向</a:t>
            </a:r>
            <a:endParaRPr lang="zh-CN" altLang="en-US" dirty="0"/>
          </a:p>
        </p:txBody>
      </p:sp>
      <p:sp>
        <p:nvSpPr>
          <p:cNvPr id="3" name="内容占位符 2"/>
          <p:cNvSpPr>
            <a:spLocks noGrp="1"/>
          </p:cNvSpPr>
          <p:nvPr>
            <p:ph idx="1"/>
          </p:nvPr>
        </p:nvSpPr>
        <p:spPr/>
        <p:txBody>
          <a:bodyPr>
            <a:normAutofit lnSpcReduction="10000"/>
          </a:bodyPr>
          <a:lstStyle/>
          <a:p>
            <a:pPr>
              <a:lnSpc>
                <a:spcPct val="100000"/>
              </a:lnSpc>
              <a:buNone/>
            </a:pPr>
            <a:r>
              <a:rPr lang="zh-CN" altLang="en-US" dirty="0" smtClean="0"/>
              <a:t>（</a:t>
            </a:r>
            <a:r>
              <a:rPr lang="en-US" altLang="zh-CN" dirty="0" smtClean="0"/>
              <a:t>1</a:t>
            </a:r>
            <a:r>
              <a:rPr lang="zh-CN" altLang="en-US" dirty="0" smtClean="0"/>
              <a:t>）</a:t>
            </a:r>
            <a:r>
              <a:rPr lang="zh-CN" altLang="en-US" dirty="0" smtClean="0">
                <a:solidFill>
                  <a:srgbClr val="0000FF"/>
                </a:solidFill>
              </a:rPr>
              <a:t>基层官员的权力观：</a:t>
            </a:r>
            <a:r>
              <a:rPr lang="zh-CN" altLang="en-US" dirty="0" smtClean="0"/>
              <a:t>充分利用基层官员的自由裁量权来推进政策的执行过程</a:t>
            </a:r>
            <a:r>
              <a:rPr lang="zh-CN" altLang="en-US" dirty="0" smtClean="0"/>
              <a:t>。</a:t>
            </a:r>
            <a:endParaRPr lang="zh-CN" altLang="en-US" dirty="0" smtClean="0">
              <a:solidFill>
                <a:srgbClr val="0000FF"/>
              </a:solidFill>
            </a:endParaRPr>
          </a:p>
          <a:p>
            <a:pPr>
              <a:lnSpc>
                <a:spcPct val="100000"/>
              </a:lnSpc>
              <a:buNone/>
            </a:pPr>
            <a:r>
              <a:rPr lang="zh-CN" altLang="en-US" dirty="0" smtClean="0"/>
              <a:t>（</a:t>
            </a:r>
            <a:r>
              <a:rPr lang="en-US" altLang="zh-CN" dirty="0" smtClean="0"/>
              <a:t>2</a:t>
            </a:r>
            <a:r>
              <a:rPr lang="zh-CN" altLang="en-US" dirty="0" smtClean="0"/>
              <a:t>）</a:t>
            </a:r>
            <a:r>
              <a:rPr lang="zh-CN" altLang="en-US" dirty="0" smtClean="0">
                <a:solidFill>
                  <a:srgbClr val="0000FF"/>
                </a:solidFill>
              </a:rPr>
              <a:t>执行结构研究：</a:t>
            </a:r>
            <a:r>
              <a:rPr lang="zh-CN" altLang="en-US" dirty="0" smtClean="0"/>
              <a:t>政策执行需要众多组织和行动者的共同协作。</a:t>
            </a:r>
            <a:endParaRPr lang="zh-CN" altLang="en-US" dirty="0" smtClean="0">
              <a:solidFill>
                <a:srgbClr val="0000FF"/>
              </a:solidFill>
            </a:endParaRPr>
          </a:p>
          <a:p>
            <a:pPr>
              <a:lnSpc>
                <a:spcPct val="100000"/>
              </a:lnSpc>
            </a:pP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algn="l" eaLnBrk="1" hangingPunct="1"/>
            <a:r>
              <a:rPr lang="zh-CN" altLang="en-US" sz="4000" dirty="0" smtClean="0">
                <a:solidFill>
                  <a:srgbClr val="0000FF"/>
                </a:solidFill>
              </a:rPr>
              <a:t>对该途径的批评：</a:t>
            </a:r>
          </a:p>
        </p:txBody>
      </p:sp>
      <p:sp>
        <p:nvSpPr>
          <p:cNvPr id="668675" name="Rectangle 3"/>
          <p:cNvSpPr>
            <a:spLocks noGrp="1" noChangeArrowheads="1"/>
          </p:cNvSpPr>
          <p:nvPr>
            <p:ph type="body" idx="1"/>
          </p:nvPr>
        </p:nvSpPr>
        <p:spPr>
          <a:xfrm>
            <a:off x="303904" y="1342018"/>
            <a:ext cx="8686800" cy="2994422"/>
          </a:xfrm>
        </p:spPr>
        <p:txBody>
          <a:bodyPr>
            <a:noAutofit/>
          </a:bodyPr>
          <a:lstStyle/>
          <a:p>
            <a:pPr eaLnBrk="1" hangingPunct="1">
              <a:buNone/>
            </a:pPr>
            <a:r>
              <a:rPr lang="zh-CN" altLang="en-US" dirty="0" smtClean="0"/>
              <a:t>（</a:t>
            </a:r>
            <a:r>
              <a:rPr lang="en-US" altLang="zh-CN" dirty="0" smtClean="0"/>
              <a:t>1</a:t>
            </a:r>
            <a:r>
              <a:rPr lang="zh-CN" altLang="en-US" dirty="0" smtClean="0"/>
              <a:t>）它过分强调了基层官员的自由裁量权</a:t>
            </a:r>
            <a:r>
              <a:rPr lang="zh-CN" altLang="en-US" dirty="0" smtClean="0"/>
              <a:t>。</a:t>
            </a:r>
            <a:endParaRPr lang="zh-CN" altLang="en-US" dirty="0" smtClean="0"/>
          </a:p>
          <a:p>
            <a:pPr eaLnBrk="1" hangingPunct="1">
              <a:buNone/>
            </a:pPr>
            <a:r>
              <a:rPr lang="zh-CN" altLang="en-US" dirty="0" smtClean="0"/>
              <a:t>（</a:t>
            </a:r>
            <a:r>
              <a:rPr lang="en-US" altLang="zh-CN" dirty="0" smtClean="0"/>
              <a:t>2</a:t>
            </a:r>
            <a:r>
              <a:rPr lang="zh-CN" altLang="en-US" dirty="0" smtClean="0"/>
              <a:t>）只适合于分权的政治环境</a:t>
            </a:r>
            <a:r>
              <a:rPr lang="zh-CN" altLang="en-US" dirty="0" smtClean="0"/>
              <a:t>。</a:t>
            </a:r>
            <a:endParaRPr lang="zh-CN" altLang="en-US" dirty="0" smtClean="0"/>
          </a:p>
          <a:p>
            <a:pPr eaLnBrk="1" hangingPunct="1">
              <a:buNone/>
            </a:pPr>
            <a:r>
              <a:rPr lang="zh-CN" altLang="en-US" dirty="0" smtClean="0"/>
              <a:t>（</a:t>
            </a:r>
            <a:r>
              <a:rPr lang="en-US" altLang="zh-CN" dirty="0" smtClean="0"/>
              <a:t>3</a:t>
            </a:r>
            <a:r>
              <a:rPr lang="zh-CN" altLang="en-US" dirty="0" smtClean="0"/>
              <a:t>）它对自上而下的研究取向的批评有失公允。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8675">
                                            <p:txEl>
                                              <p:pRg st="0" end="0"/>
                                            </p:txEl>
                                          </p:spTgt>
                                        </p:tgtEl>
                                        <p:attrNameLst>
                                          <p:attrName>style.visibility</p:attrName>
                                        </p:attrNameLst>
                                      </p:cBhvr>
                                      <p:to>
                                        <p:strVal val="visible"/>
                                      </p:to>
                                    </p:set>
                                    <p:animEffect transition="in" filter="box(in)">
                                      <p:cBhvr>
                                        <p:cTn id="7" dur="500"/>
                                        <p:tgtEl>
                                          <p:spTgt spid="66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68675">
                                            <p:txEl>
                                              <p:pRg st="1" end="1"/>
                                            </p:txEl>
                                          </p:spTgt>
                                        </p:tgtEl>
                                        <p:attrNameLst>
                                          <p:attrName>style.visibility</p:attrName>
                                        </p:attrNameLst>
                                      </p:cBhvr>
                                      <p:to>
                                        <p:strVal val="visible"/>
                                      </p:to>
                                    </p:set>
                                    <p:animEffect transition="in" filter="box(in)">
                                      <p:cBhvr>
                                        <p:cTn id="12" dur="500"/>
                                        <p:tgtEl>
                                          <p:spTgt spid="66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68675">
                                            <p:txEl>
                                              <p:pRg st="2" end="2"/>
                                            </p:txEl>
                                          </p:spTgt>
                                        </p:tgtEl>
                                        <p:attrNameLst>
                                          <p:attrName>style.visibility</p:attrName>
                                        </p:attrNameLst>
                                      </p:cBhvr>
                                      <p:to>
                                        <p:strVal val="visible"/>
                                      </p:to>
                                    </p:set>
                                    <p:animEffect transition="in" filter="box(in)">
                                      <p:cBhvr>
                                        <p:cTn id="17" dur="500"/>
                                        <p:tgtEl>
                                          <p:spTgt spid="66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zh-CN" altLang="en-US" sz="4000" dirty="0" smtClean="0">
                <a:solidFill>
                  <a:srgbClr val="0000FF"/>
                </a:solidFill>
                <a:latin typeface="微软雅黑" pitchFamily="34" charset="-122"/>
                <a:ea typeface="微软雅黑" pitchFamily="34" charset="-122"/>
              </a:rPr>
              <a:t>两种研究途径的区别</a:t>
            </a:r>
          </a:p>
        </p:txBody>
      </p:sp>
      <p:graphicFrame>
        <p:nvGraphicFramePr>
          <p:cNvPr id="669754" name="Group 58"/>
          <p:cNvGraphicFramePr>
            <a:graphicFrameLocks noGrp="1"/>
          </p:cNvGraphicFramePr>
          <p:nvPr>
            <p:ph sz="half" idx="2"/>
          </p:nvPr>
        </p:nvGraphicFramePr>
        <p:xfrm>
          <a:off x="533400" y="1028700"/>
          <a:ext cx="8153400" cy="3690797"/>
        </p:xfrm>
        <a:graphic>
          <a:graphicData uri="http://schemas.openxmlformats.org/drawingml/2006/table">
            <a:tbl>
              <a:tblPr/>
              <a:tblGrid>
                <a:gridCol w="2717800"/>
                <a:gridCol w="2717800"/>
                <a:gridCol w="2717800"/>
              </a:tblGrid>
              <a:tr h="703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微软雅黑" pitchFamily="34" charset="-122"/>
                        <a:ea typeface="微软雅黑" pitchFamily="34"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自上而下的途径</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自下而上的途径</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最初的焦点</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政策目标</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执行政策的下级官员</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主要行动者的认定</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制定者</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执行者</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6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评估标准</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目标被实现程度</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并无明确的标准</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整体焦点</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一个系统如何实现政策目标</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rPr>
                        <a:t>政策过程不同参与者的互动</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7892" y="177027"/>
            <a:ext cx="7886700" cy="994172"/>
          </a:xfrm>
        </p:spPr>
        <p:txBody>
          <a:bodyPr/>
          <a:lstStyle/>
          <a:p>
            <a:r>
              <a:rPr lang="zh-CN" altLang="en-US" dirty="0" smtClean="0"/>
              <a:t>视频导入</a:t>
            </a:r>
            <a:endParaRPr lang="zh-CN" altLang="en-US" dirty="0"/>
          </a:p>
        </p:txBody>
      </p:sp>
      <p:sp>
        <p:nvSpPr>
          <p:cNvPr id="3" name="内容占位符 2"/>
          <p:cNvSpPr>
            <a:spLocks noGrp="1"/>
          </p:cNvSpPr>
          <p:nvPr>
            <p:ph idx="1"/>
          </p:nvPr>
        </p:nvSpPr>
        <p:spPr>
          <a:xfrm>
            <a:off x="628650" y="1046489"/>
            <a:ext cx="7886700" cy="3676117"/>
          </a:xfrm>
        </p:spPr>
        <p:txBody>
          <a:bodyPr>
            <a:normAutofit fontScale="77500" lnSpcReduction="20000"/>
          </a:bodyPr>
          <a:lstStyle/>
          <a:p>
            <a:pPr>
              <a:lnSpc>
                <a:spcPct val="120000"/>
              </a:lnSpc>
              <a:buNone/>
            </a:pPr>
            <a:r>
              <a:rPr lang="zh-CN" altLang="en-US" dirty="0" smtClean="0">
                <a:solidFill>
                  <a:srgbClr val="FFC000"/>
                </a:solidFill>
              </a:rPr>
              <a:t>通过对视频中教育部强调的政策资源向转型高校倾斜，相信同学们已经了解政策执行所需要的主要资源条件，即我们通常所强调的人力、财力、物力（包括信息资源和权威资源），那么，除了必要的政策资源外，政策执行还需要哪些其他条件呢？下面我们就来学习一下政策执行的相关条件。</a:t>
            </a:r>
            <a:endParaRPr lang="zh-CN" altLang="en-US" dirty="0">
              <a:solidFill>
                <a:srgbClr val="FFC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143" y="177044"/>
            <a:ext cx="8396486" cy="1107996"/>
          </a:xfrm>
          <a:prstGeom prst="rect">
            <a:avLst/>
          </a:prstGeom>
          <a:noFill/>
        </p:spPr>
        <p:txBody>
          <a:bodyPr wrap="square" rtlCol="0">
            <a:spAutoFit/>
          </a:bodyPr>
          <a:lstStyle/>
          <a:p>
            <a:pPr algn="ctr">
              <a:lnSpc>
                <a:spcPct val="150000"/>
              </a:lnSpc>
            </a:pPr>
            <a:r>
              <a:rPr lang="zh-CN" altLang="en-US" sz="4400" b="1" dirty="0" smtClean="0">
                <a:solidFill>
                  <a:prstClr val="black"/>
                </a:solidFill>
                <a:latin typeface="微软雅黑" pitchFamily="34" charset="-122"/>
                <a:ea typeface="微软雅黑" pitchFamily="34" charset="-122"/>
              </a:rPr>
              <a:t>单元三  </a:t>
            </a:r>
            <a:r>
              <a:rPr lang="zh-CN" altLang="en-US" sz="4400" b="1" dirty="0" smtClean="0">
                <a:solidFill>
                  <a:prstClr val="black"/>
                </a:solidFill>
                <a:latin typeface="微软雅黑" pitchFamily="34" charset="-122"/>
                <a:ea typeface="微软雅黑" pitchFamily="34" charset="-122"/>
              </a:rPr>
              <a:t>政策执行的相关条件</a:t>
            </a:r>
            <a:endParaRPr lang="zh-CN" altLang="en-US" sz="4400" b="1" dirty="0">
              <a:solidFill>
                <a:prstClr val="black"/>
              </a:solidFill>
              <a:latin typeface="微软雅黑" pitchFamily="34" charset="-122"/>
              <a:ea typeface="微软雅黑" pitchFamily="34" charset="-122"/>
            </a:endParaRPr>
          </a:p>
        </p:txBody>
      </p:sp>
      <p:graphicFrame>
        <p:nvGraphicFramePr>
          <p:cNvPr id="5" name="图示 4"/>
          <p:cNvGraphicFramePr/>
          <p:nvPr>
            <p:extLst>
              <p:ext uri="{D42A27DB-BD31-4B8C-83A1-F6EECF244321}">
                <p14:modId xmlns="" xmlns:p14="http://schemas.microsoft.com/office/powerpoint/2010/main" val="2578121465"/>
              </p:ext>
            </p:extLst>
          </p:nvPr>
        </p:nvGraphicFramePr>
        <p:xfrm>
          <a:off x="1641943" y="1371601"/>
          <a:ext cx="6413486" cy="3646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0570365"/>
      </p:ext>
    </p:extLst>
  </p:cSld>
  <p:clrMapOvr>
    <a:masterClrMapping/>
  </p:clrMapOvr>
  <p:transition spd="slow">
    <p:push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802" y="330676"/>
            <a:ext cx="4801314" cy="1015663"/>
          </a:xfrm>
          <a:prstGeom prst="rect">
            <a:avLst/>
          </a:prstGeom>
          <a:noFill/>
        </p:spPr>
        <p:txBody>
          <a:bodyPr wrap="none" rtlCol="0">
            <a:spAutoFit/>
          </a:bodyPr>
          <a:lstStyle/>
          <a:p>
            <a:pPr>
              <a:lnSpc>
                <a:spcPct val="150000"/>
              </a:lnSpc>
            </a:pPr>
            <a:r>
              <a:rPr lang="zh-CN" altLang="en-US" sz="4000" b="1" dirty="0" smtClean="0">
                <a:solidFill>
                  <a:prstClr val="black"/>
                </a:solidFill>
                <a:latin typeface="微软雅黑" pitchFamily="34" charset="-122"/>
                <a:ea typeface="微软雅黑" pitchFamily="34" charset="-122"/>
              </a:rPr>
              <a:t>一、必要的政策资源</a:t>
            </a:r>
            <a:endParaRPr lang="zh-CN" altLang="en-US" sz="4000" b="1" dirty="0">
              <a:solidFill>
                <a:prstClr val="black"/>
              </a:solidFill>
              <a:latin typeface="微软雅黑" pitchFamily="34" charset="-122"/>
              <a:ea typeface="微软雅黑" pitchFamily="34" charset="-122"/>
            </a:endParaRPr>
          </a:p>
        </p:txBody>
      </p:sp>
      <p:sp>
        <p:nvSpPr>
          <p:cNvPr id="4" name="矩形 3"/>
          <p:cNvSpPr/>
          <p:nvPr/>
        </p:nvSpPr>
        <p:spPr>
          <a:xfrm>
            <a:off x="5803777" y="1361164"/>
            <a:ext cx="1870652" cy="715581"/>
          </a:xfrm>
          <a:prstGeom prst="rect">
            <a:avLst/>
          </a:prstGeom>
        </p:spPr>
        <p:txBody>
          <a:bodyPr wrap="square">
            <a:spAutoFit/>
          </a:bodyPr>
          <a:lstStyle/>
          <a:p>
            <a:pPr>
              <a:lnSpc>
                <a:spcPct val="150000"/>
              </a:lnSpc>
            </a:pPr>
            <a:r>
              <a:rPr lang="zh-CN" altLang="en-US" sz="3200" b="1" dirty="0" smtClean="0">
                <a:solidFill>
                  <a:srgbClr val="0070C0"/>
                </a:solidFill>
                <a:latin typeface="黑体" pitchFamily="49" charset="-122"/>
                <a:ea typeface="黑体" pitchFamily="49" charset="-122"/>
              </a:rPr>
              <a:t>权威资源</a:t>
            </a:r>
            <a:endParaRPr lang="en-US" altLang="zh-CN" sz="3200" b="1" dirty="0" smtClean="0">
              <a:solidFill>
                <a:srgbClr val="0070C0"/>
              </a:solidFill>
              <a:latin typeface="黑体" pitchFamily="49" charset="-122"/>
              <a:ea typeface="黑体" pitchFamily="49" charset="-122"/>
            </a:endParaRPr>
          </a:p>
        </p:txBody>
      </p:sp>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7342" y="1543049"/>
            <a:ext cx="1259995" cy="1200150"/>
          </a:xfrm>
          <a:prstGeom prst="rect">
            <a:avLst/>
          </a:prstGeom>
        </p:spPr>
      </p:pic>
      <p:sp>
        <p:nvSpPr>
          <p:cNvPr id="6" name="TextBox 5"/>
          <p:cNvSpPr txBox="1"/>
          <p:nvPr/>
        </p:nvSpPr>
        <p:spPr>
          <a:xfrm>
            <a:off x="2077337" y="1524000"/>
            <a:ext cx="1066801" cy="1569660"/>
          </a:xfrm>
          <a:prstGeom prst="rect">
            <a:avLst/>
          </a:prstGeom>
          <a:noFill/>
        </p:spPr>
        <p:txBody>
          <a:bodyPr wrap="square" rtlCol="0">
            <a:spAutoFit/>
          </a:bodyPr>
          <a:lstStyle/>
          <a:p>
            <a:r>
              <a:rPr lang="zh-CN" altLang="zh-CN" sz="3200" b="1" dirty="0">
                <a:solidFill>
                  <a:srgbClr val="0070C0"/>
                </a:solidFill>
                <a:latin typeface="黑体" pitchFamily="49" charset="-122"/>
                <a:ea typeface="黑体" pitchFamily="49" charset="-122"/>
              </a:rPr>
              <a:t>经费资源</a:t>
            </a:r>
            <a:endParaRPr lang="en-US" altLang="zh-CN" sz="3200" b="1" dirty="0">
              <a:solidFill>
                <a:srgbClr val="0070C0"/>
              </a:solidFill>
              <a:latin typeface="黑体" pitchFamily="49" charset="-122"/>
              <a:ea typeface="黑体" pitchFamily="49" charset="-122"/>
            </a:endParaRPr>
          </a:p>
          <a:p>
            <a:endParaRPr lang="zh-CN" altLang="en-US" sz="3200" b="1" dirty="0">
              <a:solidFill>
                <a:srgbClr val="0070C0"/>
              </a:solidFill>
              <a:latin typeface="黑体" pitchFamily="49" charset="-122"/>
              <a:ea typeface="黑体" pitchFamily="49" charset="-122"/>
            </a:endParaRPr>
          </a:p>
        </p:txBody>
      </p:sp>
      <p:pic>
        <p:nvPicPr>
          <p:cNvPr id="8" name="图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05314" y="1524000"/>
            <a:ext cx="1245275" cy="1061357"/>
          </a:xfrm>
          <a:prstGeom prst="rect">
            <a:avLst/>
          </a:prstGeom>
        </p:spPr>
      </p:pic>
      <p:pic>
        <p:nvPicPr>
          <p:cNvPr id="9" name="图片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95284" y="3331030"/>
            <a:ext cx="1636487" cy="1471840"/>
          </a:xfrm>
          <a:prstGeom prst="rect">
            <a:avLst/>
          </a:prstGeom>
        </p:spPr>
      </p:pic>
      <p:pic>
        <p:nvPicPr>
          <p:cNvPr id="10" name="图片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376672" y="2585357"/>
            <a:ext cx="2073407" cy="2073407"/>
          </a:xfrm>
          <a:prstGeom prst="rect">
            <a:avLst/>
          </a:prstGeom>
        </p:spPr>
      </p:pic>
      <p:sp>
        <p:nvSpPr>
          <p:cNvPr id="12" name="TextBox 11"/>
          <p:cNvSpPr txBox="1"/>
          <p:nvPr/>
        </p:nvSpPr>
        <p:spPr>
          <a:xfrm>
            <a:off x="1152092" y="3627341"/>
            <a:ext cx="1458645" cy="1569660"/>
          </a:xfrm>
          <a:prstGeom prst="rect">
            <a:avLst/>
          </a:prstGeom>
          <a:noFill/>
        </p:spPr>
        <p:txBody>
          <a:bodyPr wrap="square" rtlCol="0">
            <a:spAutoFit/>
          </a:bodyPr>
          <a:lstStyle/>
          <a:p>
            <a:r>
              <a:rPr lang="zh-CN" altLang="zh-CN" sz="3200" b="1" dirty="0" smtClean="0">
                <a:solidFill>
                  <a:srgbClr val="0070C0"/>
                </a:solidFill>
                <a:latin typeface="黑体" pitchFamily="49" charset="-122"/>
                <a:ea typeface="黑体" pitchFamily="49" charset="-122"/>
              </a:rPr>
              <a:t>人力</a:t>
            </a:r>
            <a:endParaRPr lang="en-US" altLang="zh-CN" sz="3200" b="1" dirty="0" smtClean="0">
              <a:solidFill>
                <a:srgbClr val="0070C0"/>
              </a:solidFill>
              <a:latin typeface="黑体" pitchFamily="49" charset="-122"/>
              <a:ea typeface="黑体" pitchFamily="49" charset="-122"/>
            </a:endParaRPr>
          </a:p>
          <a:p>
            <a:r>
              <a:rPr lang="zh-CN" altLang="zh-CN" sz="3200" b="1" dirty="0" smtClean="0">
                <a:solidFill>
                  <a:srgbClr val="0070C0"/>
                </a:solidFill>
                <a:latin typeface="黑体" pitchFamily="49" charset="-122"/>
                <a:ea typeface="黑体" pitchFamily="49" charset="-122"/>
              </a:rPr>
              <a:t>资源</a:t>
            </a:r>
            <a:endParaRPr lang="zh-CN" altLang="zh-CN" sz="3200" b="1" dirty="0">
              <a:solidFill>
                <a:srgbClr val="0070C0"/>
              </a:solidFill>
              <a:latin typeface="黑体" pitchFamily="49" charset="-122"/>
              <a:ea typeface="黑体" pitchFamily="49" charset="-122"/>
            </a:endParaRPr>
          </a:p>
          <a:p>
            <a:endParaRPr lang="zh-CN" altLang="en-US" sz="3200" b="1" dirty="0">
              <a:solidFill>
                <a:srgbClr val="0070C0"/>
              </a:solidFill>
              <a:latin typeface="黑体" pitchFamily="49" charset="-122"/>
              <a:ea typeface="黑体" pitchFamily="49" charset="-122"/>
            </a:endParaRPr>
          </a:p>
        </p:txBody>
      </p:sp>
      <p:sp>
        <p:nvSpPr>
          <p:cNvPr id="13" name="TextBox 12"/>
          <p:cNvSpPr txBox="1"/>
          <p:nvPr/>
        </p:nvSpPr>
        <p:spPr>
          <a:xfrm>
            <a:off x="4746418" y="3142323"/>
            <a:ext cx="1502228" cy="1569660"/>
          </a:xfrm>
          <a:prstGeom prst="rect">
            <a:avLst/>
          </a:prstGeom>
          <a:noFill/>
        </p:spPr>
        <p:txBody>
          <a:bodyPr wrap="square" rtlCol="0">
            <a:spAutoFit/>
          </a:bodyPr>
          <a:lstStyle/>
          <a:p>
            <a:r>
              <a:rPr lang="zh-CN" altLang="zh-CN" sz="3200" b="1" dirty="0" smtClean="0">
                <a:solidFill>
                  <a:srgbClr val="0070C0"/>
                </a:solidFill>
                <a:latin typeface="黑体" pitchFamily="49" charset="-122"/>
                <a:ea typeface="黑体" pitchFamily="49" charset="-122"/>
              </a:rPr>
              <a:t>信息</a:t>
            </a:r>
            <a:endParaRPr lang="en-US" altLang="zh-CN" sz="3200" b="1" dirty="0" smtClean="0">
              <a:solidFill>
                <a:srgbClr val="0070C0"/>
              </a:solidFill>
              <a:latin typeface="黑体" pitchFamily="49" charset="-122"/>
              <a:ea typeface="黑体" pitchFamily="49" charset="-122"/>
            </a:endParaRPr>
          </a:p>
          <a:p>
            <a:r>
              <a:rPr lang="zh-CN" altLang="zh-CN" sz="3200" b="1" dirty="0" smtClean="0">
                <a:solidFill>
                  <a:srgbClr val="0070C0"/>
                </a:solidFill>
                <a:latin typeface="黑体" pitchFamily="49" charset="-122"/>
                <a:ea typeface="黑体" pitchFamily="49" charset="-122"/>
              </a:rPr>
              <a:t>资源</a:t>
            </a:r>
            <a:endParaRPr lang="en-US" altLang="zh-CN" sz="3200" b="1" dirty="0">
              <a:solidFill>
                <a:srgbClr val="0070C0"/>
              </a:solidFill>
              <a:latin typeface="黑体" pitchFamily="49" charset="-122"/>
              <a:ea typeface="黑体" pitchFamily="49" charset="-122"/>
            </a:endParaRPr>
          </a:p>
          <a:p>
            <a:endParaRPr lang="zh-CN" altLang="en-US" sz="3200" b="1" dirty="0">
              <a:solidFill>
                <a:srgbClr val="0070C0"/>
              </a:solidFill>
              <a:latin typeface="黑体" pitchFamily="49" charset="-122"/>
              <a:ea typeface="黑体" pitchFamily="49" charset="-122"/>
            </a:endParaRPr>
          </a:p>
        </p:txBody>
      </p:sp>
    </p:spTree>
    <p:extLst>
      <p:ext uri="{BB962C8B-B14F-4D97-AF65-F5344CB8AC3E}">
        <p14:creationId xmlns="" xmlns:p14="http://schemas.microsoft.com/office/powerpoint/2010/main" val="1561957298"/>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4862" y="230815"/>
            <a:ext cx="7886700" cy="994172"/>
          </a:xfrm>
        </p:spPr>
        <p:txBody>
          <a:bodyPr/>
          <a:lstStyle/>
          <a:p>
            <a:r>
              <a:rPr lang="zh-CN" altLang="en-US" dirty="0" smtClean="0"/>
              <a:t>营养午餐计划</a:t>
            </a:r>
            <a:endParaRPr lang="zh-CN" altLang="en-US" dirty="0"/>
          </a:p>
        </p:txBody>
      </p:sp>
      <p:sp>
        <p:nvSpPr>
          <p:cNvPr id="3" name="内容占位符 2"/>
          <p:cNvSpPr>
            <a:spLocks noGrp="1"/>
          </p:cNvSpPr>
          <p:nvPr>
            <p:ph idx="1"/>
          </p:nvPr>
        </p:nvSpPr>
        <p:spPr>
          <a:xfrm>
            <a:off x="488799" y="1032734"/>
            <a:ext cx="8095803" cy="4110766"/>
          </a:xfrm>
        </p:spPr>
        <p:txBody>
          <a:bodyPr>
            <a:normAutofit fontScale="92500" lnSpcReduction="20000"/>
          </a:bodyPr>
          <a:lstStyle/>
          <a:p>
            <a:pPr>
              <a:lnSpc>
                <a:spcPct val="120000"/>
              </a:lnSpc>
              <a:buNone/>
            </a:pPr>
            <a:r>
              <a:rPr lang="en-US" altLang="zh-CN" dirty="0" smtClean="0"/>
              <a:t>2011</a:t>
            </a:r>
            <a:r>
              <a:rPr lang="zh-CN" altLang="en-US" dirty="0" smtClean="0"/>
              <a:t>年</a:t>
            </a:r>
            <a:r>
              <a:rPr lang="en-US" altLang="zh-CN" dirty="0" smtClean="0"/>
              <a:t>10</a:t>
            </a:r>
            <a:r>
              <a:rPr lang="zh-CN" altLang="en-US" dirty="0" smtClean="0"/>
              <a:t>月</a:t>
            </a:r>
            <a:r>
              <a:rPr lang="en-US" altLang="zh-CN" dirty="0" smtClean="0"/>
              <a:t>26</a:t>
            </a:r>
            <a:r>
              <a:rPr lang="zh-CN" altLang="en-US" dirty="0" smtClean="0"/>
              <a:t>日，国务院决定启动实施农村义务教育学生营养改善计划，这项计划从民间慈善上升到国家政策。目前中央每年拨款</a:t>
            </a:r>
            <a:r>
              <a:rPr lang="en-US" altLang="zh-CN" dirty="0" smtClean="0"/>
              <a:t>160</a:t>
            </a:r>
            <a:r>
              <a:rPr lang="zh-CN" altLang="en-US" dirty="0" smtClean="0"/>
              <a:t>多亿元，按照每生每天</a:t>
            </a:r>
            <a:r>
              <a:rPr lang="en-US" altLang="zh-CN" dirty="0" smtClean="0"/>
              <a:t>3</a:t>
            </a:r>
            <a:r>
              <a:rPr lang="zh-CN" altLang="en-US" dirty="0" smtClean="0"/>
              <a:t>元的标准为农村义务教育阶段学生提供营养膳食补助，惠及</a:t>
            </a:r>
            <a:r>
              <a:rPr lang="en-US" altLang="zh-CN" dirty="0" smtClean="0"/>
              <a:t>680</a:t>
            </a:r>
            <a:r>
              <a:rPr lang="zh-CN" altLang="en-US" dirty="0" smtClean="0"/>
              <a:t>个县市约</a:t>
            </a:r>
            <a:r>
              <a:rPr lang="en-US" altLang="zh-CN" dirty="0" smtClean="0"/>
              <a:t>2600</a:t>
            </a:r>
            <a:r>
              <a:rPr lang="zh-CN" altLang="en-US" dirty="0" smtClean="0"/>
              <a:t>万学生。</a:t>
            </a: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802" y="330676"/>
            <a:ext cx="8012130" cy="1786643"/>
          </a:xfrm>
          <a:prstGeom prst="rect">
            <a:avLst/>
          </a:prstGeom>
          <a:noFill/>
        </p:spPr>
        <p:txBody>
          <a:bodyPr wrap="none" rtlCol="0">
            <a:spAutoFit/>
          </a:bodyPr>
          <a:lstStyle/>
          <a:p>
            <a:pPr>
              <a:lnSpc>
                <a:spcPct val="120000"/>
              </a:lnSpc>
            </a:pPr>
            <a:r>
              <a:rPr lang="zh-CN" altLang="en-US" sz="3200" b="1" dirty="0">
                <a:solidFill>
                  <a:srgbClr val="FF0000"/>
                </a:solidFill>
                <a:latin typeface="黑体" pitchFamily="49" charset="-122"/>
                <a:ea typeface="黑体" pitchFamily="49" charset="-122"/>
              </a:rPr>
              <a:t>经费</a:t>
            </a:r>
            <a:r>
              <a:rPr lang="zh-CN" altLang="en-US" sz="3200" b="1" dirty="0">
                <a:solidFill>
                  <a:prstClr val="black"/>
                </a:solidFill>
                <a:latin typeface="黑体" pitchFamily="49" charset="-122"/>
                <a:ea typeface="黑体" pitchFamily="49" charset="-122"/>
              </a:rPr>
              <a:t>是政策执行的基础性物质资源</a:t>
            </a:r>
            <a:r>
              <a:rPr lang="zh-CN" altLang="en-US" sz="3200" b="1" dirty="0" smtClean="0">
                <a:solidFill>
                  <a:prstClr val="black"/>
                </a:solidFill>
                <a:latin typeface="黑体" pitchFamily="49" charset="-122"/>
                <a:ea typeface="黑体" pitchFamily="49" charset="-122"/>
              </a:rPr>
              <a:t>。</a:t>
            </a:r>
            <a:endParaRPr lang="en-US" altLang="zh-CN" sz="3200" b="1" dirty="0">
              <a:solidFill>
                <a:prstClr val="black"/>
              </a:solidFill>
              <a:latin typeface="黑体" pitchFamily="49" charset="-122"/>
              <a:ea typeface="黑体" pitchFamily="49" charset="-122"/>
            </a:endParaRPr>
          </a:p>
          <a:p>
            <a:pPr>
              <a:lnSpc>
                <a:spcPct val="120000"/>
              </a:lnSpc>
            </a:pPr>
            <a:r>
              <a:rPr lang="zh-CN" altLang="en-US" sz="3200" b="1" dirty="0" smtClean="0">
                <a:solidFill>
                  <a:prstClr val="black"/>
                </a:solidFill>
                <a:latin typeface="黑体" pitchFamily="49" charset="-122"/>
                <a:ea typeface="黑体" pitchFamily="49" charset="-122"/>
              </a:rPr>
              <a:t>钱</a:t>
            </a:r>
            <a:r>
              <a:rPr lang="zh-CN" altLang="en-US" sz="3200" b="1" dirty="0">
                <a:solidFill>
                  <a:prstClr val="black"/>
                </a:solidFill>
                <a:latin typeface="黑体" pitchFamily="49" charset="-122"/>
                <a:ea typeface="黑体" pitchFamily="49" charset="-122"/>
              </a:rPr>
              <a:t>不是万能的，但没有钱却是万万不行的</a:t>
            </a:r>
            <a:r>
              <a:rPr lang="zh-CN" altLang="en-US" sz="3200" b="1" dirty="0" smtClean="0">
                <a:solidFill>
                  <a:prstClr val="black"/>
                </a:solidFill>
                <a:latin typeface="黑体" pitchFamily="49" charset="-122"/>
                <a:ea typeface="黑体" pitchFamily="49" charset="-122"/>
              </a:rPr>
              <a:t>，</a:t>
            </a:r>
            <a:endParaRPr lang="en-US" altLang="zh-CN" sz="3200" b="1" dirty="0" smtClean="0">
              <a:solidFill>
                <a:prstClr val="black"/>
              </a:solidFill>
              <a:latin typeface="黑体" pitchFamily="49" charset="-122"/>
              <a:ea typeface="黑体" pitchFamily="49" charset="-122"/>
            </a:endParaRPr>
          </a:p>
          <a:p>
            <a:pPr>
              <a:lnSpc>
                <a:spcPct val="120000"/>
              </a:lnSpc>
            </a:pPr>
            <a:r>
              <a:rPr lang="zh-CN" altLang="en-US" sz="3200" b="1" dirty="0" smtClean="0">
                <a:solidFill>
                  <a:prstClr val="black"/>
                </a:solidFill>
                <a:latin typeface="黑体" pitchFamily="49" charset="-122"/>
                <a:ea typeface="黑体" pitchFamily="49" charset="-122"/>
              </a:rPr>
              <a:t>政策</a:t>
            </a:r>
            <a:r>
              <a:rPr lang="zh-CN" altLang="en-US" sz="3200" b="1" dirty="0">
                <a:solidFill>
                  <a:prstClr val="black"/>
                </a:solidFill>
                <a:latin typeface="黑体" pitchFamily="49" charset="-122"/>
                <a:ea typeface="黑体" pitchFamily="49" charset="-122"/>
              </a:rPr>
              <a:t>执行需要有经费方面的保证</a:t>
            </a:r>
          </a:p>
        </p:txBody>
      </p:sp>
      <p:sp>
        <p:nvSpPr>
          <p:cNvPr id="5" name="TextBox 4"/>
          <p:cNvSpPr txBox="1"/>
          <p:nvPr/>
        </p:nvSpPr>
        <p:spPr>
          <a:xfrm>
            <a:off x="580638" y="2305513"/>
            <a:ext cx="7595572" cy="2456057"/>
          </a:xfrm>
          <a:prstGeom prst="rect">
            <a:avLst/>
          </a:prstGeom>
          <a:noFill/>
        </p:spPr>
        <p:txBody>
          <a:bodyPr wrap="square" rtlCol="0">
            <a:spAutoFit/>
          </a:bodyPr>
          <a:lstStyle/>
          <a:p>
            <a:pPr>
              <a:lnSpc>
                <a:spcPct val="120000"/>
              </a:lnSpc>
            </a:pPr>
            <a:r>
              <a:rPr lang="zh-CN" altLang="en-US" sz="3200" b="1" dirty="0" smtClean="0">
                <a:solidFill>
                  <a:srgbClr val="FF0000"/>
                </a:solidFill>
                <a:latin typeface="黑体" pitchFamily="49" charset="-122"/>
                <a:ea typeface="黑体" pitchFamily="49" charset="-122"/>
              </a:rPr>
              <a:t>人力资源</a:t>
            </a:r>
            <a:r>
              <a:rPr lang="zh-CN" altLang="en-US" sz="3200" b="1" dirty="0" smtClean="0">
                <a:latin typeface="黑体" pitchFamily="49" charset="-122"/>
                <a:ea typeface="黑体" pitchFamily="49" charset="-122"/>
              </a:rPr>
              <a:t>：</a:t>
            </a:r>
            <a:r>
              <a:rPr lang="zh-CN" altLang="zh-CN" sz="3200" b="1" dirty="0" smtClean="0">
                <a:latin typeface="黑体" pitchFamily="49" charset="-122"/>
                <a:ea typeface="黑体" pitchFamily="49" charset="-122"/>
              </a:rPr>
              <a:t>执行</a:t>
            </a:r>
            <a:r>
              <a:rPr lang="zh-CN" altLang="zh-CN" sz="3200" b="1" dirty="0">
                <a:latin typeface="黑体" pitchFamily="49" charset="-122"/>
                <a:ea typeface="黑体" pitchFamily="49" charset="-122"/>
              </a:rPr>
              <a:t>都是靠人来进行的，人员保证是政策执行的必要</a:t>
            </a:r>
            <a:r>
              <a:rPr lang="zh-CN" altLang="zh-CN" sz="3200" b="1" dirty="0" smtClean="0">
                <a:latin typeface="黑体" pitchFamily="49" charset="-122"/>
                <a:ea typeface="黑体" pitchFamily="49" charset="-122"/>
              </a:rPr>
              <a:t>前提</a:t>
            </a:r>
            <a:r>
              <a:rPr lang="zh-CN" altLang="en-US" sz="3200" b="1" dirty="0" smtClean="0">
                <a:latin typeface="黑体" pitchFamily="49" charset="-122"/>
                <a:ea typeface="黑体" pitchFamily="49" charset="-122"/>
              </a:rPr>
              <a:t>。</a:t>
            </a:r>
            <a:endParaRPr lang="en-US" altLang="zh-CN" sz="3200" b="1" dirty="0" smtClean="0">
              <a:latin typeface="黑体" pitchFamily="49" charset="-122"/>
              <a:ea typeface="黑体" pitchFamily="49" charset="-122"/>
            </a:endParaRPr>
          </a:p>
          <a:p>
            <a:pPr>
              <a:lnSpc>
                <a:spcPct val="120000"/>
              </a:lnSpc>
            </a:pPr>
            <a:r>
              <a:rPr lang="zh-CN" altLang="en-US" sz="3200" b="1" dirty="0" smtClean="0">
                <a:latin typeface="黑体" pitchFamily="49" charset="-122"/>
                <a:ea typeface="黑体" pitchFamily="49" charset="-122"/>
              </a:rPr>
              <a:t>（</a:t>
            </a:r>
            <a:r>
              <a:rPr lang="zh-CN" altLang="zh-CN" sz="3200" b="1" dirty="0">
                <a:latin typeface="黑体" pitchFamily="49" charset="-122"/>
                <a:ea typeface="黑体" pitchFamily="49" charset="-122"/>
              </a:rPr>
              <a:t>“一个和尚挑水喝，两个和尚抬水喝，三个和尚没水 喝”，</a:t>
            </a:r>
            <a:r>
              <a:rPr lang="zh-CN" altLang="en-US" sz="3200" b="1" dirty="0" smtClean="0">
                <a:latin typeface="黑体" pitchFamily="49" charset="-122"/>
                <a:ea typeface="黑体" pitchFamily="49" charset="-122"/>
              </a:rPr>
              <a:t>）</a:t>
            </a:r>
            <a:endParaRPr lang="zh-CN" altLang="en-US" sz="3200" b="1" dirty="0">
              <a:latin typeface="黑体" pitchFamily="49" charset="-122"/>
              <a:ea typeface="黑体" pitchFamily="49" charset="-122"/>
            </a:endParaRPr>
          </a:p>
        </p:txBody>
      </p:sp>
    </p:spTree>
    <p:extLst>
      <p:ext uri="{BB962C8B-B14F-4D97-AF65-F5344CB8AC3E}">
        <p14:creationId xmlns="" xmlns:p14="http://schemas.microsoft.com/office/powerpoint/2010/main" val="1717730534"/>
      </p:ext>
    </p:extLst>
  </p:cSld>
  <p:clrMapOvr>
    <a:masterClrMapping/>
  </p:clrMapOvr>
  <p:transition spd="slow">
    <p:push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802" y="330676"/>
            <a:ext cx="8597225" cy="1786643"/>
          </a:xfrm>
          <a:prstGeom prst="rect">
            <a:avLst/>
          </a:prstGeom>
          <a:noFill/>
        </p:spPr>
        <p:txBody>
          <a:bodyPr wrap="none" rtlCol="0">
            <a:spAutoFit/>
          </a:bodyPr>
          <a:lstStyle/>
          <a:p>
            <a:pPr>
              <a:lnSpc>
                <a:spcPct val="120000"/>
              </a:lnSpc>
            </a:pPr>
            <a:r>
              <a:rPr lang="zh-CN" altLang="en-US" sz="3200" b="1" dirty="0" smtClean="0">
                <a:solidFill>
                  <a:srgbClr val="FF0000"/>
                </a:solidFill>
                <a:latin typeface="黑体" pitchFamily="49" charset="-122"/>
                <a:ea typeface="黑体" pitchFamily="49" charset="-122"/>
              </a:rPr>
              <a:t>信息</a:t>
            </a:r>
            <a:r>
              <a:rPr lang="zh-CN" altLang="zh-CN" sz="3200" b="1" dirty="0" smtClean="0">
                <a:latin typeface="黑体" pitchFamily="49" charset="-122"/>
                <a:ea typeface="黑体" pitchFamily="49" charset="-122"/>
              </a:rPr>
              <a:t>同样</a:t>
            </a:r>
            <a:r>
              <a:rPr lang="zh-CN" altLang="zh-CN" sz="3200" b="1" dirty="0">
                <a:latin typeface="黑体" pitchFamily="49" charset="-122"/>
                <a:ea typeface="黑体" pitchFamily="49" charset="-122"/>
              </a:rPr>
              <a:t>是影响政策执行的一个重要变量</a:t>
            </a:r>
            <a:r>
              <a:rPr lang="zh-CN" altLang="zh-CN" sz="3200" b="1" dirty="0" smtClean="0">
                <a:latin typeface="黑体" pitchFamily="49" charset="-122"/>
                <a:ea typeface="黑体" pitchFamily="49" charset="-122"/>
              </a:rPr>
              <a:t>。</a:t>
            </a:r>
            <a:endParaRPr lang="en-US" altLang="zh-CN" sz="3200" b="1" dirty="0" smtClean="0">
              <a:latin typeface="黑体" pitchFamily="49" charset="-122"/>
              <a:ea typeface="黑体" pitchFamily="49" charset="-122"/>
            </a:endParaRPr>
          </a:p>
          <a:p>
            <a:pPr>
              <a:lnSpc>
                <a:spcPct val="120000"/>
              </a:lnSpc>
            </a:pPr>
            <a:r>
              <a:rPr lang="zh-CN" altLang="zh-CN" sz="3200" b="1" dirty="0" smtClean="0">
                <a:latin typeface="黑体" pitchFamily="49" charset="-122"/>
                <a:ea typeface="黑体" pitchFamily="49" charset="-122"/>
              </a:rPr>
              <a:t>政策</a:t>
            </a:r>
            <a:r>
              <a:rPr lang="zh-CN" altLang="zh-CN" sz="3200" b="1" dirty="0">
                <a:latin typeface="黑体" pitchFamily="49" charset="-122"/>
                <a:ea typeface="黑体" pitchFamily="49" charset="-122"/>
              </a:rPr>
              <a:t>执行人员不仅需要具备</a:t>
            </a:r>
            <a:r>
              <a:rPr lang="zh-CN" altLang="zh-CN" sz="3200" b="1" dirty="0" smtClean="0">
                <a:latin typeface="黑体" pitchFamily="49" charset="-122"/>
                <a:ea typeface="黑体" pitchFamily="49" charset="-122"/>
              </a:rPr>
              <a:t>获取信息</a:t>
            </a:r>
            <a:r>
              <a:rPr lang="zh-CN" altLang="zh-CN" sz="3200" b="1" dirty="0">
                <a:latin typeface="黑体" pitchFamily="49" charset="-122"/>
                <a:ea typeface="黑体" pitchFamily="49" charset="-122"/>
              </a:rPr>
              <a:t>的能力</a:t>
            </a:r>
            <a:r>
              <a:rPr lang="zh-CN" altLang="zh-CN" sz="3200" b="1" dirty="0" smtClean="0">
                <a:latin typeface="黑体" pitchFamily="49" charset="-122"/>
                <a:ea typeface="黑体" pitchFamily="49" charset="-122"/>
              </a:rPr>
              <a:t>，</a:t>
            </a:r>
            <a:endParaRPr lang="en-US" altLang="zh-CN" sz="3200" b="1" dirty="0" smtClean="0">
              <a:latin typeface="黑体" pitchFamily="49" charset="-122"/>
              <a:ea typeface="黑体" pitchFamily="49" charset="-122"/>
            </a:endParaRPr>
          </a:p>
          <a:p>
            <a:pPr>
              <a:lnSpc>
                <a:spcPct val="120000"/>
              </a:lnSpc>
            </a:pPr>
            <a:r>
              <a:rPr lang="zh-CN" altLang="zh-CN" sz="3200" b="1" dirty="0" smtClean="0">
                <a:latin typeface="黑体" pitchFamily="49" charset="-122"/>
                <a:ea typeface="黑体" pitchFamily="49" charset="-122"/>
              </a:rPr>
              <a:t>而且</a:t>
            </a:r>
            <a:r>
              <a:rPr lang="zh-CN" altLang="zh-CN" sz="3200" b="1" dirty="0">
                <a:latin typeface="黑体" pitchFamily="49" charset="-122"/>
                <a:ea typeface="黑体" pitchFamily="49" charset="-122"/>
              </a:rPr>
              <a:t>需要具备处理信息的能力。</a:t>
            </a:r>
            <a:endParaRPr lang="zh-CN" altLang="en-US" sz="3200" b="1" dirty="0">
              <a:solidFill>
                <a:prstClr val="black"/>
              </a:solidFill>
              <a:latin typeface="黑体" pitchFamily="49" charset="-122"/>
              <a:ea typeface="黑体" pitchFamily="49" charset="-122"/>
            </a:endParaRPr>
          </a:p>
        </p:txBody>
      </p:sp>
      <p:sp>
        <p:nvSpPr>
          <p:cNvPr id="5" name="TextBox 4"/>
          <p:cNvSpPr txBox="1"/>
          <p:nvPr/>
        </p:nvSpPr>
        <p:spPr>
          <a:xfrm>
            <a:off x="580638" y="2305513"/>
            <a:ext cx="7595572" cy="1786643"/>
          </a:xfrm>
          <a:prstGeom prst="rect">
            <a:avLst/>
          </a:prstGeom>
          <a:noFill/>
        </p:spPr>
        <p:txBody>
          <a:bodyPr wrap="square" rtlCol="0">
            <a:spAutoFit/>
          </a:bodyPr>
          <a:lstStyle/>
          <a:p>
            <a:pPr>
              <a:lnSpc>
                <a:spcPct val="120000"/>
              </a:lnSpc>
            </a:pPr>
            <a:r>
              <a:rPr lang="zh-CN" altLang="zh-CN" sz="3200" b="1" dirty="0">
                <a:solidFill>
                  <a:srgbClr val="FF0000"/>
                </a:solidFill>
                <a:latin typeface="黑体" pitchFamily="49" charset="-122"/>
                <a:ea typeface="黑体" pitchFamily="49" charset="-122"/>
              </a:rPr>
              <a:t>权威</a:t>
            </a:r>
            <a:r>
              <a:rPr lang="zh-CN" altLang="zh-CN" sz="3200" b="1" dirty="0">
                <a:latin typeface="黑体" pitchFamily="49" charset="-122"/>
                <a:ea typeface="黑体" pitchFamily="49" charset="-122"/>
              </a:rPr>
              <a:t>乃是执行工作任务的权力来源，它作为政策执行的一种特殊资源，对</a:t>
            </a:r>
            <a:r>
              <a:rPr lang="zh-CN" altLang="zh-CN" sz="3200" b="1" dirty="0" smtClean="0">
                <a:latin typeface="黑体" pitchFamily="49" charset="-122"/>
                <a:ea typeface="黑体" pitchFamily="49" charset="-122"/>
              </a:rPr>
              <a:t>政策</a:t>
            </a:r>
            <a:r>
              <a:rPr lang="zh-CN" altLang="zh-CN" sz="3200" b="1" dirty="0">
                <a:latin typeface="黑体" pitchFamily="49" charset="-122"/>
                <a:ea typeface="黑体" pitchFamily="49" charset="-122"/>
              </a:rPr>
              <a:t>的有效执行具有非常重要的作用。</a:t>
            </a:r>
            <a:endParaRPr lang="zh-CN" altLang="en-US" sz="32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3398613436"/>
      </p:ext>
    </p:extLst>
  </p:cSld>
  <p:clrMapOvr>
    <a:masterClrMapping/>
  </p:clrMapOvr>
  <p:transition spd="slow">
    <p:push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标注 1"/>
          <p:cNvSpPr/>
          <p:nvPr/>
        </p:nvSpPr>
        <p:spPr>
          <a:xfrm>
            <a:off x="152400" y="505805"/>
            <a:ext cx="8675914" cy="1431851"/>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34009" y="505806"/>
            <a:ext cx="8927637" cy="784830"/>
          </a:xfrm>
          <a:prstGeom prst="rect">
            <a:avLst/>
          </a:prstGeom>
          <a:noFill/>
        </p:spPr>
        <p:txBody>
          <a:bodyPr wrap="square" rtlCol="0">
            <a:spAutoFit/>
          </a:bodyPr>
          <a:lstStyle/>
          <a:p>
            <a:pPr algn="ctr">
              <a:lnSpc>
                <a:spcPct val="150000"/>
              </a:lnSpc>
            </a:pPr>
            <a:r>
              <a:rPr lang="zh-CN" altLang="en-US" sz="3000" b="1" dirty="0" smtClean="0">
                <a:solidFill>
                  <a:prstClr val="black"/>
                </a:solidFill>
                <a:latin typeface="微软雅黑" pitchFamily="34" charset="-122"/>
                <a:ea typeface="微软雅黑" pitchFamily="34" charset="-122"/>
              </a:rPr>
              <a:t>二、从三个方面讨论政策执行与目标群体的关系</a:t>
            </a:r>
            <a:endParaRPr lang="zh-CN" altLang="en-US" sz="3000" b="1" dirty="0">
              <a:solidFill>
                <a:prstClr val="black"/>
              </a:solidFill>
              <a:latin typeface="微软雅黑" pitchFamily="34" charset="-122"/>
              <a:ea typeface="微软雅黑" pitchFamily="34" charset="-122"/>
            </a:endParaRPr>
          </a:p>
        </p:txBody>
      </p:sp>
      <p:graphicFrame>
        <p:nvGraphicFramePr>
          <p:cNvPr id="5" name="图示 4"/>
          <p:cNvGraphicFramePr/>
          <p:nvPr>
            <p:extLst>
              <p:ext uri="{D42A27DB-BD31-4B8C-83A1-F6EECF244321}">
                <p14:modId xmlns="" xmlns:p14="http://schemas.microsoft.com/office/powerpoint/2010/main" val="1015898973"/>
              </p:ext>
            </p:extLst>
          </p:nvPr>
        </p:nvGraphicFramePr>
        <p:xfrm>
          <a:off x="709281" y="2057400"/>
          <a:ext cx="7577091" cy="239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61957298"/>
      </p:ext>
    </p:extLst>
  </p:cSld>
  <p:clrMapOvr>
    <a:masterClrMapping/>
  </p:clrMapOvr>
  <p:transition spd="slow">
    <p:push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602428" y="171062"/>
            <a:ext cx="7508837" cy="969247"/>
          </a:xfrm>
          <a:prstGeom prst="flowChartPunchedTap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 name="TextBox 8"/>
          <p:cNvSpPr txBox="1"/>
          <p:nvPr/>
        </p:nvSpPr>
        <p:spPr>
          <a:xfrm>
            <a:off x="1742740" y="1570615"/>
            <a:ext cx="5862919" cy="2308324"/>
          </a:xfrm>
          <a:prstGeom prst="rect">
            <a:avLst/>
          </a:prstGeom>
          <a:noFill/>
        </p:spPr>
        <p:txBody>
          <a:bodyPr wrap="square" rtlCol="0">
            <a:spAutoFit/>
          </a:bodyPr>
          <a:lstStyle/>
          <a:p>
            <a:pPr algn="just"/>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在</a:t>
            </a:r>
            <a:r>
              <a:rPr lang="zh-CN" altLang="zh-CN" sz="3600" b="1" dirty="0">
                <a:latin typeface="黑体" pitchFamily="49" charset="-122"/>
                <a:ea typeface="黑体" pitchFamily="49" charset="-122"/>
              </a:rPr>
              <a:t>政策执行中，要对政策对象进行深人的研究，结合政策对象的具体 情况有针对性地设计政策执行</a:t>
            </a:r>
            <a:r>
              <a:rPr lang="zh-CN" altLang="zh-CN" sz="3600" b="1" dirty="0" smtClean="0">
                <a:latin typeface="黑体" pitchFamily="49" charset="-122"/>
                <a:ea typeface="黑体" pitchFamily="49" charset="-122"/>
              </a:rPr>
              <a:t>策略</a:t>
            </a:r>
            <a:r>
              <a:rPr lang="zh-CN" altLang="en-US" sz="3600" b="1" dirty="0" smtClean="0">
                <a:latin typeface="黑体" pitchFamily="49" charset="-122"/>
                <a:ea typeface="黑体" pitchFamily="49" charset="-122"/>
              </a:rPr>
              <a:t>。</a:t>
            </a:r>
            <a:endParaRPr lang="zh-CN" altLang="zh-CN" sz="3600" b="1" dirty="0">
              <a:solidFill>
                <a:prstClr val="black"/>
              </a:solidFill>
              <a:latin typeface="黑体" pitchFamily="49" charset="-122"/>
              <a:ea typeface="黑体" pitchFamily="49" charset="-122"/>
            </a:endParaRPr>
          </a:p>
        </p:txBody>
      </p:sp>
      <p:sp>
        <p:nvSpPr>
          <p:cNvPr id="3" name="TextBox 2"/>
          <p:cNvSpPr txBox="1"/>
          <p:nvPr/>
        </p:nvSpPr>
        <p:spPr>
          <a:xfrm>
            <a:off x="441062" y="295895"/>
            <a:ext cx="7831567" cy="830997"/>
          </a:xfrm>
          <a:prstGeom prst="rect">
            <a:avLst/>
          </a:prstGeom>
          <a:noFill/>
        </p:spPr>
        <p:txBody>
          <a:bodyPr wrap="square" rtlCol="0">
            <a:spAutoFit/>
          </a:bodyPr>
          <a:lstStyle/>
          <a:p>
            <a:pPr algn="ctr"/>
            <a:r>
              <a:rPr lang="zh-CN" altLang="zh-CN" sz="4800" b="1" dirty="0" smtClean="0">
                <a:latin typeface="微软雅黑" pitchFamily="34" charset="-122"/>
                <a:ea typeface="微软雅黑" pitchFamily="34" charset="-122"/>
              </a:rPr>
              <a:t>政策</a:t>
            </a:r>
            <a:r>
              <a:rPr lang="zh-CN" altLang="zh-CN" sz="4800" b="1" dirty="0">
                <a:latin typeface="微软雅黑" pitchFamily="34" charset="-122"/>
                <a:ea typeface="微软雅黑" pitchFamily="34" charset="-122"/>
              </a:rPr>
              <a:t>方案对政策对象的规定</a:t>
            </a:r>
            <a:endParaRPr lang="zh-CN" altLang="en-US" sz="4800" b="1" dirty="0">
              <a:solidFill>
                <a:prstClr val="black"/>
              </a:solidFill>
              <a:latin typeface="微软雅黑" pitchFamily="34" charset="-122"/>
              <a:ea typeface="微软雅黑" pitchFamily="34" charset="-122"/>
            </a:endParaRPr>
          </a:p>
        </p:txBody>
      </p:sp>
      <p:grpSp>
        <p:nvGrpSpPr>
          <p:cNvPr id="6" name="组合 5"/>
          <p:cNvGrpSpPr/>
          <p:nvPr/>
        </p:nvGrpSpPr>
        <p:grpSpPr>
          <a:xfrm>
            <a:off x="441062" y="4069433"/>
            <a:ext cx="1086524" cy="771507"/>
            <a:chOff x="4325323" y="3313157"/>
            <a:chExt cx="735592" cy="598434"/>
          </a:xfrm>
          <a:solidFill>
            <a:schemeClr val="accent2"/>
          </a:solidFill>
        </p:grpSpPr>
        <p:sp>
          <p:nvSpPr>
            <p:cNvPr id="7" name="Freeform 86"/>
            <p:cNvSpPr>
              <a:spLocks noEditPoints="1"/>
            </p:cNvSpPr>
            <p:nvPr/>
          </p:nvSpPr>
          <p:spPr bwMode="black">
            <a:xfrm>
              <a:off x="4325323" y="3371522"/>
              <a:ext cx="537099" cy="54006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3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Segoe UI" pitchFamily="34" charset="0"/>
              </a:endParaRPr>
            </a:p>
          </p:txBody>
        </p:sp>
        <p:sp>
          <p:nvSpPr>
            <p:cNvPr id="8" name="Oval 87"/>
            <p:cNvSpPr>
              <a:spLocks noChangeArrowheads="1"/>
            </p:cNvSpPr>
            <p:nvPr/>
          </p:nvSpPr>
          <p:spPr bwMode="black">
            <a:xfrm>
              <a:off x="4544055" y="3601090"/>
              <a:ext cx="99636" cy="99609"/>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3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Segoe UI" pitchFamily="34" charset="0"/>
              </a:endParaRPr>
            </a:p>
          </p:txBody>
        </p:sp>
        <p:sp>
          <p:nvSpPr>
            <p:cNvPr id="10" name="Freeform 88"/>
            <p:cNvSpPr>
              <a:spLocks noEditPoints="1"/>
            </p:cNvSpPr>
            <p:nvPr/>
          </p:nvSpPr>
          <p:spPr bwMode="black">
            <a:xfrm>
              <a:off x="4788474" y="3313157"/>
              <a:ext cx="272441" cy="29338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3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Segoe UI" pitchFamily="34" charset="0"/>
              </a:endParaRPr>
            </a:p>
          </p:txBody>
        </p:sp>
      </p:grpSp>
    </p:spTree>
    <p:extLst>
      <p:ext uri="{BB962C8B-B14F-4D97-AF65-F5344CB8AC3E}">
        <p14:creationId xmlns="" xmlns:p14="http://schemas.microsoft.com/office/powerpoint/2010/main" val="1419460268"/>
      </p:ext>
    </p:extLst>
  </p:cSld>
  <p:clrMapOvr>
    <a:masterClrMapping/>
  </p:clrMapOvr>
  <p:transition spd="slow">
    <p:push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882127" y="103338"/>
            <a:ext cx="7627171" cy="1036972"/>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9" name="TextBox 8"/>
          <p:cNvSpPr txBox="1"/>
          <p:nvPr/>
        </p:nvSpPr>
        <p:spPr>
          <a:xfrm>
            <a:off x="484093" y="1441524"/>
            <a:ext cx="7637930" cy="3354765"/>
          </a:xfrm>
          <a:prstGeom prst="rect">
            <a:avLst/>
          </a:prstGeom>
          <a:noFill/>
        </p:spPr>
        <p:txBody>
          <a:bodyPr wrap="square" rtlCol="0">
            <a:spAutoFit/>
          </a:bodyPr>
          <a:lstStyle/>
          <a:p>
            <a:r>
              <a:rPr lang="zh-CN" altLang="en-US" sz="3200" dirty="0"/>
              <a:t> </a:t>
            </a:r>
            <a:r>
              <a:rPr lang="zh-CN" altLang="en-US" sz="3200" dirty="0" smtClean="0"/>
              <a:t>        </a:t>
            </a:r>
            <a:r>
              <a:rPr lang="zh-CN" altLang="en-US" sz="3600" b="1" dirty="0" smtClean="0">
                <a:latin typeface="黑体" pitchFamily="49" charset="-122"/>
                <a:ea typeface="黑体" pitchFamily="49" charset="-122"/>
              </a:rPr>
              <a:t>影响政策对象接受程度的</a:t>
            </a:r>
            <a:r>
              <a:rPr lang="zh-CN" altLang="en-US" sz="3600" b="1" dirty="0" smtClean="0">
                <a:solidFill>
                  <a:srgbClr val="7030A0"/>
                </a:solidFill>
                <a:latin typeface="黑体" pitchFamily="49" charset="-122"/>
                <a:ea typeface="黑体" pitchFamily="49" charset="-122"/>
              </a:rPr>
              <a:t>客观因素</a:t>
            </a:r>
            <a:r>
              <a:rPr lang="zh-CN" altLang="zh-CN" sz="3600" b="1" dirty="0" smtClean="0">
                <a:latin typeface="黑体" pitchFamily="49" charset="-122"/>
                <a:ea typeface="黑体" pitchFamily="49" charset="-122"/>
              </a:rPr>
              <a:t>：</a:t>
            </a:r>
            <a:r>
              <a:rPr lang="zh-CN" altLang="zh-CN" sz="3600" b="1" dirty="0">
                <a:latin typeface="黑体" pitchFamily="49" charset="-122"/>
                <a:ea typeface="黑体" pitchFamily="49" charset="-122"/>
              </a:rPr>
              <a:t>一是政策执行主体执行不力，偏离了政策</a:t>
            </a:r>
            <a:r>
              <a:rPr lang="zh-CN" altLang="zh-CN" sz="3600" b="1" dirty="0" smtClean="0">
                <a:latin typeface="黑体" pitchFamily="49" charset="-122"/>
                <a:ea typeface="黑体" pitchFamily="49" charset="-122"/>
              </a:rPr>
              <a:t>本意；</a:t>
            </a:r>
            <a:r>
              <a:rPr lang="zh-CN" altLang="zh-CN" sz="3600" b="1" dirty="0">
                <a:latin typeface="黑体" pitchFamily="49" charset="-122"/>
                <a:ea typeface="黑体" pitchFamily="49" charset="-122"/>
              </a:rPr>
              <a:t>二是政策本身存在这样或那样的缺陷</a:t>
            </a:r>
            <a:r>
              <a:rPr lang="en-US" altLang="zh-CN" sz="3600" b="1" dirty="0">
                <a:latin typeface="黑体" pitchFamily="49" charset="-122"/>
                <a:ea typeface="黑体" pitchFamily="49" charset="-122"/>
              </a:rPr>
              <a:t>, </a:t>
            </a:r>
            <a:r>
              <a:rPr lang="zh-CN" altLang="zh-CN" sz="3600" b="1" dirty="0" smtClean="0">
                <a:latin typeface="黑体" pitchFamily="49" charset="-122"/>
                <a:ea typeface="黑体" pitchFamily="49" charset="-122"/>
              </a:rPr>
              <a:t>使</a:t>
            </a:r>
            <a:r>
              <a:rPr lang="zh-CN" altLang="zh-CN" sz="3600" b="1" dirty="0">
                <a:latin typeface="黑体" pitchFamily="49" charset="-122"/>
                <a:ea typeface="黑体" pitchFamily="49" charset="-122"/>
              </a:rPr>
              <a:t>政策的公正性受到质疑。</a:t>
            </a:r>
          </a:p>
          <a:p>
            <a:endParaRPr lang="zh-CN" altLang="zh-CN" sz="3200" dirty="0">
              <a:solidFill>
                <a:prstClr val="black"/>
              </a:solidFill>
            </a:endParaRPr>
          </a:p>
        </p:txBody>
      </p:sp>
      <p:sp>
        <p:nvSpPr>
          <p:cNvPr id="3" name="TextBox 2"/>
          <p:cNvSpPr txBox="1"/>
          <p:nvPr/>
        </p:nvSpPr>
        <p:spPr>
          <a:xfrm>
            <a:off x="989703" y="189400"/>
            <a:ext cx="7519595" cy="830997"/>
          </a:xfrm>
          <a:prstGeom prst="rect">
            <a:avLst/>
          </a:prstGeom>
          <a:noFill/>
        </p:spPr>
        <p:txBody>
          <a:bodyPr wrap="square" rtlCol="0">
            <a:spAutoFit/>
          </a:bodyPr>
          <a:lstStyle/>
          <a:p>
            <a:pPr algn="ctr"/>
            <a:r>
              <a:rPr lang="zh-CN" altLang="zh-CN" sz="4800" b="1" dirty="0">
                <a:latin typeface="微软雅黑" pitchFamily="34" charset="-122"/>
                <a:ea typeface="微软雅黑" pitchFamily="34" charset="-122"/>
              </a:rPr>
              <a:t>政策对象对政策的接受</a:t>
            </a:r>
            <a:r>
              <a:rPr lang="zh-CN" altLang="zh-CN" sz="4800" b="1" dirty="0" smtClean="0">
                <a:latin typeface="微软雅黑" pitchFamily="34" charset="-122"/>
                <a:ea typeface="微软雅黑" pitchFamily="34" charset="-122"/>
              </a:rPr>
              <a:t>程度</a:t>
            </a:r>
            <a:endParaRPr lang="zh-CN" altLang="zh-CN" sz="4800" b="1" dirty="0">
              <a:latin typeface="微软雅黑" pitchFamily="34" charset="-122"/>
              <a:ea typeface="微软雅黑" pitchFamily="34" charset="-122"/>
            </a:endParaRPr>
          </a:p>
        </p:txBody>
      </p:sp>
    </p:spTree>
    <p:extLst>
      <p:ext uri="{BB962C8B-B14F-4D97-AF65-F5344CB8AC3E}">
        <p14:creationId xmlns="" xmlns:p14="http://schemas.microsoft.com/office/powerpoint/2010/main" val="1419460268"/>
      </p:ext>
    </p:extLst>
  </p:cSld>
  <p:clrMapOvr>
    <a:masterClrMapping/>
  </p:clrMapOvr>
  <p:transition spd="slow">
    <p:push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波形 1"/>
          <p:cNvSpPr/>
          <p:nvPr/>
        </p:nvSpPr>
        <p:spPr>
          <a:xfrm>
            <a:off x="580913" y="171063"/>
            <a:ext cx="8003689" cy="1141370"/>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9" name="TextBox 8"/>
          <p:cNvSpPr txBox="1"/>
          <p:nvPr/>
        </p:nvSpPr>
        <p:spPr>
          <a:xfrm>
            <a:off x="580913" y="1436945"/>
            <a:ext cx="7799295" cy="2800767"/>
          </a:xfrm>
          <a:prstGeom prst="rect">
            <a:avLst/>
          </a:prstGeom>
          <a:noFill/>
        </p:spPr>
        <p:txBody>
          <a:bodyPr wrap="square" rtlCol="0">
            <a:spAutoFit/>
          </a:bodyPr>
          <a:lstStyle/>
          <a:p>
            <a:r>
              <a:rPr lang="en-US" altLang="zh-CN" sz="3600" b="1" dirty="0" smtClean="0">
                <a:latin typeface="黑体" pitchFamily="49" charset="-122"/>
                <a:ea typeface="黑体" pitchFamily="49" charset="-122"/>
              </a:rPr>
              <a:t>    </a:t>
            </a:r>
            <a:r>
              <a:rPr lang="zh-CN" altLang="zh-CN" sz="3600" b="1" dirty="0" smtClean="0">
                <a:latin typeface="黑体" pitchFamily="49" charset="-122"/>
                <a:ea typeface="黑体" pitchFamily="49" charset="-122"/>
              </a:rPr>
              <a:t>当</a:t>
            </a:r>
            <a:r>
              <a:rPr lang="zh-CN" altLang="zh-CN" sz="3600" b="1" dirty="0">
                <a:latin typeface="黑体" pitchFamily="49" charset="-122"/>
                <a:ea typeface="黑体" pitchFamily="49" charset="-122"/>
              </a:rPr>
              <a:t>政策执行的成本主要由政策对象承担时，当公民的合法权益受到某种政策的侵害时，不接受、不配合、不遵从等消极抵制行为就成为必然。</a:t>
            </a:r>
          </a:p>
          <a:p>
            <a:endParaRPr lang="zh-CN" altLang="zh-CN" sz="3200" dirty="0">
              <a:solidFill>
                <a:prstClr val="black"/>
              </a:solidFill>
            </a:endParaRPr>
          </a:p>
        </p:txBody>
      </p:sp>
      <p:sp>
        <p:nvSpPr>
          <p:cNvPr id="3" name="TextBox 2"/>
          <p:cNvSpPr txBox="1"/>
          <p:nvPr/>
        </p:nvSpPr>
        <p:spPr>
          <a:xfrm>
            <a:off x="225912" y="387805"/>
            <a:ext cx="8649148" cy="769441"/>
          </a:xfrm>
          <a:prstGeom prst="rect">
            <a:avLst/>
          </a:prstGeom>
          <a:noFill/>
        </p:spPr>
        <p:txBody>
          <a:bodyPr wrap="square" rtlCol="0">
            <a:spAutoFit/>
          </a:bodyPr>
          <a:lstStyle/>
          <a:p>
            <a:pPr algn="ctr"/>
            <a:r>
              <a:rPr lang="zh-CN" altLang="zh-CN" sz="4400" b="1" dirty="0">
                <a:latin typeface="微软雅黑" pitchFamily="34" charset="-122"/>
                <a:ea typeface="微软雅黑" pitchFamily="34" charset="-122"/>
              </a:rPr>
              <a:t>政策执行成本对目标群体的影响</a:t>
            </a:r>
            <a:endParaRPr lang="zh-CN" altLang="en-US" sz="4400" b="1" dirty="0">
              <a:solidFill>
                <a:prstClr val="black"/>
              </a:solidFill>
              <a:latin typeface="微软雅黑" pitchFamily="34" charset="-122"/>
              <a:ea typeface="微软雅黑" pitchFamily="34" charset="-122"/>
            </a:endParaRPr>
          </a:p>
        </p:txBody>
      </p:sp>
      <p:sp>
        <p:nvSpPr>
          <p:cNvPr id="5" name="流程图: 可选过程 4"/>
          <p:cNvSpPr/>
          <p:nvPr/>
        </p:nvSpPr>
        <p:spPr>
          <a:xfrm>
            <a:off x="1000461" y="3894268"/>
            <a:ext cx="6282466" cy="1011219"/>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TextBox 5"/>
          <p:cNvSpPr txBox="1"/>
          <p:nvPr/>
        </p:nvSpPr>
        <p:spPr>
          <a:xfrm>
            <a:off x="1613647" y="4120179"/>
            <a:ext cx="5540188" cy="861774"/>
          </a:xfrm>
          <a:prstGeom prst="rect">
            <a:avLst/>
          </a:prstGeom>
          <a:noFill/>
        </p:spPr>
        <p:txBody>
          <a:bodyPr wrap="square" rtlCol="0">
            <a:spAutoFit/>
          </a:bodyPr>
          <a:lstStyle/>
          <a:p>
            <a:r>
              <a:rPr lang="zh-CN" altLang="en-US" sz="3200" b="1" dirty="0" smtClean="0">
                <a:latin typeface="黑体" pitchFamily="49" charset="-122"/>
                <a:ea typeface="黑体" pitchFamily="49" charset="-122"/>
              </a:rPr>
              <a:t>政府</a:t>
            </a:r>
            <a:r>
              <a:rPr lang="zh-CN" altLang="zh-CN" sz="3200" b="1" dirty="0" smtClean="0">
                <a:latin typeface="黑体" pitchFamily="49" charset="-122"/>
                <a:ea typeface="黑体" pitchFamily="49" charset="-122"/>
              </a:rPr>
              <a:t>命令</a:t>
            </a:r>
            <a:r>
              <a:rPr lang="zh-CN" altLang="zh-CN" sz="3200" b="1" dirty="0">
                <a:latin typeface="黑体" pitchFamily="49" charset="-122"/>
                <a:ea typeface="黑体" pitchFamily="49" charset="-122"/>
              </a:rPr>
              <a:t>居民拆除防盗</a:t>
            </a:r>
            <a:r>
              <a:rPr lang="zh-CN" altLang="zh-CN" sz="3200" b="1" dirty="0" smtClean="0">
                <a:latin typeface="黑体" pitchFamily="49" charset="-122"/>
                <a:ea typeface="黑体" pitchFamily="49" charset="-122"/>
              </a:rPr>
              <a:t>网</a:t>
            </a:r>
            <a:endParaRPr lang="en-US" altLang="zh-CN" dirty="0"/>
          </a:p>
          <a:p>
            <a:endParaRPr lang="zh-CN" altLang="en-US" dirty="0"/>
          </a:p>
        </p:txBody>
      </p:sp>
    </p:spTree>
    <p:extLst>
      <p:ext uri="{BB962C8B-B14F-4D97-AF65-F5344CB8AC3E}">
        <p14:creationId xmlns="" xmlns:p14="http://schemas.microsoft.com/office/powerpoint/2010/main" val="1419460268"/>
      </p:ext>
    </p:extLst>
  </p:cSld>
  <p:clrMapOvr>
    <a:masterClrMapping/>
  </p:clrMapOvr>
  <p:transition spd="slow">
    <p:push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7031" y="154406"/>
            <a:ext cx="4801314" cy="906915"/>
          </a:xfrm>
          <a:prstGeom prst="rect">
            <a:avLst/>
          </a:prstGeom>
          <a:noFill/>
        </p:spPr>
        <p:txBody>
          <a:bodyPr wrap="none" rtlCol="0">
            <a:spAutoFit/>
          </a:bodyPr>
          <a:lstStyle/>
          <a:p>
            <a:pPr>
              <a:lnSpc>
                <a:spcPct val="150000"/>
              </a:lnSpc>
            </a:pPr>
            <a:r>
              <a:rPr lang="zh-CN" altLang="en-US" sz="4000" b="1" dirty="0" smtClean="0">
                <a:solidFill>
                  <a:prstClr val="black"/>
                </a:solidFill>
                <a:latin typeface="微软雅黑" pitchFamily="34" charset="-122"/>
                <a:ea typeface="微软雅黑" pitchFamily="34" charset="-122"/>
              </a:rPr>
              <a:t>三、正确的执行策略</a:t>
            </a:r>
            <a:endParaRPr lang="zh-CN" altLang="en-US" sz="4000" b="1" dirty="0">
              <a:solidFill>
                <a:prstClr val="black"/>
              </a:solidFill>
              <a:latin typeface="微软雅黑" pitchFamily="34" charset="-122"/>
              <a:ea typeface="微软雅黑" pitchFamily="34" charset="-122"/>
            </a:endParaRPr>
          </a:p>
        </p:txBody>
      </p:sp>
      <p:graphicFrame>
        <p:nvGraphicFramePr>
          <p:cNvPr id="8" name="图示 7"/>
          <p:cNvGraphicFramePr/>
          <p:nvPr>
            <p:extLst>
              <p:ext uri="{D42A27DB-BD31-4B8C-83A1-F6EECF244321}">
                <p14:modId xmlns="" xmlns:p14="http://schemas.microsoft.com/office/powerpoint/2010/main" val="1293521560"/>
              </p:ext>
            </p:extLst>
          </p:nvPr>
        </p:nvGraphicFramePr>
        <p:xfrm>
          <a:off x="655890" y="976017"/>
          <a:ext cx="7813195" cy="4199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61957298"/>
      </p:ext>
    </p:extLst>
  </p:cSld>
  <p:clrMapOvr>
    <a:masterClrMapping/>
  </p:clrMapOvr>
  <p:transition spd="slow">
    <p:push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 xmlns:p14="http://schemas.microsoft.com/office/powerpoint/2010/main" val="9188690"/>
              </p:ext>
            </p:extLst>
          </p:nvPr>
        </p:nvGraphicFramePr>
        <p:xfrm>
          <a:off x="408790" y="1002060"/>
          <a:ext cx="8369450" cy="3883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89704" y="171063"/>
            <a:ext cx="7207623" cy="830997"/>
          </a:xfrm>
          <a:prstGeom prst="rect">
            <a:avLst/>
          </a:prstGeom>
          <a:noFill/>
        </p:spPr>
        <p:txBody>
          <a:bodyPr wrap="square" rtlCol="0">
            <a:spAutoFit/>
          </a:bodyPr>
          <a:lstStyle/>
          <a:p>
            <a:pPr algn="ctr"/>
            <a:r>
              <a:rPr lang="zh-CN" altLang="zh-CN" sz="4800" b="1" dirty="0">
                <a:latin typeface="微软雅黑" pitchFamily="34" charset="-122"/>
                <a:ea typeface="微软雅黑" pitchFamily="34" charset="-122"/>
              </a:rPr>
              <a:t>利用各种执行手段</a:t>
            </a:r>
          </a:p>
        </p:txBody>
      </p:sp>
    </p:spTree>
    <p:extLst>
      <p:ext uri="{BB962C8B-B14F-4D97-AF65-F5344CB8AC3E}">
        <p14:creationId xmlns="" xmlns:p14="http://schemas.microsoft.com/office/powerpoint/2010/main" val="3679979674"/>
      </p:ext>
    </p:extLst>
  </p:cSld>
  <p:clrMapOvr>
    <a:masterClrMapping/>
  </p:clrMapOvr>
  <p:transition spd="slow">
    <p:push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波形 16"/>
          <p:cNvSpPr/>
          <p:nvPr/>
        </p:nvSpPr>
        <p:spPr>
          <a:xfrm>
            <a:off x="664029" y="1088571"/>
            <a:ext cx="5585170" cy="1059648"/>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 name="TextBox 2"/>
          <p:cNvSpPr txBox="1"/>
          <p:nvPr/>
        </p:nvSpPr>
        <p:spPr>
          <a:xfrm>
            <a:off x="946742" y="0"/>
            <a:ext cx="7298761" cy="1851982"/>
          </a:xfrm>
          <a:prstGeom prst="rect">
            <a:avLst/>
          </a:prstGeom>
          <a:noFill/>
        </p:spPr>
        <p:txBody>
          <a:bodyPr wrap="square" rtlCol="0">
            <a:spAutoFit/>
          </a:bodyPr>
          <a:lstStyle/>
          <a:p>
            <a:pPr>
              <a:lnSpc>
                <a:spcPct val="150000"/>
              </a:lnSpc>
            </a:pPr>
            <a:r>
              <a:rPr lang="zh-CN" altLang="en-US" sz="4800" b="1" dirty="0" smtClean="0">
                <a:solidFill>
                  <a:prstClr val="black"/>
                </a:solidFill>
                <a:latin typeface="微软雅黑" pitchFamily="34" charset="-122"/>
                <a:ea typeface="微软雅黑" pitchFamily="34" charset="-122"/>
              </a:rPr>
              <a:t>四、</a:t>
            </a:r>
            <a:r>
              <a:rPr lang="zh-CN" altLang="zh-CN" sz="4800" b="1" dirty="0" smtClean="0">
                <a:latin typeface="微软雅黑" pitchFamily="34" charset="-122"/>
                <a:ea typeface="微软雅黑" pitchFamily="34" charset="-122"/>
              </a:rPr>
              <a:t>胜任</a:t>
            </a:r>
            <a:r>
              <a:rPr lang="zh-CN" altLang="zh-CN" sz="4800" b="1" dirty="0">
                <a:latin typeface="微软雅黑" pitchFamily="34" charset="-122"/>
                <a:ea typeface="微软雅黑" pitchFamily="34" charset="-122"/>
              </a:rPr>
              <a:t>的政策执行队伍</a:t>
            </a:r>
            <a:endParaRPr lang="zh-CN" altLang="zh-CN" sz="4800" dirty="0">
              <a:latin typeface="微软雅黑" pitchFamily="34" charset="-122"/>
              <a:ea typeface="微软雅黑" pitchFamily="34" charset="-122"/>
            </a:endParaRPr>
          </a:p>
          <a:p>
            <a:pPr>
              <a:lnSpc>
                <a:spcPct val="150000"/>
              </a:lnSpc>
            </a:pPr>
            <a:endParaRPr lang="zh-CN" altLang="en-US" sz="3200" b="1" dirty="0">
              <a:solidFill>
                <a:prstClr val="black"/>
              </a:solidFill>
              <a:latin typeface="微软雅黑" pitchFamily="34" charset="-122"/>
              <a:ea typeface="微软雅黑" pitchFamily="34" charset="-122"/>
            </a:endParaRPr>
          </a:p>
        </p:txBody>
      </p:sp>
      <p:sp>
        <p:nvSpPr>
          <p:cNvPr id="4" name="矩形 3"/>
          <p:cNvSpPr/>
          <p:nvPr/>
        </p:nvSpPr>
        <p:spPr>
          <a:xfrm>
            <a:off x="557206" y="1166202"/>
            <a:ext cx="7577091" cy="825419"/>
          </a:xfrm>
          <a:prstGeom prst="rect">
            <a:avLst/>
          </a:prstGeom>
        </p:spPr>
        <p:txBody>
          <a:bodyPr wrap="square">
            <a:spAutoFit/>
          </a:bodyPr>
          <a:lstStyle/>
          <a:p>
            <a:pPr>
              <a:lnSpc>
                <a:spcPct val="150000"/>
              </a:lnSpc>
            </a:pPr>
            <a:r>
              <a:rPr lang="zh-CN" altLang="en-US" sz="3600" b="1" dirty="0" smtClean="0">
                <a:solidFill>
                  <a:prstClr val="black"/>
                </a:solidFill>
                <a:latin typeface="微软雅黑" pitchFamily="34" charset="-122"/>
                <a:ea typeface="微软雅黑" pitchFamily="34" charset="-122"/>
              </a:rPr>
              <a:t>（一）执行人员的素质要求</a:t>
            </a:r>
            <a:endParaRPr lang="en-US" altLang="zh-CN" sz="3600" b="1" dirty="0" smtClean="0">
              <a:solidFill>
                <a:prstClr val="black"/>
              </a:solidFill>
              <a:latin typeface="微软雅黑" pitchFamily="34" charset="-122"/>
              <a:ea typeface="微软雅黑" pitchFamily="34" charset="-122"/>
            </a:endParaRPr>
          </a:p>
        </p:txBody>
      </p:sp>
      <p:sp>
        <p:nvSpPr>
          <p:cNvPr id="2" name="等腰三角形 1"/>
          <p:cNvSpPr/>
          <p:nvPr/>
        </p:nvSpPr>
        <p:spPr>
          <a:xfrm>
            <a:off x="631372" y="2050676"/>
            <a:ext cx="1371600" cy="1186543"/>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心形 4"/>
          <p:cNvSpPr/>
          <p:nvPr/>
        </p:nvSpPr>
        <p:spPr>
          <a:xfrm>
            <a:off x="6400801" y="1382270"/>
            <a:ext cx="1584286" cy="1383185"/>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6" name="泪滴形 5"/>
          <p:cNvSpPr/>
          <p:nvPr/>
        </p:nvSpPr>
        <p:spPr>
          <a:xfrm>
            <a:off x="3317452" y="2293691"/>
            <a:ext cx="1028300" cy="1251857"/>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7" name="椭圆 6"/>
          <p:cNvSpPr/>
          <p:nvPr/>
        </p:nvSpPr>
        <p:spPr>
          <a:xfrm>
            <a:off x="968828" y="3616466"/>
            <a:ext cx="1034144" cy="111616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tLang="zh-CN" sz="2000" b="1" dirty="0" smtClean="0">
              <a:latin typeface="黑体" pitchFamily="49" charset="-122"/>
              <a:ea typeface="黑体" pitchFamily="49" charset="-122"/>
            </a:endParaRPr>
          </a:p>
          <a:p>
            <a:pPr algn="ctr"/>
            <a:r>
              <a:rPr lang="zh-CN" altLang="zh-CN" sz="2000" b="1" dirty="0" smtClean="0">
                <a:latin typeface="黑体" pitchFamily="49" charset="-122"/>
                <a:ea typeface="黑体" pitchFamily="49" charset="-122"/>
              </a:rPr>
              <a:t>品德</a:t>
            </a:r>
            <a:r>
              <a:rPr lang="zh-CN" altLang="zh-CN" sz="2000" b="1" dirty="0">
                <a:latin typeface="黑体" pitchFamily="49" charset="-122"/>
                <a:ea typeface="黑体" pitchFamily="49" charset="-122"/>
              </a:rPr>
              <a:t>素质</a:t>
            </a:r>
          </a:p>
          <a:p>
            <a:pPr algn="ctr"/>
            <a:endParaRPr lang="zh-CN" altLang="en-US" dirty="0"/>
          </a:p>
        </p:txBody>
      </p:sp>
      <p:sp>
        <p:nvSpPr>
          <p:cNvPr id="8" name="七角星 7"/>
          <p:cNvSpPr/>
          <p:nvPr/>
        </p:nvSpPr>
        <p:spPr>
          <a:xfrm>
            <a:off x="4419460" y="3425206"/>
            <a:ext cx="1486240" cy="1307428"/>
          </a:xfrm>
          <a:prstGeom prst="star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0" name="太阳形 9"/>
          <p:cNvSpPr/>
          <p:nvPr/>
        </p:nvSpPr>
        <p:spPr>
          <a:xfrm>
            <a:off x="6581028" y="3026456"/>
            <a:ext cx="1709058" cy="1755433"/>
          </a:xfrm>
          <a:prstGeom prst="su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TextBox 11"/>
          <p:cNvSpPr txBox="1"/>
          <p:nvPr/>
        </p:nvSpPr>
        <p:spPr>
          <a:xfrm>
            <a:off x="1001169" y="2293691"/>
            <a:ext cx="762000" cy="943528"/>
          </a:xfrm>
          <a:prstGeom prst="rect">
            <a:avLst/>
          </a:prstGeom>
          <a:noFill/>
        </p:spPr>
        <p:txBody>
          <a:bodyPr wrap="square" rtlCol="0">
            <a:spAutoFit/>
          </a:bodyPr>
          <a:lstStyle/>
          <a:p>
            <a:pPr>
              <a:lnSpc>
                <a:spcPct val="150000"/>
              </a:lnSpc>
            </a:pPr>
            <a:r>
              <a:rPr lang="zh-CN" altLang="zh-CN" sz="2000" b="1" dirty="0">
                <a:latin typeface="黑体" pitchFamily="49" charset="-122"/>
                <a:ea typeface="黑体" pitchFamily="49" charset="-122"/>
              </a:rPr>
              <a:t>政治素质</a:t>
            </a:r>
          </a:p>
        </p:txBody>
      </p:sp>
      <p:sp>
        <p:nvSpPr>
          <p:cNvPr id="13" name="TextBox 12"/>
          <p:cNvSpPr txBox="1"/>
          <p:nvPr/>
        </p:nvSpPr>
        <p:spPr>
          <a:xfrm>
            <a:off x="7103344" y="3425206"/>
            <a:ext cx="881743" cy="943528"/>
          </a:xfrm>
          <a:prstGeom prst="rect">
            <a:avLst/>
          </a:prstGeom>
          <a:noFill/>
        </p:spPr>
        <p:txBody>
          <a:bodyPr wrap="square" rtlCol="0">
            <a:spAutoFit/>
          </a:bodyPr>
          <a:lstStyle/>
          <a:p>
            <a:pPr>
              <a:lnSpc>
                <a:spcPct val="150000"/>
              </a:lnSpc>
            </a:pPr>
            <a:r>
              <a:rPr lang="zh-CN" altLang="zh-CN" sz="2000" b="1" dirty="0" smtClean="0">
                <a:latin typeface="黑体" pitchFamily="49" charset="-122"/>
                <a:ea typeface="黑体" pitchFamily="49" charset="-122"/>
              </a:rPr>
              <a:t>身体</a:t>
            </a:r>
            <a:endParaRPr lang="en-US" altLang="zh-CN" sz="2000" b="1" dirty="0" smtClean="0">
              <a:latin typeface="黑体" pitchFamily="49" charset="-122"/>
              <a:ea typeface="黑体" pitchFamily="49" charset="-122"/>
            </a:endParaRPr>
          </a:p>
          <a:p>
            <a:pPr>
              <a:lnSpc>
                <a:spcPct val="150000"/>
              </a:lnSpc>
            </a:pPr>
            <a:r>
              <a:rPr lang="zh-CN" altLang="zh-CN" sz="2000" b="1" dirty="0" smtClean="0">
                <a:latin typeface="黑体" pitchFamily="49" charset="-122"/>
                <a:ea typeface="黑体" pitchFamily="49" charset="-122"/>
              </a:rPr>
              <a:t>素质</a:t>
            </a:r>
            <a:endParaRPr lang="en-US" altLang="zh-CN" sz="2000" b="1" dirty="0">
              <a:latin typeface="黑体" pitchFamily="49" charset="-122"/>
              <a:ea typeface="黑体" pitchFamily="49" charset="-122"/>
            </a:endParaRPr>
          </a:p>
        </p:txBody>
      </p:sp>
      <p:sp>
        <p:nvSpPr>
          <p:cNvPr id="14" name="TextBox 13"/>
          <p:cNvSpPr txBox="1"/>
          <p:nvPr/>
        </p:nvSpPr>
        <p:spPr>
          <a:xfrm>
            <a:off x="6825660" y="1578912"/>
            <a:ext cx="696686" cy="943528"/>
          </a:xfrm>
          <a:prstGeom prst="rect">
            <a:avLst/>
          </a:prstGeom>
          <a:noFill/>
        </p:spPr>
        <p:txBody>
          <a:bodyPr wrap="square" rtlCol="0">
            <a:spAutoFit/>
          </a:bodyPr>
          <a:lstStyle/>
          <a:p>
            <a:pPr>
              <a:lnSpc>
                <a:spcPct val="150000"/>
              </a:lnSpc>
            </a:pPr>
            <a:r>
              <a:rPr lang="zh-CN" altLang="zh-CN" sz="2000" b="1" dirty="0">
                <a:latin typeface="黑体" pitchFamily="49" charset="-122"/>
                <a:ea typeface="黑体" pitchFamily="49" charset="-122"/>
              </a:rPr>
              <a:t>心理素质</a:t>
            </a:r>
            <a:endParaRPr lang="zh-CN" altLang="en-US" sz="2000" b="1" dirty="0">
              <a:solidFill>
                <a:prstClr val="black"/>
              </a:solidFill>
              <a:latin typeface="黑体" pitchFamily="49" charset="-122"/>
              <a:ea typeface="黑体" pitchFamily="49" charset="-122"/>
            </a:endParaRPr>
          </a:p>
        </p:txBody>
      </p:sp>
      <p:sp>
        <p:nvSpPr>
          <p:cNvPr id="15" name="TextBox 14"/>
          <p:cNvSpPr txBox="1"/>
          <p:nvPr/>
        </p:nvSpPr>
        <p:spPr>
          <a:xfrm>
            <a:off x="4789714" y="3563459"/>
            <a:ext cx="816828" cy="943528"/>
          </a:xfrm>
          <a:prstGeom prst="rect">
            <a:avLst/>
          </a:prstGeom>
          <a:noFill/>
        </p:spPr>
        <p:txBody>
          <a:bodyPr wrap="square" rtlCol="0">
            <a:spAutoFit/>
          </a:bodyPr>
          <a:lstStyle/>
          <a:p>
            <a:pPr>
              <a:lnSpc>
                <a:spcPct val="150000"/>
              </a:lnSpc>
            </a:pPr>
            <a:r>
              <a:rPr lang="zh-CN" altLang="zh-CN" sz="2000" b="1" dirty="0">
                <a:latin typeface="黑体" pitchFamily="49" charset="-122"/>
                <a:ea typeface="黑体" pitchFamily="49" charset="-122"/>
              </a:rPr>
              <a:t>能力素质</a:t>
            </a:r>
            <a:endParaRPr lang="zh-CN" altLang="en-US" sz="2000" b="1" dirty="0">
              <a:solidFill>
                <a:prstClr val="black"/>
              </a:solidFill>
              <a:latin typeface="黑体" pitchFamily="49" charset="-122"/>
              <a:ea typeface="黑体" pitchFamily="49" charset="-122"/>
            </a:endParaRPr>
          </a:p>
        </p:txBody>
      </p:sp>
      <p:sp>
        <p:nvSpPr>
          <p:cNvPr id="16" name="TextBox 15"/>
          <p:cNvSpPr txBox="1"/>
          <p:nvPr/>
        </p:nvSpPr>
        <p:spPr>
          <a:xfrm>
            <a:off x="3458965" y="2481678"/>
            <a:ext cx="1137158" cy="943528"/>
          </a:xfrm>
          <a:prstGeom prst="rect">
            <a:avLst/>
          </a:prstGeom>
          <a:noFill/>
        </p:spPr>
        <p:txBody>
          <a:bodyPr wrap="square" rtlCol="0">
            <a:spAutoFit/>
          </a:bodyPr>
          <a:lstStyle/>
          <a:p>
            <a:pPr>
              <a:lnSpc>
                <a:spcPct val="150000"/>
              </a:lnSpc>
            </a:pPr>
            <a:r>
              <a:rPr lang="zh-CN" altLang="zh-CN" sz="2000" b="1" dirty="0" smtClean="0">
                <a:latin typeface="黑体" pitchFamily="49" charset="-122"/>
                <a:ea typeface="黑体" pitchFamily="49" charset="-122"/>
              </a:rPr>
              <a:t>知识</a:t>
            </a:r>
            <a:endParaRPr lang="en-US" altLang="zh-CN" sz="2000" b="1" dirty="0" smtClean="0">
              <a:latin typeface="黑体" pitchFamily="49" charset="-122"/>
              <a:ea typeface="黑体" pitchFamily="49" charset="-122"/>
            </a:endParaRPr>
          </a:p>
          <a:p>
            <a:pPr>
              <a:lnSpc>
                <a:spcPct val="150000"/>
              </a:lnSpc>
            </a:pPr>
            <a:r>
              <a:rPr lang="zh-CN" altLang="zh-CN" sz="2000" b="1" dirty="0" smtClean="0">
                <a:latin typeface="黑体" pitchFamily="49" charset="-122"/>
                <a:ea typeface="黑体" pitchFamily="49" charset="-122"/>
              </a:rPr>
              <a:t>素质</a:t>
            </a:r>
            <a:endParaRPr lang="en-US" altLang="zh-CN" sz="2000" b="1" dirty="0">
              <a:latin typeface="黑体" pitchFamily="49" charset="-122"/>
              <a:ea typeface="黑体" pitchFamily="49" charset="-122"/>
            </a:endParaRPr>
          </a:p>
        </p:txBody>
      </p:sp>
    </p:spTree>
    <p:extLst>
      <p:ext uri="{BB962C8B-B14F-4D97-AF65-F5344CB8AC3E}">
        <p14:creationId xmlns="" xmlns:p14="http://schemas.microsoft.com/office/powerpoint/2010/main" val="1561957298"/>
      </p:ext>
    </p:extLst>
  </p:cSld>
  <p:clrMapOvr>
    <a:masterClrMapping/>
  </p:clrMapOvr>
  <p:transition spd="slow">
    <p:push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双波形 1"/>
          <p:cNvSpPr/>
          <p:nvPr/>
        </p:nvSpPr>
        <p:spPr>
          <a:xfrm>
            <a:off x="900734" y="278588"/>
            <a:ext cx="6800824" cy="896213"/>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212211" y="126529"/>
            <a:ext cx="6340197" cy="1200329"/>
          </a:xfrm>
          <a:prstGeom prst="rect">
            <a:avLst/>
          </a:prstGeom>
          <a:noFill/>
        </p:spPr>
        <p:txBody>
          <a:bodyPr wrap="none" rtlCol="0">
            <a:spAutoFit/>
          </a:bodyPr>
          <a:lstStyle/>
          <a:p>
            <a:pPr>
              <a:lnSpc>
                <a:spcPct val="150000"/>
              </a:lnSpc>
            </a:pPr>
            <a:r>
              <a:rPr lang="zh-CN" altLang="en-US" sz="4800" b="1" dirty="0" smtClean="0">
                <a:latin typeface="微软雅黑" pitchFamily="34" charset="-122"/>
                <a:ea typeface="微软雅黑" pitchFamily="34" charset="-122"/>
              </a:rPr>
              <a:t>（二）</a:t>
            </a:r>
            <a:r>
              <a:rPr lang="zh-CN" altLang="zh-CN" sz="4800" b="1" dirty="0" smtClean="0">
                <a:latin typeface="微软雅黑" pitchFamily="34" charset="-122"/>
                <a:ea typeface="微软雅黑" pitchFamily="34" charset="-122"/>
              </a:rPr>
              <a:t>执行</a:t>
            </a:r>
            <a:r>
              <a:rPr lang="zh-CN" altLang="zh-CN" sz="4800" b="1" dirty="0">
                <a:latin typeface="微软雅黑" pitchFamily="34" charset="-122"/>
                <a:ea typeface="微软雅黑" pitchFamily="34" charset="-122"/>
              </a:rPr>
              <a:t>队伍的互补</a:t>
            </a:r>
            <a:endParaRPr lang="zh-CN" altLang="en-US" sz="4400" b="1" dirty="0">
              <a:solidFill>
                <a:prstClr val="black"/>
              </a:solidFill>
              <a:latin typeface="微软雅黑" pitchFamily="34" charset="-122"/>
              <a:ea typeface="微软雅黑" pitchFamily="34" charset="-122"/>
            </a:endParaRPr>
          </a:p>
        </p:txBody>
      </p:sp>
      <p:graphicFrame>
        <p:nvGraphicFramePr>
          <p:cNvPr id="6" name="图示 5"/>
          <p:cNvGraphicFramePr/>
          <p:nvPr>
            <p:extLst>
              <p:ext uri="{D42A27DB-BD31-4B8C-83A1-F6EECF244321}">
                <p14:modId xmlns="" xmlns:p14="http://schemas.microsoft.com/office/powerpoint/2010/main" val="1301618030"/>
              </p:ext>
            </p:extLst>
          </p:nvPr>
        </p:nvGraphicFramePr>
        <p:xfrm>
          <a:off x="293914" y="1147114"/>
          <a:ext cx="8284029" cy="378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61957298"/>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5003" y="419549"/>
            <a:ext cx="8208084" cy="3775934"/>
          </a:xfrm>
        </p:spPr>
        <p:txBody>
          <a:bodyPr>
            <a:noAutofit/>
          </a:bodyPr>
          <a:lstStyle/>
          <a:p>
            <a:pPr>
              <a:buNone/>
            </a:pPr>
            <a:r>
              <a:rPr lang="zh-CN" altLang="en-US" dirty="0" smtClean="0"/>
              <a:t>但在现实生活中，如何把</a:t>
            </a:r>
            <a:r>
              <a:rPr lang="en-US" altLang="zh-CN" dirty="0" smtClean="0"/>
              <a:t>3</a:t>
            </a:r>
            <a:r>
              <a:rPr lang="zh-CN" altLang="en-US" dirty="0" smtClean="0"/>
              <a:t>元补助转化为一份营养午餐其实并不是一个简单的事情，它可能会衍生出比如营养餐因缺少食堂而“无锅下米”，不得不改为直接发零食，供货成本“吃”掉一元，所剩两元还能买到什么呢？此外还有食品过期 、监督缺位、资金供应链延迟等问题。</a:t>
            </a: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802" y="250885"/>
            <a:ext cx="4493538" cy="1069845"/>
          </a:xfrm>
          <a:prstGeom prst="rect">
            <a:avLst/>
          </a:prstGeom>
          <a:noFill/>
        </p:spPr>
        <p:txBody>
          <a:bodyPr wrap="none" rtlCol="0">
            <a:spAutoFit/>
          </a:bodyPr>
          <a:lstStyle/>
          <a:p>
            <a:pPr>
              <a:lnSpc>
                <a:spcPct val="150000"/>
              </a:lnSpc>
            </a:pPr>
            <a:r>
              <a:rPr lang="zh-CN" altLang="en-US" sz="4800" b="1" dirty="0" smtClean="0">
                <a:solidFill>
                  <a:prstClr val="black"/>
                </a:solidFill>
                <a:latin typeface="微软雅黑" pitchFamily="34" charset="-122"/>
                <a:ea typeface="微软雅黑" pitchFamily="34" charset="-122"/>
              </a:rPr>
              <a:t>五、有效的沟通</a:t>
            </a:r>
            <a:endParaRPr lang="zh-CN" altLang="en-US" sz="4800" b="1" dirty="0">
              <a:solidFill>
                <a:prstClr val="black"/>
              </a:solidFill>
              <a:latin typeface="微软雅黑" pitchFamily="34" charset="-122"/>
              <a:ea typeface="微软雅黑" pitchFamily="34" charset="-122"/>
            </a:endParaRPr>
          </a:p>
        </p:txBody>
      </p:sp>
      <p:sp>
        <p:nvSpPr>
          <p:cNvPr id="4" name="矩形 3"/>
          <p:cNvSpPr/>
          <p:nvPr/>
        </p:nvSpPr>
        <p:spPr>
          <a:xfrm>
            <a:off x="467452" y="1642889"/>
            <a:ext cx="7577091" cy="3139321"/>
          </a:xfrm>
          <a:prstGeom prst="rect">
            <a:avLst/>
          </a:prstGeom>
        </p:spPr>
        <p:txBody>
          <a:bodyPr wrap="square">
            <a:spAutoFit/>
          </a:bodyPr>
          <a:lstStyle/>
          <a:p>
            <a:pPr>
              <a:lnSpc>
                <a:spcPct val="150000"/>
              </a:lnSpc>
            </a:pPr>
            <a:r>
              <a:rPr lang="en-US" altLang="zh-CN" sz="4000" b="1" dirty="0" smtClean="0">
                <a:solidFill>
                  <a:srgbClr val="00B050"/>
                </a:solidFill>
                <a:latin typeface="黑体" pitchFamily="49" charset="-122"/>
                <a:ea typeface="黑体" pitchFamily="49" charset="-122"/>
              </a:rPr>
              <a:t>    </a:t>
            </a:r>
            <a:r>
              <a:rPr lang="zh-CN" altLang="zh-CN" sz="4400" b="1" dirty="0" smtClean="0">
                <a:solidFill>
                  <a:srgbClr val="00B050"/>
                </a:solidFill>
                <a:latin typeface="黑体" pitchFamily="49" charset="-122"/>
                <a:ea typeface="黑体" pitchFamily="49" charset="-122"/>
              </a:rPr>
              <a:t>（</a:t>
            </a:r>
            <a:r>
              <a:rPr lang="zh-CN" altLang="zh-CN" sz="4400" b="1" dirty="0">
                <a:solidFill>
                  <a:srgbClr val="00B050"/>
                </a:solidFill>
                <a:latin typeface="黑体" pitchFamily="49" charset="-122"/>
                <a:ea typeface="黑体" pitchFamily="49" charset="-122"/>
              </a:rPr>
              <a:t>一）语言方面的</a:t>
            </a:r>
            <a:r>
              <a:rPr lang="zh-CN" altLang="zh-CN" sz="4400" b="1" dirty="0" smtClean="0">
                <a:solidFill>
                  <a:srgbClr val="00B050"/>
                </a:solidFill>
                <a:latin typeface="黑体" pitchFamily="49" charset="-122"/>
                <a:ea typeface="黑体" pitchFamily="49" charset="-122"/>
              </a:rPr>
              <a:t>障碍</a:t>
            </a:r>
            <a:endParaRPr lang="en-US" altLang="zh-CN" sz="4400" b="1" dirty="0" smtClean="0">
              <a:solidFill>
                <a:srgbClr val="00B050"/>
              </a:solidFill>
              <a:latin typeface="黑体" pitchFamily="49" charset="-122"/>
              <a:ea typeface="黑体" pitchFamily="49" charset="-122"/>
            </a:endParaRPr>
          </a:p>
          <a:p>
            <a:pPr algn="ctr">
              <a:lnSpc>
                <a:spcPct val="150000"/>
              </a:lnSpc>
            </a:pPr>
            <a:r>
              <a:rPr lang="en-US" altLang="zh-CN" sz="4400" b="1" dirty="0" smtClean="0">
                <a:solidFill>
                  <a:srgbClr val="00B050"/>
                </a:solidFill>
                <a:latin typeface="黑体" pitchFamily="49" charset="-122"/>
                <a:ea typeface="黑体" pitchFamily="49" charset="-122"/>
              </a:rPr>
              <a:t>   </a:t>
            </a:r>
            <a:r>
              <a:rPr lang="zh-CN" altLang="zh-CN" sz="4400" b="1" dirty="0" smtClean="0">
                <a:solidFill>
                  <a:srgbClr val="00B050"/>
                </a:solidFill>
                <a:latin typeface="黑体" pitchFamily="49" charset="-122"/>
                <a:ea typeface="黑体" pitchFamily="49" charset="-122"/>
              </a:rPr>
              <a:t>（</a:t>
            </a:r>
            <a:r>
              <a:rPr lang="zh-CN" altLang="zh-CN" sz="4400" b="1" dirty="0">
                <a:solidFill>
                  <a:srgbClr val="00B050"/>
                </a:solidFill>
                <a:latin typeface="黑体" pitchFamily="49" charset="-122"/>
                <a:ea typeface="黑体" pitchFamily="49" charset="-122"/>
              </a:rPr>
              <a:t>二）知识经验差距过</a:t>
            </a:r>
            <a:r>
              <a:rPr lang="zh-CN" altLang="zh-CN" sz="4400" b="1" dirty="0" smtClean="0">
                <a:solidFill>
                  <a:srgbClr val="00B050"/>
                </a:solidFill>
                <a:latin typeface="黑体" pitchFamily="49" charset="-122"/>
                <a:ea typeface="黑体" pitchFamily="49" charset="-122"/>
              </a:rPr>
              <a:t>大</a:t>
            </a:r>
            <a:endParaRPr lang="en-US" altLang="zh-CN" sz="4400" b="1" dirty="0">
              <a:solidFill>
                <a:srgbClr val="00B050"/>
              </a:solidFill>
              <a:latin typeface="黑体" pitchFamily="49" charset="-122"/>
              <a:ea typeface="黑体" pitchFamily="49" charset="-122"/>
            </a:endParaRPr>
          </a:p>
          <a:p>
            <a:pPr>
              <a:lnSpc>
                <a:spcPct val="150000"/>
              </a:lnSpc>
            </a:pPr>
            <a:r>
              <a:rPr lang="en-US" altLang="zh-CN" sz="4400" b="1" dirty="0" smtClean="0">
                <a:solidFill>
                  <a:srgbClr val="00B050"/>
                </a:solidFill>
                <a:latin typeface="黑体" pitchFamily="49" charset="-122"/>
                <a:ea typeface="黑体" pitchFamily="49" charset="-122"/>
              </a:rPr>
              <a:t>    </a:t>
            </a:r>
            <a:r>
              <a:rPr lang="zh-CN" altLang="zh-CN" sz="4400" b="1" dirty="0" smtClean="0">
                <a:solidFill>
                  <a:srgbClr val="00B050"/>
                </a:solidFill>
                <a:latin typeface="黑体" pitchFamily="49" charset="-122"/>
                <a:ea typeface="黑体" pitchFamily="49" charset="-122"/>
              </a:rPr>
              <a:t>（</a:t>
            </a:r>
            <a:r>
              <a:rPr lang="zh-CN" altLang="zh-CN" sz="4400" b="1" dirty="0">
                <a:solidFill>
                  <a:srgbClr val="00B050"/>
                </a:solidFill>
                <a:latin typeface="黑体" pitchFamily="49" charset="-122"/>
                <a:ea typeface="黑体" pitchFamily="49" charset="-122"/>
              </a:rPr>
              <a:t>三）组织结构不</a:t>
            </a:r>
            <a:r>
              <a:rPr lang="zh-CN" altLang="zh-CN" sz="4400" b="1" dirty="0" smtClean="0">
                <a:solidFill>
                  <a:srgbClr val="00B050"/>
                </a:solidFill>
                <a:latin typeface="黑体" pitchFamily="49" charset="-122"/>
                <a:ea typeface="黑体" pitchFamily="49" charset="-122"/>
              </a:rPr>
              <a:t>合理</a:t>
            </a:r>
          </a:p>
        </p:txBody>
      </p:sp>
      <p:sp>
        <p:nvSpPr>
          <p:cNvPr id="5" name="云形标注 4"/>
          <p:cNvSpPr/>
          <p:nvPr/>
        </p:nvSpPr>
        <p:spPr>
          <a:xfrm>
            <a:off x="5442856" y="261257"/>
            <a:ext cx="2601687" cy="1208313"/>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TextBox 5"/>
          <p:cNvSpPr txBox="1"/>
          <p:nvPr/>
        </p:nvSpPr>
        <p:spPr>
          <a:xfrm>
            <a:off x="5584371" y="573025"/>
            <a:ext cx="2460172" cy="584775"/>
          </a:xfrm>
          <a:prstGeom prst="rect">
            <a:avLst/>
          </a:prstGeom>
          <a:noFill/>
        </p:spPr>
        <p:txBody>
          <a:bodyPr wrap="square" rtlCol="0">
            <a:spAutoFit/>
          </a:bodyPr>
          <a:lstStyle/>
          <a:p>
            <a:r>
              <a:rPr lang="zh-CN" altLang="en-US" sz="3200" b="1" dirty="0" smtClean="0">
                <a:latin typeface="微软雅黑" pitchFamily="34" charset="-122"/>
                <a:ea typeface="微软雅黑" pitchFamily="34" charset="-122"/>
              </a:rPr>
              <a:t>哪些障碍呢？</a:t>
            </a:r>
            <a:endParaRPr lang="zh-CN" altLang="en-US" sz="3200" b="1" dirty="0">
              <a:latin typeface="微软雅黑" pitchFamily="34" charset="-122"/>
              <a:ea typeface="微软雅黑" pitchFamily="34" charset="-122"/>
            </a:endParaRPr>
          </a:p>
        </p:txBody>
      </p:sp>
    </p:spTree>
    <p:extLst>
      <p:ext uri="{BB962C8B-B14F-4D97-AF65-F5344CB8AC3E}">
        <p14:creationId xmlns="" xmlns:p14="http://schemas.microsoft.com/office/powerpoint/2010/main" val="1561957298"/>
      </p:ext>
    </p:extLst>
  </p:cSld>
  <p:clrMapOvr>
    <a:masterClrMapping/>
  </p:clrMapOvr>
  <p:transition spd="slow">
    <p:push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8103" y="327312"/>
            <a:ext cx="7041342" cy="3816429"/>
          </a:xfrm>
          <a:prstGeom prst="rect">
            <a:avLst/>
          </a:prstGeom>
        </p:spPr>
        <p:txBody>
          <a:bodyPr wrap="square">
            <a:spAutoFit/>
          </a:bodyPr>
          <a:lstStyle/>
          <a:p>
            <a:pPr>
              <a:lnSpc>
                <a:spcPct val="150000"/>
              </a:lnSpc>
            </a:pPr>
            <a:r>
              <a:rPr lang="zh-CN" altLang="en-US" sz="4400" b="1" dirty="0">
                <a:solidFill>
                  <a:srgbClr val="00B050"/>
                </a:solidFill>
                <a:latin typeface="黑体" pitchFamily="49" charset="-122"/>
                <a:ea typeface="黑体" pitchFamily="49" charset="-122"/>
              </a:rPr>
              <a:t>（四）曲解造成的障碍</a:t>
            </a:r>
            <a:endParaRPr lang="en-US" altLang="zh-CN" sz="4400" b="1" dirty="0">
              <a:solidFill>
                <a:srgbClr val="00B050"/>
              </a:solidFill>
              <a:latin typeface="黑体" pitchFamily="49" charset="-122"/>
              <a:ea typeface="黑体" pitchFamily="49" charset="-122"/>
            </a:endParaRPr>
          </a:p>
          <a:p>
            <a:pPr>
              <a:lnSpc>
                <a:spcPct val="200000"/>
              </a:lnSpc>
            </a:pPr>
            <a:r>
              <a:rPr lang="zh-CN" altLang="en-US" sz="4400" b="1" dirty="0" smtClean="0">
                <a:solidFill>
                  <a:srgbClr val="00B050"/>
                </a:solidFill>
                <a:latin typeface="黑体" pitchFamily="49" charset="-122"/>
                <a:ea typeface="黑体" pitchFamily="49" charset="-122"/>
              </a:rPr>
              <a:t>（五）</a:t>
            </a:r>
            <a:r>
              <a:rPr lang="zh-CN" altLang="zh-CN" sz="4400" b="1" dirty="0" smtClean="0">
                <a:solidFill>
                  <a:srgbClr val="00B050"/>
                </a:solidFill>
                <a:latin typeface="黑体" pitchFamily="49" charset="-122"/>
                <a:ea typeface="黑体" pitchFamily="49" charset="-122"/>
              </a:rPr>
              <a:t>沟通</a:t>
            </a:r>
            <a:r>
              <a:rPr lang="zh-CN" altLang="zh-CN" sz="4400" b="1" dirty="0">
                <a:solidFill>
                  <a:srgbClr val="00B050"/>
                </a:solidFill>
                <a:latin typeface="黑体" pitchFamily="49" charset="-122"/>
                <a:ea typeface="黑体" pitchFamily="49" charset="-122"/>
              </a:rPr>
              <a:t>技能方面的</a:t>
            </a:r>
            <a:r>
              <a:rPr lang="zh-CN" altLang="zh-CN" sz="4400" b="1" dirty="0" smtClean="0">
                <a:solidFill>
                  <a:srgbClr val="00B050"/>
                </a:solidFill>
                <a:latin typeface="黑体" pitchFamily="49" charset="-122"/>
                <a:ea typeface="黑体" pitchFamily="49" charset="-122"/>
              </a:rPr>
              <a:t>障碍</a:t>
            </a:r>
            <a:endParaRPr lang="en-US" altLang="zh-CN" sz="4400" b="1" dirty="0">
              <a:solidFill>
                <a:srgbClr val="00B050"/>
              </a:solidFill>
              <a:latin typeface="黑体" pitchFamily="49" charset="-122"/>
              <a:ea typeface="黑体" pitchFamily="49" charset="-122"/>
            </a:endParaRPr>
          </a:p>
          <a:p>
            <a:pPr>
              <a:lnSpc>
                <a:spcPct val="200000"/>
              </a:lnSpc>
            </a:pPr>
            <a:r>
              <a:rPr lang="zh-CN" altLang="en-US" sz="4400" b="1" dirty="0" smtClean="0">
                <a:solidFill>
                  <a:srgbClr val="00B050"/>
                </a:solidFill>
                <a:latin typeface="黑体" pitchFamily="49" charset="-122"/>
                <a:ea typeface="黑体" pitchFamily="49" charset="-122"/>
              </a:rPr>
              <a:t>（六）</a:t>
            </a:r>
            <a:r>
              <a:rPr lang="zh-CN" altLang="zh-CN" sz="4400" b="1" dirty="0">
                <a:solidFill>
                  <a:srgbClr val="00B050"/>
                </a:solidFill>
                <a:latin typeface="黑体" pitchFamily="49" charset="-122"/>
                <a:ea typeface="黑体" pitchFamily="49" charset="-122"/>
              </a:rPr>
              <a:t>心理因素的</a:t>
            </a:r>
            <a:r>
              <a:rPr lang="zh-CN" altLang="zh-CN" sz="4400" b="1" dirty="0" smtClean="0">
                <a:solidFill>
                  <a:srgbClr val="00B050"/>
                </a:solidFill>
                <a:latin typeface="黑体" pitchFamily="49" charset="-122"/>
                <a:ea typeface="黑体" pitchFamily="49" charset="-122"/>
              </a:rPr>
              <a:t>障碍</a:t>
            </a:r>
            <a:endParaRPr lang="en-US" altLang="zh-CN" sz="4400" b="1" dirty="0" smtClean="0">
              <a:solidFill>
                <a:srgbClr val="00B050"/>
              </a:solidFill>
              <a:latin typeface="黑体" pitchFamily="49" charset="-122"/>
              <a:ea typeface="黑体" pitchFamily="49" charset="-122"/>
            </a:endParaRPr>
          </a:p>
        </p:txBody>
      </p:sp>
    </p:spTree>
    <p:extLst>
      <p:ext uri="{BB962C8B-B14F-4D97-AF65-F5344CB8AC3E}">
        <p14:creationId xmlns="" xmlns:p14="http://schemas.microsoft.com/office/powerpoint/2010/main" val="485958611"/>
      </p:ext>
    </p:extLst>
  </p:cSld>
  <p:clrMapOvr>
    <a:masterClrMapping/>
  </p:clrMapOvr>
  <p:transition spd="slow">
    <p:push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7730" y="848666"/>
            <a:ext cx="7799295" cy="4770537"/>
          </a:xfrm>
          <a:prstGeom prst="rect">
            <a:avLst/>
          </a:prstGeom>
          <a:noFill/>
        </p:spPr>
        <p:txBody>
          <a:bodyPr wrap="square" rtlCol="0">
            <a:spAutoFit/>
          </a:bodyPr>
          <a:lstStyle/>
          <a:p>
            <a:pPr>
              <a:lnSpc>
                <a:spcPct val="120000"/>
              </a:lnSpc>
            </a:pPr>
            <a:r>
              <a:rPr lang="zh-CN" altLang="zh-CN" sz="4000" b="1" dirty="0">
                <a:solidFill>
                  <a:srgbClr val="7030A0"/>
                </a:solidFill>
                <a:latin typeface="黑体" pitchFamily="49" charset="-122"/>
                <a:ea typeface="黑体" pitchFamily="49" charset="-122"/>
              </a:rPr>
              <a:t>语言方面的</a:t>
            </a:r>
            <a:r>
              <a:rPr lang="zh-CN" altLang="zh-CN" sz="4000" b="1" dirty="0" smtClean="0">
                <a:solidFill>
                  <a:srgbClr val="7030A0"/>
                </a:solidFill>
                <a:latin typeface="黑体" pitchFamily="49" charset="-122"/>
                <a:ea typeface="黑体" pitchFamily="49" charset="-122"/>
              </a:rPr>
              <a:t>障碍</a:t>
            </a:r>
            <a:r>
              <a:rPr lang="zh-CN" altLang="en-US" sz="4000" b="1" dirty="0" smtClean="0">
                <a:latin typeface="黑体" pitchFamily="49" charset="-122"/>
                <a:ea typeface="黑体" pitchFamily="49" charset="-122"/>
              </a:rPr>
              <a:t>：</a:t>
            </a:r>
            <a:r>
              <a:rPr lang="zh-CN" altLang="zh-CN" sz="4000" b="1" dirty="0">
                <a:latin typeface="黑体" pitchFamily="49" charset="-122"/>
                <a:ea typeface="黑体" pitchFamily="49" charset="-122"/>
              </a:rPr>
              <a:t>口头语言和书面语言是信息沟通的重要</a:t>
            </a:r>
            <a:r>
              <a:rPr lang="zh-CN" altLang="zh-CN" sz="4000" b="1" dirty="0" smtClean="0">
                <a:latin typeface="黑体" pitchFamily="49" charset="-122"/>
                <a:ea typeface="黑体" pitchFamily="49" charset="-122"/>
              </a:rPr>
              <a:t>手段</a:t>
            </a:r>
            <a:r>
              <a:rPr lang="zh-CN" altLang="en-US" sz="4000" b="1" dirty="0" smtClean="0">
                <a:latin typeface="黑体" pitchFamily="49" charset="-122"/>
                <a:ea typeface="黑体" pitchFamily="49" charset="-122"/>
              </a:rPr>
              <a:t>。</a:t>
            </a:r>
            <a:r>
              <a:rPr lang="zh-CN" altLang="zh-CN" sz="4000" b="1" dirty="0" smtClean="0">
                <a:latin typeface="黑体" pitchFamily="49" charset="-122"/>
                <a:ea typeface="黑体" pitchFamily="49" charset="-122"/>
              </a:rPr>
              <a:t>语言</a:t>
            </a:r>
            <a:r>
              <a:rPr lang="zh-CN" altLang="zh-CN" sz="4000" b="1" dirty="0">
                <a:latin typeface="黑体" pitchFamily="49" charset="-122"/>
                <a:ea typeface="黑体" pitchFamily="49" charset="-122"/>
              </a:rPr>
              <a:t>和文字的表达能力以及对语义的共识在沟通过中起着非常重要的作用。</a:t>
            </a:r>
          </a:p>
          <a:p>
            <a:endParaRPr lang="zh-CN" altLang="zh-CN" sz="3200" dirty="0"/>
          </a:p>
          <a:p>
            <a:endParaRPr lang="zh-CN" altLang="zh-CN" sz="3200" dirty="0">
              <a:solidFill>
                <a:prstClr val="black"/>
              </a:solidFill>
            </a:endParaRPr>
          </a:p>
        </p:txBody>
      </p:sp>
    </p:spTree>
    <p:extLst>
      <p:ext uri="{BB962C8B-B14F-4D97-AF65-F5344CB8AC3E}">
        <p14:creationId xmlns="" xmlns:p14="http://schemas.microsoft.com/office/powerpoint/2010/main" val="3015925042"/>
      </p:ext>
    </p:extLst>
  </p:cSld>
  <p:clrMapOvr>
    <a:masterClrMapping/>
  </p:clrMapOvr>
  <p:transition spd="slow">
    <p:push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1671" y="408790"/>
            <a:ext cx="7971416" cy="5016758"/>
          </a:xfrm>
          <a:prstGeom prst="rect">
            <a:avLst/>
          </a:prstGeom>
          <a:noFill/>
        </p:spPr>
        <p:txBody>
          <a:bodyPr wrap="square" rtlCol="0">
            <a:spAutoFit/>
          </a:bodyPr>
          <a:lstStyle/>
          <a:p>
            <a:r>
              <a:rPr lang="zh-CN" altLang="zh-CN" sz="4000" b="1" dirty="0">
                <a:solidFill>
                  <a:srgbClr val="0070C0"/>
                </a:solidFill>
                <a:latin typeface="黑体" pitchFamily="49" charset="-122"/>
                <a:ea typeface="黑体" pitchFamily="49" charset="-122"/>
              </a:rPr>
              <a:t>知识经验差距过大</a:t>
            </a:r>
          </a:p>
          <a:p>
            <a:r>
              <a:rPr lang="zh-CN" altLang="zh-CN" sz="4000" b="1" dirty="0">
                <a:latin typeface="黑体" pitchFamily="49" charset="-122"/>
                <a:ea typeface="黑体" pitchFamily="49" charset="-122"/>
              </a:rPr>
              <a:t>信息的传递者和接收者如果在知识和经验水平上悬殊很大，双方的沟通就非常困难。要么是对牛弹琴，似听人书；要么是白痴表演，贻笑大方。</a:t>
            </a:r>
          </a:p>
          <a:p>
            <a:endParaRPr lang="zh-CN" altLang="zh-CN" sz="4000" b="1" dirty="0">
              <a:solidFill>
                <a:prstClr val="black"/>
              </a:solidFill>
              <a:latin typeface="黑体" pitchFamily="49" charset="-122"/>
              <a:ea typeface="黑体" pitchFamily="49" charset="-122"/>
            </a:endParaRPr>
          </a:p>
          <a:p>
            <a:endParaRPr lang="zh-CN" altLang="zh-CN" sz="40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1673502904"/>
      </p:ext>
    </p:extLst>
  </p:cSld>
  <p:clrMapOvr>
    <a:masterClrMapping/>
  </p:clrMapOvr>
  <p:transition spd="slow">
    <p:pull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5459" y="333486"/>
            <a:ext cx="7863840" cy="5386090"/>
          </a:xfrm>
          <a:prstGeom prst="rect">
            <a:avLst/>
          </a:prstGeom>
          <a:noFill/>
        </p:spPr>
        <p:txBody>
          <a:bodyPr wrap="square" rtlCol="0">
            <a:spAutoFit/>
          </a:bodyPr>
          <a:lstStyle/>
          <a:p>
            <a:r>
              <a:rPr lang="zh-CN" altLang="zh-CN" sz="4000" b="1" dirty="0">
                <a:solidFill>
                  <a:srgbClr val="00B050"/>
                </a:solidFill>
                <a:latin typeface="黑体" pitchFamily="49" charset="-122"/>
                <a:ea typeface="黑体" pitchFamily="49" charset="-122"/>
              </a:rPr>
              <a:t>组织结构不</a:t>
            </a:r>
            <a:r>
              <a:rPr lang="zh-CN" altLang="zh-CN" sz="4000" b="1" dirty="0" smtClean="0">
                <a:solidFill>
                  <a:srgbClr val="00B050"/>
                </a:solidFill>
                <a:latin typeface="黑体" pitchFamily="49" charset="-122"/>
                <a:ea typeface="黑体" pitchFamily="49" charset="-122"/>
              </a:rPr>
              <a:t>合理</a:t>
            </a:r>
            <a:r>
              <a:rPr lang="zh-CN" altLang="en-US" sz="4000" b="1" dirty="0" smtClean="0">
                <a:solidFill>
                  <a:srgbClr val="00B050"/>
                </a:solidFill>
                <a:latin typeface="黑体" pitchFamily="49" charset="-122"/>
                <a:ea typeface="黑体" pitchFamily="49" charset="-122"/>
              </a:rPr>
              <a:t>：</a:t>
            </a:r>
            <a:r>
              <a:rPr lang="zh-CN" altLang="en-US" sz="4000" b="1" dirty="0" smtClean="0">
                <a:latin typeface="黑体" pitchFamily="49" charset="-122"/>
                <a:ea typeface="黑体" pitchFamily="49" charset="-122"/>
              </a:rPr>
              <a:t>管理层次和管理幅度问题。</a:t>
            </a:r>
            <a:endParaRPr lang="en-US" altLang="zh-CN" sz="4000" b="1" dirty="0" smtClean="0">
              <a:latin typeface="黑体" pitchFamily="49" charset="-122"/>
              <a:ea typeface="黑体" pitchFamily="49" charset="-122"/>
            </a:endParaRPr>
          </a:p>
          <a:p>
            <a:r>
              <a:rPr lang="zh-CN" altLang="zh-CN" sz="4000" b="1" dirty="0">
                <a:solidFill>
                  <a:srgbClr val="0070C0"/>
                </a:solidFill>
                <a:latin typeface="黑体" pitchFamily="49" charset="-122"/>
                <a:ea typeface="黑体" pitchFamily="49" charset="-122"/>
              </a:rPr>
              <a:t>曲解造成的</a:t>
            </a:r>
            <a:r>
              <a:rPr lang="zh-CN" altLang="zh-CN" sz="4000" b="1" dirty="0" smtClean="0">
                <a:solidFill>
                  <a:srgbClr val="0070C0"/>
                </a:solidFill>
                <a:latin typeface="黑体" pitchFamily="49" charset="-122"/>
                <a:ea typeface="黑体" pitchFamily="49" charset="-122"/>
              </a:rPr>
              <a:t>障碍</a:t>
            </a:r>
            <a:r>
              <a:rPr lang="zh-CN" altLang="en-US" sz="4000" b="1" dirty="0" smtClean="0">
                <a:solidFill>
                  <a:srgbClr val="0070C0"/>
                </a:solidFill>
                <a:latin typeface="黑体" pitchFamily="49" charset="-122"/>
                <a:ea typeface="黑体" pitchFamily="49" charset="-122"/>
              </a:rPr>
              <a:t>：</a:t>
            </a:r>
            <a:r>
              <a:rPr lang="zh-CN" altLang="zh-CN" sz="4000" b="1" dirty="0">
                <a:latin typeface="黑体" pitchFamily="49" charset="-122"/>
                <a:ea typeface="黑体" pitchFamily="49" charset="-122"/>
              </a:rPr>
              <a:t>同样一句话，由于时间、地点、条件的不同，甚至语调的髙低、表情的差异都对以表达不同的意思，造成人们的理解</a:t>
            </a:r>
            <a:r>
              <a:rPr lang="zh-CN" altLang="zh-CN" sz="4000" b="1" dirty="0" smtClean="0">
                <a:latin typeface="黑体" pitchFamily="49" charset="-122"/>
                <a:ea typeface="黑体" pitchFamily="49" charset="-122"/>
              </a:rPr>
              <a:t>差异</a:t>
            </a:r>
            <a:r>
              <a:rPr lang="zh-CN" altLang="en-US" sz="4000" b="1" dirty="0" smtClean="0">
                <a:latin typeface="黑体" pitchFamily="49" charset="-122"/>
                <a:ea typeface="黑体" pitchFamily="49" charset="-122"/>
              </a:rPr>
              <a:t>。</a:t>
            </a:r>
            <a:endParaRPr lang="zh-CN" altLang="zh-CN" sz="4000" b="1" dirty="0">
              <a:latin typeface="黑体" pitchFamily="49" charset="-122"/>
              <a:ea typeface="黑体" pitchFamily="49" charset="-122"/>
            </a:endParaRPr>
          </a:p>
          <a:p>
            <a:endParaRPr lang="zh-CN" altLang="zh-CN" sz="3200" dirty="0">
              <a:solidFill>
                <a:prstClr val="black"/>
              </a:solidFill>
            </a:endParaRPr>
          </a:p>
          <a:p>
            <a:endParaRPr lang="zh-CN" altLang="zh-CN" sz="3200" dirty="0">
              <a:solidFill>
                <a:prstClr val="black"/>
              </a:solidFill>
            </a:endParaRPr>
          </a:p>
        </p:txBody>
      </p:sp>
    </p:spTree>
    <p:extLst>
      <p:ext uri="{BB962C8B-B14F-4D97-AF65-F5344CB8AC3E}">
        <p14:creationId xmlns="" xmlns:p14="http://schemas.microsoft.com/office/powerpoint/2010/main" val="1279196070"/>
      </p:ext>
    </p:extLst>
  </p:cSld>
  <p:clrMapOvr>
    <a:masterClrMapping/>
  </p:clrMapOvr>
  <p:transition spd="slow">
    <p:pull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0912" y="311971"/>
            <a:ext cx="7799295" cy="5016758"/>
          </a:xfrm>
          <a:prstGeom prst="rect">
            <a:avLst/>
          </a:prstGeom>
          <a:noFill/>
        </p:spPr>
        <p:txBody>
          <a:bodyPr wrap="square" rtlCol="0">
            <a:spAutoFit/>
          </a:bodyPr>
          <a:lstStyle/>
          <a:p>
            <a:pPr algn="just"/>
            <a:r>
              <a:rPr lang="zh-CN" altLang="en-US" sz="4000" b="1" dirty="0">
                <a:solidFill>
                  <a:srgbClr val="0070C0"/>
                </a:solidFill>
                <a:latin typeface="黑体" pitchFamily="49" charset="-122"/>
                <a:ea typeface="黑体" pitchFamily="49" charset="-122"/>
              </a:rPr>
              <a:t>沟通技能方面的</a:t>
            </a:r>
            <a:r>
              <a:rPr lang="zh-CN" altLang="en-US" sz="4000" b="1" dirty="0" smtClean="0">
                <a:solidFill>
                  <a:srgbClr val="0070C0"/>
                </a:solidFill>
                <a:latin typeface="黑体" pitchFamily="49" charset="-122"/>
                <a:ea typeface="黑体" pitchFamily="49" charset="-122"/>
              </a:rPr>
              <a:t>障碍：</a:t>
            </a:r>
            <a:endParaRPr lang="en-US" altLang="zh-CN" sz="4000" b="1" dirty="0" smtClean="0">
              <a:latin typeface="黑体" pitchFamily="49" charset="-122"/>
              <a:ea typeface="黑体" pitchFamily="49" charset="-122"/>
            </a:endParaRPr>
          </a:p>
          <a:p>
            <a:pPr algn="just">
              <a:lnSpc>
                <a:spcPct val="120000"/>
              </a:lnSpc>
            </a:pPr>
            <a:r>
              <a:rPr lang="zh-CN" altLang="zh-CN" sz="4000" b="1" dirty="0" smtClean="0">
                <a:latin typeface="黑体" pitchFamily="49" charset="-122"/>
                <a:ea typeface="黑体" pitchFamily="49" charset="-122"/>
              </a:rPr>
              <a:t>沟通</a:t>
            </a:r>
            <a:r>
              <a:rPr lang="zh-CN" altLang="zh-CN" sz="4000" b="1" dirty="0">
                <a:latin typeface="黑体" pitchFamily="49" charset="-122"/>
                <a:ea typeface="黑体" pitchFamily="49" charset="-122"/>
              </a:rPr>
              <a:t>技能的低下往往是影响沟通效果的一大障碍</a:t>
            </a:r>
            <a:r>
              <a:rPr lang="zh-CN" altLang="zh-CN" sz="4000" b="1" dirty="0" smtClean="0">
                <a:latin typeface="黑体" pitchFamily="49" charset="-122"/>
                <a:ea typeface="黑体" pitchFamily="49" charset="-122"/>
              </a:rPr>
              <a:t>。</a:t>
            </a:r>
            <a:r>
              <a:rPr lang="zh-CN" altLang="en-US" sz="4000" b="1" dirty="0" smtClean="0">
                <a:latin typeface="黑体" pitchFamily="49" charset="-122"/>
                <a:ea typeface="黑体" pitchFamily="49" charset="-122"/>
              </a:rPr>
              <a:t>实际工作中，沟通技能好的领导者能够顺利解决矛盾纠纷，而沟通能力差的会使矛盾不断激化。</a:t>
            </a:r>
            <a:endParaRPr lang="zh-CN" altLang="zh-CN" sz="4000" b="1" dirty="0">
              <a:solidFill>
                <a:prstClr val="black"/>
              </a:solidFill>
              <a:latin typeface="黑体" pitchFamily="49" charset="-122"/>
              <a:ea typeface="黑体" pitchFamily="49" charset="-122"/>
            </a:endParaRPr>
          </a:p>
          <a:p>
            <a:endParaRPr lang="zh-CN" altLang="zh-CN" sz="40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1279196070"/>
      </p:ext>
    </p:extLst>
  </p:cSld>
  <p:clrMapOvr>
    <a:masterClrMapping/>
  </p:clrMapOvr>
  <p:transition spd="slow">
    <p:pull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60612" y="473335"/>
            <a:ext cx="8186568" cy="3662541"/>
          </a:xfrm>
          <a:prstGeom prst="rect">
            <a:avLst/>
          </a:prstGeom>
          <a:noFill/>
        </p:spPr>
        <p:txBody>
          <a:bodyPr wrap="square" rtlCol="0">
            <a:spAutoFit/>
          </a:bodyPr>
          <a:lstStyle/>
          <a:p>
            <a:r>
              <a:rPr lang="zh-CN" altLang="zh-CN" sz="4000" b="1" dirty="0" smtClean="0">
                <a:solidFill>
                  <a:srgbClr val="C00000"/>
                </a:solidFill>
                <a:latin typeface="黑体" pitchFamily="49" charset="-122"/>
                <a:ea typeface="黑体" pitchFamily="49" charset="-122"/>
              </a:rPr>
              <a:t>心理</a:t>
            </a:r>
            <a:r>
              <a:rPr lang="zh-CN" altLang="zh-CN" sz="4000" b="1" dirty="0">
                <a:solidFill>
                  <a:srgbClr val="C00000"/>
                </a:solidFill>
                <a:latin typeface="黑体" pitchFamily="49" charset="-122"/>
                <a:ea typeface="黑体" pitchFamily="49" charset="-122"/>
              </a:rPr>
              <a:t>因素的</a:t>
            </a:r>
            <a:r>
              <a:rPr lang="zh-CN" altLang="zh-CN" sz="4000" b="1" dirty="0" smtClean="0">
                <a:solidFill>
                  <a:srgbClr val="C00000"/>
                </a:solidFill>
                <a:latin typeface="黑体" pitchFamily="49" charset="-122"/>
                <a:ea typeface="黑体" pitchFamily="49" charset="-122"/>
              </a:rPr>
              <a:t>障碍</a:t>
            </a:r>
            <a:r>
              <a:rPr lang="zh-CN" altLang="en-US" sz="4000" b="1" dirty="0" smtClean="0">
                <a:solidFill>
                  <a:srgbClr val="C00000"/>
                </a:solidFill>
                <a:latin typeface="黑体" pitchFamily="49" charset="-122"/>
                <a:ea typeface="黑体" pitchFamily="49" charset="-122"/>
              </a:rPr>
              <a:t>：</a:t>
            </a:r>
            <a:endParaRPr lang="zh-CN" altLang="zh-CN" sz="4000" b="1" dirty="0">
              <a:solidFill>
                <a:srgbClr val="C00000"/>
              </a:solidFill>
              <a:latin typeface="黑体" pitchFamily="49" charset="-122"/>
              <a:ea typeface="黑体" pitchFamily="49" charset="-122"/>
            </a:endParaRPr>
          </a:p>
          <a:p>
            <a:pPr>
              <a:lnSpc>
                <a:spcPct val="120000"/>
              </a:lnSpc>
            </a:pPr>
            <a:r>
              <a:rPr lang="zh-CN" altLang="en-US" sz="4000" b="1" dirty="0">
                <a:solidFill>
                  <a:prstClr val="black"/>
                </a:solidFill>
                <a:latin typeface="黑体" pitchFamily="49" charset="-122"/>
                <a:ea typeface="黑体" pitchFamily="49" charset="-122"/>
              </a:rPr>
              <a:t>知觉的</a:t>
            </a:r>
            <a:r>
              <a:rPr lang="zh-CN" altLang="en-US" sz="4000" b="1" dirty="0" smtClean="0">
                <a:solidFill>
                  <a:prstClr val="black"/>
                </a:solidFill>
                <a:latin typeface="黑体" pitchFamily="49" charset="-122"/>
                <a:ea typeface="黑体" pitchFamily="49" charset="-122"/>
              </a:rPr>
              <a:t>选择性</a:t>
            </a:r>
            <a:endParaRPr lang="zh-CN" altLang="zh-CN" sz="4000" b="1" dirty="0">
              <a:solidFill>
                <a:prstClr val="black"/>
              </a:solidFill>
              <a:latin typeface="黑体" pitchFamily="49" charset="-122"/>
              <a:ea typeface="黑体" pitchFamily="49" charset="-122"/>
            </a:endParaRPr>
          </a:p>
          <a:p>
            <a:pPr>
              <a:lnSpc>
                <a:spcPct val="120000"/>
              </a:lnSpc>
            </a:pPr>
            <a:r>
              <a:rPr lang="zh-CN" altLang="en-US" sz="4000" b="1" dirty="0">
                <a:solidFill>
                  <a:prstClr val="black"/>
                </a:solidFill>
                <a:latin typeface="黑体" pitchFamily="49" charset="-122"/>
                <a:ea typeface="黑体" pitchFamily="49" charset="-122"/>
              </a:rPr>
              <a:t>个性</a:t>
            </a:r>
            <a:r>
              <a:rPr lang="zh-CN" altLang="en-US" sz="4000" b="1" dirty="0" smtClean="0">
                <a:solidFill>
                  <a:prstClr val="black"/>
                </a:solidFill>
                <a:latin typeface="黑体" pitchFamily="49" charset="-122"/>
                <a:ea typeface="黑体" pitchFamily="49" charset="-122"/>
              </a:rPr>
              <a:t>冲突</a:t>
            </a:r>
            <a:endParaRPr lang="en-US" altLang="zh-CN" sz="4000" b="1" dirty="0" smtClean="0">
              <a:solidFill>
                <a:prstClr val="black"/>
              </a:solidFill>
              <a:latin typeface="黑体" pitchFamily="49" charset="-122"/>
              <a:ea typeface="黑体" pitchFamily="49" charset="-122"/>
            </a:endParaRPr>
          </a:p>
          <a:p>
            <a:pPr>
              <a:lnSpc>
                <a:spcPct val="120000"/>
              </a:lnSpc>
            </a:pPr>
            <a:r>
              <a:rPr lang="zh-CN" altLang="en-US" sz="4000" b="1" dirty="0">
                <a:solidFill>
                  <a:prstClr val="black"/>
                </a:solidFill>
                <a:latin typeface="黑体" pitchFamily="49" charset="-122"/>
                <a:ea typeface="黑体" pitchFamily="49" charset="-122"/>
              </a:rPr>
              <a:t>情绪</a:t>
            </a:r>
            <a:r>
              <a:rPr lang="zh-CN" altLang="en-US" sz="4000" b="1" dirty="0" smtClean="0">
                <a:solidFill>
                  <a:prstClr val="black"/>
                </a:solidFill>
                <a:latin typeface="黑体" pitchFamily="49" charset="-122"/>
                <a:ea typeface="黑体" pitchFamily="49" charset="-122"/>
              </a:rPr>
              <a:t>影响</a:t>
            </a:r>
            <a:endParaRPr lang="en-US" altLang="zh-CN" sz="4000" b="1" dirty="0" smtClean="0">
              <a:solidFill>
                <a:prstClr val="black"/>
              </a:solidFill>
              <a:latin typeface="黑体" pitchFamily="49" charset="-122"/>
              <a:ea typeface="黑体" pitchFamily="49" charset="-122"/>
            </a:endParaRPr>
          </a:p>
          <a:p>
            <a:pPr>
              <a:lnSpc>
                <a:spcPct val="120000"/>
              </a:lnSpc>
            </a:pPr>
            <a:r>
              <a:rPr lang="zh-CN" altLang="en-US" sz="4000" b="1" dirty="0">
                <a:solidFill>
                  <a:prstClr val="black"/>
                </a:solidFill>
                <a:latin typeface="黑体" pitchFamily="49" charset="-122"/>
                <a:ea typeface="黑体" pitchFamily="49" charset="-122"/>
              </a:rPr>
              <a:t>否定逆言的</a:t>
            </a:r>
            <a:r>
              <a:rPr lang="zh-CN" altLang="en-US" sz="4000" b="1" dirty="0" smtClean="0">
                <a:solidFill>
                  <a:prstClr val="black"/>
                </a:solidFill>
                <a:latin typeface="黑体" pitchFamily="49" charset="-122"/>
                <a:ea typeface="黑体" pitchFamily="49" charset="-122"/>
              </a:rPr>
              <a:t>心理</a:t>
            </a:r>
            <a:endParaRPr lang="zh-CN" altLang="zh-CN" sz="4000" b="1" dirty="0">
              <a:solidFill>
                <a:prstClr val="black"/>
              </a:solidFill>
              <a:latin typeface="黑体" pitchFamily="49" charset="-122"/>
              <a:ea typeface="黑体" pitchFamily="49" charset="-122"/>
            </a:endParaRPr>
          </a:p>
        </p:txBody>
      </p:sp>
      <p:sp>
        <p:nvSpPr>
          <p:cNvPr id="3" name="Oval 2"/>
          <p:cNvSpPr>
            <a:spLocks noChangeAspect="1"/>
          </p:cNvSpPr>
          <p:nvPr/>
        </p:nvSpPr>
        <p:spPr bwMode="auto">
          <a:xfrm>
            <a:off x="5793100" y="1247887"/>
            <a:ext cx="2340046" cy="2388198"/>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accent6">
              <a:lumMod val="60000"/>
              <a:lumOff val="40000"/>
            </a:schemeClr>
          </a:solidFill>
          <a:ln w="9525" cap="flat" cmpd="sng" algn="ctr">
            <a:solidFill>
              <a:schemeClr val="accent6">
                <a:lumMod val="40000"/>
                <a:lumOff val="60000"/>
              </a:schemeClr>
            </a:solid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1939" eaLnBrk="1" fontAlgn="base" latinLnBrk="0" hangingPunct="1">
              <a:lnSpc>
                <a:spcPct val="9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Tree>
    <p:extLst>
      <p:ext uri="{BB962C8B-B14F-4D97-AF65-F5344CB8AC3E}">
        <p14:creationId xmlns="" xmlns:p14="http://schemas.microsoft.com/office/powerpoint/2010/main" val="1279196070"/>
      </p:ext>
    </p:extLst>
  </p:cSld>
  <p:clrMapOvr>
    <a:masterClrMapping/>
  </p:clrMapOvr>
  <p:transition spd="slow">
    <p:pull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242" y="3102743"/>
            <a:ext cx="8572199" cy="871392"/>
          </a:xfrm>
          <a:prstGeom prst="rect">
            <a:avLst/>
          </a:prstGeom>
          <a:noFill/>
        </p:spPr>
        <p:txBody>
          <a:bodyPr wrap="square" rtlCol="0">
            <a:spAutoFit/>
          </a:bodyPr>
          <a:lstStyle/>
          <a:p>
            <a:pPr algn="ctr">
              <a:lnSpc>
                <a:spcPct val="150000"/>
              </a:lnSpc>
            </a:pPr>
            <a:r>
              <a:rPr lang="zh-CN" altLang="en-US" sz="4000" b="1" dirty="0" smtClean="0">
                <a:solidFill>
                  <a:srgbClr val="7030A0"/>
                </a:solidFill>
                <a:latin typeface="黑体" pitchFamily="49" charset="-122"/>
                <a:ea typeface="黑体" pitchFamily="49" charset="-122"/>
              </a:rPr>
              <a:t>东北师范大学政法学院</a:t>
            </a:r>
            <a:endParaRPr lang="zh-CN" altLang="en-US" sz="4000" b="1" dirty="0">
              <a:solidFill>
                <a:srgbClr val="7030A0"/>
              </a:solidFill>
              <a:latin typeface="黑体" pitchFamily="49" charset="-122"/>
              <a:ea typeface="黑体" pitchFamily="49" charset="-122"/>
            </a:endParaRPr>
          </a:p>
        </p:txBody>
      </p:sp>
      <p:sp>
        <p:nvSpPr>
          <p:cNvPr id="7" name="TextBox 6"/>
          <p:cNvSpPr txBox="1"/>
          <p:nvPr/>
        </p:nvSpPr>
        <p:spPr>
          <a:xfrm>
            <a:off x="245230" y="660906"/>
            <a:ext cx="8439394" cy="1110497"/>
          </a:xfrm>
          <a:prstGeom prst="rect">
            <a:avLst/>
          </a:prstGeom>
          <a:noFill/>
        </p:spPr>
        <p:txBody>
          <a:bodyPr wrap="square" rtlCol="0">
            <a:spAutoFit/>
          </a:bodyPr>
          <a:lstStyle/>
          <a:p>
            <a:pPr marL="360000" algn="ctr">
              <a:lnSpc>
                <a:spcPct val="150000"/>
              </a:lnSpc>
            </a:pPr>
            <a:r>
              <a:rPr lang="zh-CN" altLang="en-US" sz="5000" b="1" dirty="0" smtClean="0">
                <a:solidFill>
                  <a:prstClr val="black"/>
                </a:solidFill>
                <a:latin typeface="微软雅黑" pitchFamily="34" charset="-122"/>
                <a:ea typeface="微软雅黑" pitchFamily="34" charset="-122"/>
              </a:rPr>
              <a:t>公共政策导论</a:t>
            </a:r>
            <a:endParaRPr lang="zh-CN" altLang="en-US" sz="5000" b="1" dirty="0">
              <a:solidFill>
                <a:prstClr val="black"/>
              </a:solidFill>
              <a:latin typeface="微软雅黑" pitchFamily="34" charset="-122"/>
              <a:ea typeface="微软雅黑" pitchFamily="34" charset="-122"/>
            </a:endParaRPr>
          </a:p>
        </p:txBody>
      </p:sp>
      <p:sp>
        <p:nvSpPr>
          <p:cNvPr id="2" name="TextBox 1"/>
          <p:cNvSpPr txBox="1"/>
          <p:nvPr/>
        </p:nvSpPr>
        <p:spPr>
          <a:xfrm>
            <a:off x="339242" y="2188030"/>
            <a:ext cx="8458200" cy="707886"/>
          </a:xfrm>
          <a:prstGeom prst="rect">
            <a:avLst/>
          </a:prstGeom>
          <a:noFill/>
        </p:spPr>
        <p:txBody>
          <a:bodyPr wrap="square" rtlCol="0">
            <a:spAutoFit/>
          </a:bodyPr>
          <a:lstStyle/>
          <a:p>
            <a:pPr algn="ctr"/>
            <a:r>
              <a:rPr lang="zh-CN" altLang="en-US" sz="4000" b="1" dirty="0" smtClean="0">
                <a:solidFill>
                  <a:srgbClr val="7030A0"/>
                </a:solidFill>
                <a:latin typeface="黑体" pitchFamily="49" charset="-122"/>
                <a:ea typeface="黑体" pitchFamily="49" charset="-122"/>
              </a:rPr>
              <a:t>授课教师：王文静</a:t>
            </a:r>
            <a:endParaRPr lang="zh-CN" altLang="en-US" sz="4000" b="1" dirty="0">
              <a:solidFill>
                <a:srgbClr val="7030A0"/>
              </a:solidFill>
              <a:latin typeface="黑体" pitchFamily="49" charset="-122"/>
              <a:ea typeface="黑体" pitchFamily="49" charset="-122"/>
            </a:endParaRPr>
          </a:p>
        </p:txBody>
      </p:sp>
    </p:spTree>
    <p:extLst>
      <p:ext uri="{BB962C8B-B14F-4D97-AF65-F5344CB8AC3E}">
        <p14:creationId xmlns="" xmlns:p14="http://schemas.microsoft.com/office/powerpoint/2010/main" val="2397754716"/>
      </p:ext>
    </p:extLst>
  </p:cSld>
  <p:clrMapOvr>
    <a:masterClrMapping/>
  </p:clrMapOvr>
  <p:transition spd="slow">
    <p:pull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829" y="133502"/>
            <a:ext cx="8577942" cy="1446550"/>
          </a:xfrm>
          <a:prstGeom prst="rect">
            <a:avLst/>
          </a:prstGeom>
          <a:noFill/>
        </p:spPr>
        <p:txBody>
          <a:bodyPr wrap="square" rtlCol="0">
            <a:spAutoFit/>
          </a:bodyPr>
          <a:lstStyle/>
          <a:p>
            <a:pPr algn="ctr"/>
            <a:r>
              <a:rPr lang="zh-CN" altLang="en-US" sz="4400" b="1" dirty="0" smtClean="0">
                <a:solidFill>
                  <a:prstClr val="black"/>
                </a:solidFill>
                <a:latin typeface="微软雅黑" pitchFamily="34" charset="-122"/>
                <a:ea typeface="微软雅黑" pitchFamily="34" charset="-122"/>
              </a:rPr>
              <a:t>单元四 </a:t>
            </a:r>
            <a:r>
              <a:rPr lang="zh-CN" altLang="en-US" sz="4400" b="1" dirty="0" smtClean="0">
                <a:solidFill>
                  <a:prstClr val="black"/>
                </a:solidFill>
                <a:latin typeface="微软雅黑" pitchFamily="34" charset="-122"/>
                <a:ea typeface="微软雅黑" pitchFamily="34" charset="-122"/>
              </a:rPr>
              <a:t>政策执行中需要注意</a:t>
            </a:r>
            <a:endParaRPr lang="en-US" altLang="zh-CN" sz="4400" b="1" dirty="0" smtClean="0">
              <a:solidFill>
                <a:prstClr val="black"/>
              </a:solidFill>
              <a:latin typeface="微软雅黑" pitchFamily="34" charset="-122"/>
              <a:ea typeface="微软雅黑" pitchFamily="34" charset="-122"/>
            </a:endParaRPr>
          </a:p>
          <a:p>
            <a:pPr algn="ctr"/>
            <a:r>
              <a:rPr lang="zh-CN" altLang="en-US" sz="4400" b="1" dirty="0" smtClean="0">
                <a:latin typeface="微软雅黑" pitchFamily="34" charset="-122"/>
                <a:ea typeface="微软雅黑" pitchFamily="34" charset="-122"/>
              </a:rPr>
              <a:t>的</a:t>
            </a:r>
            <a:r>
              <a:rPr lang="zh-CN" altLang="en-US" sz="4400" b="1" dirty="0" smtClean="0">
                <a:solidFill>
                  <a:srgbClr val="C00000"/>
                </a:solidFill>
                <a:latin typeface="微软雅黑" pitchFamily="34" charset="-122"/>
                <a:ea typeface="微软雅黑" pitchFamily="34" charset="-122"/>
              </a:rPr>
              <a:t>问题</a:t>
            </a:r>
            <a:endParaRPr lang="zh-CN" altLang="en-US" sz="4400" b="1" dirty="0">
              <a:solidFill>
                <a:srgbClr val="C00000"/>
              </a:solidFill>
              <a:latin typeface="微软雅黑" pitchFamily="34" charset="-122"/>
              <a:ea typeface="微软雅黑" pitchFamily="34" charset="-122"/>
            </a:endParaRPr>
          </a:p>
        </p:txBody>
      </p:sp>
      <p:graphicFrame>
        <p:nvGraphicFramePr>
          <p:cNvPr id="5" name="图示 4"/>
          <p:cNvGraphicFramePr/>
          <p:nvPr>
            <p:extLst>
              <p:ext uri="{D42A27DB-BD31-4B8C-83A1-F6EECF244321}">
                <p14:modId xmlns="" xmlns:p14="http://schemas.microsoft.com/office/powerpoint/2010/main" val="37101058"/>
              </p:ext>
            </p:extLst>
          </p:nvPr>
        </p:nvGraphicFramePr>
        <p:xfrm>
          <a:off x="1447800" y="1580052"/>
          <a:ext cx="6248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63793297"/>
      </p:ext>
    </p:extLst>
  </p:cSld>
  <p:clrMapOvr>
    <a:masterClrMapping/>
  </p:clrMapOvr>
  <p:transition spd="slow">
    <p:pull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单圆角矩形 9"/>
          <p:cNvSpPr/>
          <p:nvPr/>
        </p:nvSpPr>
        <p:spPr>
          <a:xfrm>
            <a:off x="2221274" y="1707884"/>
            <a:ext cx="2355773" cy="991382"/>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8" name="椭圆形标注 7"/>
          <p:cNvSpPr/>
          <p:nvPr/>
        </p:nvSpPr>
        <p:spPr>
          <a:xfrm>
            <a:off x="6347712" y="1495612"/>
            <a:ext cx="1468231" cy="1415925"/>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 name="横卷形 5"/>
          <p:cNvSpPr/>
          <p:nvPr/>
        </p:nvSpPr>
        <p:spPr>
          <a:xfrm>
            <a:off x="1877390" y="358837"/>
            <a:ext cx="5399315" cy="979715"/>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2" name="TextBox 1"/>
          <p:cNvSpPr txBox="1"/>
          <p:nvPr/>
        </p:nvSpPr>
        <p:spPr>
          <a:xfrm>
            <a:off x="2291047" y="1763486"/>
            <a:ext cx="2286000" cy="1323439"/>
          </a:xfrm>
          <a:prstGeom prst="rect">
            <a:avLst/>
          </a:prstGeom>
          <a:noFill/>
        </p:spPr>
        <p:txBody>
          <a:bodyPr wrap="square" rtlCol="0">
            <a:spAutoFit/>
          </a:bodyPr>
          <a:lstStyle/>
          <a:p>
            <a:pPr algn="ctr"/>
            <a:r>
              <a:rPr lang="zh-CN" altLang="en-US" sz="4000" b="1" dirty="0" smtClean="0">
                <a:latin typeface="微软雅黑" pitchFamily="34" charset="-122"/>
                <a:ea typeface="微软雅黑" pitchFamily="34" charset="-122"/>
              </a:rPr>
              <a:t>商船</a:t>
            </a:r>
            <a:endParaRPr lang="en-US" altLang="zh-CN" sz="4000" b="1" dirty="0" smtClean="0">
              <a:latin typeface="微软雅黑" pitchFamily="34" charset="-122"/>
              <a:ea typeface="微软雅黑" pitchFamily="34" charset="-122"/>
            </a:endParaRPr>
          </a:p>
          <a:p>
            <a:endParaRPr lang="zh-CN" altLang="en-US" sz="4000" b="1" dirty="0">
              <a:latin typeface="微软雅黑" pitchFamily="34" charset="-122"/>
              <a:ea typeface="微软雅黑" pitchFamily="34" charset="-122"/>
            </a:endParaRPr>
          </a:p>
        </p:txBody>
      </p:sp>
      <p:sp>
        <p:nvSpPr>
          <p:cNvPr id="5" name="TextBox 4"/>
          <p:cNvSpPr txBox="1"/>
          <p:nvPr/>
        </p:nvSpPr>
        <p:spPr>
          <a:xfrm>
            <a:off x="6639890" y="1763486"/>
            <a:ext cx="963583" cy="954107"/>
          </a:xfrm>
          <a:prstGeom prst="rect">
            <a:avLst/>
          </a:prstGeom>
          <a:noFill/>
        </p:spPr>
        <p:txBody>
          <a:bodyPr wrap="square" rtlCol="0">
            <a:spAutoFit/>
          </a:bodyPr>
          <a:lstStyle/>
          <a:p>
            <a:r>
              <a:rPr lang="zh-CN" altLang="en-US" sz="2800" b="1" dirty="0" smtClean="0">
                <a:solidFill>
                  <a:srgbClr val="FF0000"/>
                </a:solidFill>
                <a:latin typeface="微软雅黑" pitchFamily="34" charset="-122"/>
                <a:ea typeface="微软雅黑" pitchFamily="34" charset="-122"/>
              </a:rPr>
              <a:t>一个</a:t>
            </a:r>
            <a:endParaRPr lang="en-US" altLang="zh-CN" sz="2800" b="1" dirty="0" smtClean="0">
              <a:solidFill>
                <a:srgbClr val="FF0000"/>
              </a:solidFill>
              <a:latin typeface="微软雅黑" pitchFamily="34" charset="-122"/>
              <a:ea typeface="微软雅黑" pitchFamily="34" charset="-122"/>
            </a:endParaRPr>
          </a:p>
          <a:p>
            <a:r>
              <a:rPr lang="zh-CN" altLang="en-US" sz="2800" b="1" dirty="0" smtClean="0">
                <a:solidFill>
                  <a:srgbClr val="FF0000"/>
                </a:solidFill>
                <a:latin typeface="微软雅黑" pitchFamily="34" charset="-122"/>
                <a:ea typeface="微软雅黑" pitchFamily="34" charset="-122"/>
              </a:rPr>
              <a:t>例子</a:t>
            </a:r>
            <a:endParaRPr lang="zh-CN" altLang="en-US" sz="2800" b="1" dirty="0">
              <a:solidFill>
                <a:srgbClr val="FF0000"/>
              </a:solidFill>
              <a:latin typeface="微软雅黑" pitchFamily="34" charset="-122"/>
              <a:ea typeface="微软雅黑" pitchFamily="34" charset="-122"/>
            </a:endParaRPr>
          </a:p>
        </p:txBody>
      </p:sp>
      <p:sp>
        <p:nvSpPr>
          <p:cNvPr id="4" name="TextBox 3"/>
          <p:cNvSpPr txBox="1"/>
          <p:nvPr/>
        </p:nvSpPr>
        <p:spPr>
          <a:xfrm>
            <a:off x="2221274" y="434711"/>
            <a:ext cx="4711546" cy="769441"/>
          </a:xfrm>
          <a:prstGeom prst="rect">
            <a:avLst/>
          </a:prstGeom>
          <a:noFill/>
        </p:spPr>
        <p:txBody>
          <a:bodyPr wrap="none" rtlCol="0">
            <a:spAutoFit/>
          </a:bodyPr>
          <a:lstStyle/>
          <a:p>
            <a:r>
              <a:rPr lang="zh-CN" altLang="en-US" sz="4400" b="1" dirty="0" smtClean="0">
                <a:latin typeface="黑体" pitchFamily="49" charset="-122"/>
                <a:ea typeface="黑体" pitchFamily="49" charset="-122"/>
              </a:rPr>
              <a:t>一、明确既定目标</a:t>
            </a:r>
            <a:endParaRPr lang="zh-CN" altLang="en-US" sz="4400" b="1" dirty="0">
              <a:latin typeface="黑体" pitchFamily="49" charset="-122"/>
              <a:ea typeface="黑体" pitchFamily="49" charset="-122"/>
            </a:endParaRPr>
          </a:p>
        </p:txBody>
      </p:sp>
      <p:sp>
        <p:nvSpPr>
          <p:cNvPr id="11" name="TextBox 10"/>
          <p:cNvSpPr txBox="1"/>
          <p:nvPr/>
        </p:nvSpPr>
        <p:spPr>
          <a:xfrm>
            <a:off x="1877390" y="3211285"/>
            <a:ext cx="3298371" cy="98488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4000" b="1" dirty="0">
                <a:latin typeface="微软雅黑" pitchFamily="34" charset="-122"/>
                <a:ea typeface="微软雅黑" pitchFamily="34" charset="-122"/>
              </a:rPr>
              <a:t>高射武器</a:t>
            </a:r>
            <a:endParaRPr lang="en-US" altLang="zh-CN" sz="4000" b="1" dirty="0">
              <a:latin typeface="微软雅黑" pitchFamily="34" charset="-122"/>
              <a:ea typeface="微软雅黑" pitchFamily="34" charset="-122"/>
            </a:endParaRPr>
          </a:p>
          <a:p>
            <a:endParaRPr lang="zh-CN" altLang="en-US" dirty="0"/>
          </a:p>
        </p:txBody>
      </p:sp>
    </p:spTree>
    <p:extLst>
      <p:ext uri="{BB962C8B-B14F-4D97-AF65-F5344CB8AC3E}">
        <p14:creationId xmlns="" xmlns:p14="http://schemas.microsoft.com/office/powerpoint/2010/main" val="1561957298"/>
      </p:ext>
    </p:extLst>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0316" y="390272"/>
            <a:ext cx="8224894" cy="4753228"/>
          </a:xfrm>
        </p:spPr>
        <p:txBody>
          <a:bodyPr>
            <a:normAutofit fontScale="92500" lnSpcReduction="20000"/>
          </a:bodyPr>
          <a:lstStyle/>
          <a:p>
            <a:pPr>
              <a:lnSpc>
                <a:spcPct val="120000"/>
              </a:lnSpc>
              <a:buNone/>
            </a:pPr>
            <a:r>
              <a:rPr lang="zh-CN" altLang="en-US" dirty="0" smtClean="0"/>
              <a:t>过去，在营养餐计划还是纯粹民间行动时，问题相对少一些，主要原因是帮扶多是点对点的，这种模式有针对性，能有效保证营养餐的供应和监督，主要缺陷是受惠面有限。政府的跟进使普惠性强，</a:t>
            </a:r>
            <a:r>
              <a:rPr lang="zh-CN" altLang="en-US" dirty="0" smtClean="0">
                <a:solidFill>
                  <a:srgbClr val="FFC000"/>
                </a:solidFill>
              </a:rPr>
              <a:t>但问题是当政府全面接管这项计划时，如何使公共政策执行落到实处？</a:t>
            </a:r>
            <a:endParaRPr lang="zh-CN" altLang="en-US" dirty="0">
              <a:solidFill>
                <a:srgbClr val="FFC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9854" y="1140310"/>
            <a:ext cx="7347473" cy="2554545"/>
          </a:xfrm>
          <a:prstGeom prst="rect">
            <a:avLst/>
          </a:prstGeom>
          <a:noFill/>
        </p:spPr>
        <p:txBody>
          <a:bodyPr wrap="square" rtlCol="0">
            <a:spAutoFit/>
          </a:bodyPr>
          <a:lstStyle/>
          <a:p>
            <a:r>
              <a:rPr lang="zh-CN" altLang="en-US" sz="3200" dirty="0" smtClean="0">
                <a:solidFill>
                  <a:prstClr val="black"/>
                </a:solidFill>
              </a:rPr>
              <a:t>     </a:t>
            </a:r>
            <a:r>
              <a:rPr lang="en-US" altLang="zh-CN" sz="3200" dirty="0">
                <a:solidFill>
                  <a:prstClr val="black"/>
                </a:solidFill>
              </a:rPr>
              <a:t> </a:t>
            </a:r>
            <a:r>
              <a:rPr lang="en-US" altLang="zh-CN" sz="3200" dirty="0" smtClean="0">
                <a:solidFill>
                  <a:prstClr val="black"/>
                </a:solidFill>
              </a:rPr>
              <a:t>    </a:t>
            </a:r>
            <a:r>
              <a:rPr lang="zh-CN" altLang="en-US" sz="4000" b="1" dirty="0" smtClean="0">
                <a:solidFill>
                  <a:prstClr val="black"/>
                </a:solidFill>
                <a:latin typeface="黑体" pitchFamily="49" charset="-122"/>
                <a:ea typeface="黑体" pitchFamily="49" charset="-122"/>
              </a:rPr>
              <a:t>执行</a:t>
            </a:r>
            <a:r>
              <a:rPr lang="zh-CN" altLang="en-US" sz="4000" b="1" dirty="0">
                <a:solidFill>
                  <a:prstClr val="black"/>
                </a:solidFill>
                <a:latin typeface="黑体" pitchFamily="49" charset="-122"/>
                <a:ea typeface="黑体" pitchFamily="49" charset="-122"/>
              </a:rPr>
              <a:t>是一种目的性很强的行为抉择，明确既定目标，做到有的放矢，这是对执行的最基本要求</a:t>
            </a:r>
            <a:r>
              <a:rPr lang="zh-CN" altLang="en-US" sz="4000" b="1" dirty="0" smtClean="0">
                <a:solidFill>
                  <a:prstClr val="black"/>
                </a:solidFill>
                <a:latin typeface="黑体" pitchFamily="49" charset="-122"/>
                <a:ea typeface="黑体" pitchFamily="49" charset="-122"/>
              </a:rPr>
              <a:t>。（围棋）</a:t>
            </a:r>
            <a:endParaRPr lang="zh-CN" altLang="zh-CN" sz="40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740914340"/>
      </p:ext>
    </p:extLst>
  </p:cSld>
  <p:clrMapOvr>
    <a:masterClrMapping/>
  </p:clrMapOvr>
  <p:transition spd="slow">
    <p:pull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卷形 3"/>
          <p:cNvSpPr/>
          <p:nvPr/>
        </p:nvSpPr>
        <p:spPr>
          <a:xfrm>
            <a:off x="1186543" y="266013"/>
            <a:ext cx="6825343" cy="115832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 name="TextBox 2"/>
          <p:cNvSpPr txBox="1"/>
          <p:nvPr/>
        </p:nvSpPr>
        <p:spPr>
          <a:xfrm>
            <a:off x="2198557" y="337358"/>
            <a:ext cx="4711546" cy="1718868"/>
          </a:xfrm>
          <a:prstGeom prst="rect">
            <a:avLst/>
          </a:prstGeom>
          <a:noFill/>
        </p:spPr>
        <p:txBody>
          <a:bodyPr wrap="none" rtlCol="0">
            <a:spAutoFit/>
          </a:bodyPr>
          <a:lstStyle/>
          <a:p>
            <a:pPr>
              <a:lnSpc>
                <a:spcPct val="150000"/>
              </a:lnSpc>
            </a:pPr>
            <a:r>
              <a:rPr lang="zh-CN" altLang="en-US" sz="4400" b="1" dirty="0" smtClean="0">
                <a:solidFill>
                  <a:prstClr val="black"/>
                </a:solidFill>
                <a:latin typeface="黑体" pitchFamily="49" charset="-122"/>
                <a:ea typeface="黑体" pitchFamily="49" charset="-122"/>
              </a:rPr>
              <a:t>二、实施</a:t>
            </a:r>
            <a:r>
              <a:rPr lang="zh-CN" altLang="en-US" sz="4400" b="1" dirty="0">
                <a:solidFill>
                  <a:prstClr val="black"/>
                </a:solidFill>
                <a:latin typeface="黑体" pitchFamily="49" charset="-122"/>
                <a:ea typeface="黑体" pitchFamily="49" charset="-122"/>
              </a:rPr>
              <a:t>反馈控制</a:t>
            </a:r>
          </a:p>
          <a:p>
            <a:pPr>
              <a:lnSpc>
                <a:spcPct val="150000"/>
              </a:lnSpc>
            </a:pPr>
            <a:endParaRPr lang="zh-CN" altLang="en-US" sz="3000" b="1" dirty="0">
              <a:solidFill>
                <a:prstClr val="black"/>
              </a:solidFill>
              <a:latin typeface="微软雅黑" pitchFamily="34" charset="-122"/>
              <a:ea typeface="微软雅黑" pitchFamily="34" charset="-122"/>
            </a:endParaRPr>
          </a:p>
        </p:txBody>
      </p:sp>
      <p:sp>
        <p:nvSpPr>
          <p:cNvPr id="5" name="流程图: 过程 4"/>
          <p:cNvSpPr/>
          <p:nvPr/>
        </p:nvSpPr>
        <p:spPr>
          <a:xfrm>
            <a:off x="1534886" y="1632857"/>
            <a:ext cx="6204858" cy="792702"/>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6" name="流程图: 过程 5"/>
          <p:cNvSpPr/>
          <p:nvPr/>
        </p:nvSpPr>
        <p:spPr>
          <a:xfrm>
            <a:off x="1534886" y="2612571"/>
            <a:ext cx="6291943" cy="71845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7" name="流程图: 过程 6"/>
          <p:cNvSpPr/>
          <p:nvPr/>
        </p:nvSpPr>
        <p:spPr>
          <a:xfrm>
            <a:off x="1534886" y="3666970"/>
            <a:ext cx="6291943" cy="729343"/>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8" name="TextBox 7"/>
          <p:cNvSpPr txBox="1"/>
          <p:nvPr/>
        </p:nvSpPr>
        <p:spPr>
          <a:xfrm>
            <a:off x="1534886" y="1730829"/>
            <a:ext cx="6204857" cy="1200329"/>
          </a:xfrm>
          <a:prstGeom prst="rect">
            <a:avLst/>
          </a:prstGeom>
          <a:noFill/>
        </p:spPr>
        <p:txBody>
          <a:bodyPr wrap="square" rtlCol="0">
            <a:spAutoFit/>
          </a:bodyPr>
          <a:lstStyle/>
          <a:p>
            <a:pPr algn="ctr"/>
            <a:r>
              <a:rPr lang="zh-CN" altLang="en-US" sz="3600" b="1" dirty="0">
                <a:latin typeface="黑体" pitchFamily="49" charset="-122"/>
                <a:ea typeface="黑体" pitchFamily="49" charset="-122"/>
              </a:rPr>
              <a:t>滑铁卢战役</a:t>
            </a:r>
            <a:endParaRPr lang="en-US" altLang="zh-CN" sz="3600" b="1" dirty="0">
              <a:latin typeface="黑体" pitchFamily="49" charset="-122"/>
              <a:ea typeface="黑体" pitchFamily="49" charset="-122"/>
            </a:endParaRPr>
          </a:p>
          <a:p>
            <a:pPr algn="ctr"/>
            <a:endParaRPr lang="zh-CN" altLang="en-US" sz="3600" b="1" dirty="0">
              <a:latin typeface="黑体" pitchFamily="49" charset="-122"/>
              <a:ea typeface="黑体" pitchFamily="49" charset="-122"/>
            </a:endParaRPr>
          </a:p>
        </p:txBody>
      </p:sp>
      <p:sp>
        <p:nvSpPr>
          <p:cNvPr id="9" name="TextBox 8"/>
          <p:cNvSpPr txBox="1"/>
          <p:nvPr/>
        </p:nvSpPr>
        <p:spPr>
          <a:xfrm>
            <a:off x="1534886" y="2624449"/>
            <a:ext cx="6291943" cy="1200329"/>
          </a:xfrm>
          <a:prstGeom prst="rect">
            <a:avLst/>
          </a:prstGeom>
          <a:noFill/>
        </p:spPr>
        <p:txBody>
          <a:bodyPr wrap="square" rtlCol="0">
            <a:spAutoFit/>
          </a:bodyPr>
          <a:lstStyle/>
          <a:p>
            <a:pPr algn="ctr"/>
            <a:r>
              <a:rPr lang="zh-CN" altLang="en-US" sz="3600" b="1" dirty="0">
                <a:latin typeface="黑体" pitchFamily="49" charset="-122"/>
                <a:ea typeface="黑体" pitchFamily="49" charset="-122"/>
              </a:rPr>
              <a:t>日本本田公司</a:t>
            </a:r>
            <a:endParaRPr lang="en-US" altLang="zh-CN" sz="3600" b="1" dirty="0">
              <a:latin typeface="黑体" pitchFamily="49" charset="-122"/>
              <a:ea typeface="黑体" pitchFamily="49" charset="-122"/>
            </a:endParaRPr>
          </a:p>
          <a:p>
            <a:pPr algn="ctr"/>
            <a:endParaRPr lang="zh-CN" altLang="en-US" sz="3600" b="1" dirty="0">
              <a:latin typeface="黑体" pitchFamily="49" charset="-122"/>
              <a:ea typeface="黑体" pitchFamily="49" charset="-122"/>
            </a:endParaRPr>
          </a:p>
        </p:txBody>
      </p:sp>
      <p:sp>
        <p:nvSpPr>
          <p:cNvPr id="2" name="TextBox 1"/>
          <p:cNvSpPr txBox="1"/>
          <p:nvPr/>
        </p:nvSpPr>
        <p:spPr>
          <a:xfrm>
            <a:off x="1534886" y="3708475"/>
            <a:ext cx="6291943" cy="646331"/>
          </a:xfrm>
          <a:prstGeom prst="rect">
            <a:avLst/>
          </a:prstGeom>
          <a:noFill/>
        </p:spPr>
        <p:txBody>
          <a:bodyPr wrap="square" rtlCol="0">
            <a:spAutoFit/>
          </a:bodyPr>
          <a:lstStyle/>
          <a:p>
            <a:pPr algn="ctr"/>
            <a:r>
              <a:rPr lang="zh-CN" altLang="en-US" sz="3600" b="1" dirty="0" smtClean="0">
                <a:latin typeface="黑体" pitchFamily="49" charset="-122"/>
                <a:ea typeface="黑体" pitchFamily="49" charset="-122"/>
              </a:rPr>
              <a:t>美国沃尔佛环球股份公司</a:t>
            </a:r>
            <a:endParaRPr lang="zh-CN" altLang="en-US" sz="3600" b="1" dirty="0">
              <a:latin typeface="黑体" pitchFamily="49" charset="-122"/>
              <a:ea typeface="黑体" pitchFamily="49" charset="-122"/>
            </a:endParaRPr>
          </a:p>
        </p:txBody>
      </p:sp>
    </p:spTree>
    <p:extLst>
      <p:ext uri="{BB962C8B-B14F-4D97-AF65-F5344CB8AC3E}">
        <p14:creationId xmlns="" xmlns:p14="http://schemas.microsoft.com/office/powerpoint/2010/main" val="3189145815"/>
      </p:ext>
    </p:extLst>
  </p:cSld>
  <p:clrMapOvr>
    <a:masterClrMapping/>
  </p:clrMapOvr>
  <p:transition spd="slow">
    <p:pull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9397" y="677731"/>
            <a:ext cx="7960659" cy="3170099"/>
          </a:xfrm>
          <a:prstGeom prst="rect">
            <a:avLst/>
          </a:prstGeom>
          <a:noFill/>
        </p:spPr>
        <p:txBody>
          <a:bodyPr wrap="square" rtlCol="0">
            <a:spAutoFit/>
          </a:bodyPr>
          <a:lstStyle/>
          <a:p>
            <a:r>
              <a:rPr lang="zh-CN" altLang="en-US" sz="3200" dirty="0" smtClean="0">
                <a:solidFill>
                  <a:prstClr val="black"/>
                </a:solidFill>
              </a:rPr>
              <a:t>         </a:t>
            </a:r>
            <a:r>
              <a:rPr lang="zh-CN" altLang="en-US" sz="4000" b="1" dirty="0" smtClean="0">
                <a:solidFill>
                  <a:prstClr val="black"/>
                </a:solidFill>
                <a:latin typeface="黑体" pitchFamily="49" charset="-122"/>
                <a:ea typeface="黑体" pitchFamily="49" charset="-122"/>
              </a:rPr>
              <a:t>执行</a:t>
            </a:r>
            <a:r>
              <a:rPr lang="zh-CN" altLang="en-US" sz="4000" b="1" dirty="0">
                <a:solidFill>
                  <a:prstClr val="black"/>
                </a:solidFill>
                <a:latin typeface="黑体" pitchFamily="49" charset="-122"/>
                <a:ea typeface="黑体" pitchFamily="49" charset="-122"/>
              </a:rPr>
              <a:t>是一个动态过程</a:t>
            </a:r>
            <a:r>
              <a:rPr lang="zh-CN" altLang="en-US" sz="4000" b="1" dirty="0" smtClean="0">
                <a:solidFill>
                  <a:prstClr val="black"/>
                </a:solidFill>
                <a:latin typeface="黑体" pitchFamily="49" charset="-122"/>
                <a:ea typeface="黑体" pitchFamily="49" charset="-122"/>
              </a:rPr>
              <a:t>，</a:t>
            </a:r>
            <a:r>
              <a:rPr lang="zh-CN" altLang="en-US" sz="4000" b="1" dirty="0">
                <a:solidFill>
                  <a:prstClr val="black"/>
                </a:solidFill>
                <a:latin typeface="黑体" pitchFamily="49" charset="-122"/>
                <a:ea typeface="黑体" pitchFamily="49" charset="-122"/>
              </a:rPr>
              <a:t>因而</a:t>
            </a:r>
            <a:r>
              <a:rPr lang="zh-CN" altLang="en-US" sz="4000" b="1" dirty="0" smtClean="0">
                <a:solidFill>
                  <a:prstClr val="black"/>
                </a:solidFill>
                <a:latin typeface="黑体" pitchFamily="49" charset="-122"/>
                <a:ea typeface="黑体" pitchFamily="49" charset="-122"/>
              </a:rPr>
              <a:t>必须</a:t>
            </a:r>
            <a:r>
              <a:rPr lang="zh-CN" altLang="en-US" sz="4000" b="1" dirty="0">
                <a:solidFill>
                  <a:prstClr val="black"/>
                </a:solidFill>
                <a:latin typeface="黑体" pitchFamily="49" charset="-122"/>
                <a:ea typeface="黑体" pitchFamily="49" charset="-122"/>
              </a:rPr>
              <a:t>重视反馈控制，保持应变</a:t>
            </a:r>
            <a:r>
              <a:rPr lang="zh-CN" altLang="en-US" sz="4000" b="1" dirty="0" smtClean="0">
                <a:solidFill>
                  <a:prstClr val="black"/>
                </a:solidFill>
                <a:latin typeface="黑体" pitchFamily="49" charset="-122"/>
                <a:ea typeface="黑体" pitchFamily="49" charset="-122"/>
              </a:rPr>
              <a:t>能力，在</a:t>
            </a:r>
            <a:r>
              <a:rPr lang="zh-CN" altLang="en-US" sz="4000" b="1" dirty="0">
                <a:solidFill>
                  <a:prstClr val="black"/>
                </a:solidFill>
                <a:latin typeface="黑体" pitchFamily="49" charset="-122"/>
                <a:ea typeface="黑体" pitchFamily="49" charset="-122"/>
              </a:rPr>
              <a:t>政策的</a:t>
            </a:r>
            <a:r>
              <a:rPr lang="zh-CN" altLang="en-US" sz="4000" b="1" dirty="0" smtClean="0">
                <a:solidFill>
                  <a:prstClr val="black"/>
                </a:solidFill>
                <a:latin typeface="黑体" pitchFamily="49" charset="-122"/>
                <a:ea typeface="黑体" pitchFamily="49" charset="-122"/>
              </a:rPr>
              <a:t>执行</a:t>
            </a:r>
            <a:r>
              <a:rPr lang="zh-CN" altLang="en-US" sz="4000" b="1" dirty="0">
                <a:solidFill>
                  <a:prstClr val="black"/>
                </a:solidFill>
                <a:latin typeface="黑体" pitchFamily="49" charset="-122"/>
                <a:ea typeface="黑体" pitchFamily="49" charset="-122"/>
              </a:rPr>
              <a:t>过程中会出现许多新问题和新情况，预期效果与执行效果之间的误差是一种</a:t>
            </a:r>
            <a:r>
              <a:rPr lang="zh-CN" altLang="en-US" sz="4000" b="1" dirty="0" smtClean="0">
                <a:solidFill>
                  <a:prstClr val="black"/>
                </a:solidFill>
                <a:latin typeface="黑体" pitchFamily="49" charset="-122"/>
                <a:ea typeface="黑体" pitchFamily="49" charset="-122"/>
              </a:rPr>
              <a:t>客观存在</a:t>
            </a:r>
            <a:r>
              <a:rPr lang="zh-CN" altLang="en-US" sz="4000" b="1" dirty="0">
                <a:solidFill>
                  <a:prstClr val="black"/>
                </a:solidFill>
                <a:latin typeface="黑体" pitchFamily="49" charset="-122"/>
                <a:ea typeface="黑体" pitchFamily="49" charset="-122"/>
              </a:rPr>
              <a:t>。</a:t>
            </a:r>
            <a:endParaRPr lang="zh-CN" altLang="zh-CN" sz="40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3663069950"/>
      </p:ext>
    </p:extLst>
  </p:cSld>
  <p:clrMapOvr>
    <a:masterClrMapping/>
  </p:clrMapOvr>
  <p:transition spd="slow">
    <p:pull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形标注 7"/>
          <p:cNvSpPr/>
          <p:nvPr/>
        </p:nvSpPr>
        <p:spPr>
          <a:xfrm>
            <a:off x="2133601" y="224161"/>
            <a:ext cx="5508170" cy="1267182"/>
          </a:xfrm>
          <a:prstGeom prst="wedgeEllipse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3" name="TextBox 2"/>
          <p:cNvSpPr txBox="1"/>
          <p:nvPr/>
        </p:nvSpPr>
        <p:spPr>
          <a:xfrm>
            <a:off x="1426029" y="363578"/>
            <a:ext cx="7075714" cy="988347"/>
          </a:xfrm>
          <a:prstGeom prst="rect">
            <a:avLst/>
          </a:prstGeom>
          <a:noFill/>
        </p:spPr>
        <p:txBody>
          <a:bodyPr wrap="square" rtlCol="0">
            <a:spAutoFit/>
          </a:bodyPr>
          <a:lstStyle/>
          <a:p>
            <a:pPr algn="ctr">
              <a:lnSpc>
                <a:spcPct val="150000"/>
              </a:lnSpc>
            </a:pPr>
            <a:r>
              <a:rPr lang="zh-CN" altLang="en-US" sz="4400" b="1" dirty="0" smtClean="0">
                <a:solidFill>
                  <a:prstClr val="black"/>
                </a:solidFill>
                <a:latin typeface="微软雅黑" pitchFamily="34" charset="-122"/>
                <a:ea typeface="微软雅黑" pitchFamily="34" charset="-122"/>
              </a:rPr>
              <a:t>三、注意政策整合</a:t>
            </a:r>
            <a:endParaRPr lang="zh-CN" altLang="en-US" sz="4400" b="1" dirty="0">
              <a:solidFill>
                <a:prstClr val="black"/>
              </a:solidFill>
              <a:latin typeface="微软雅黑" pitchFamily="34" charset="-122"/>
              <a:ea typeface="微软雅黑" pitchFamily="34" charset="-122"/>
            </a:endParaRPr>
          </a:p>
        </p:txBody>
      </p:sp>
      <p:sp>
        <p:nvSpPr>
          <p:cNvPr id="4" name="TextBox 3"/>
          <p:cNvSpPr txBox="1"/>
          <p:nvPr/>
        </p:nvSpPr>
        <p:spPr>
          <a:xfrm>
            <a:off x="527125" y="1917234"/>
            <a:ext cx="8165054" cy="2308324"/>
          </a:xfrm>
          <a:prstGeom prst="rect">
            <a:avLst/>
          </a:prstGeom>
          <a:noFill/>
        </p:spPr>
        <p:txBody>
          <a:bodyPr wrap="square" rtlCol="0">
            <a:spAutoFit/>
          </a:bodyPr>
          <a:lstStyle/>
          <a:p>
            <a:r>
              <a:rPr lang="zh-CN" altLang="en-US" sz="3600" b="1" dirty="0" smtClean="0">
                <a:solidFill>
                  <a:srgbClr val="7030A0"/>
                </a:solidFill>
                <a:latin typeface="黑体" pitchFamily="49" charset="-122"/>
                <a:ea typeface="黑体" pitchFamily="49" charset="-122"/>
              </a:rPr>
              <a:t>    </a:t>
            </a:r>
            <a:r>
              <a:rPr lang="zh-CN" altLang="en-US" sz="3600" b="1" dirty="0" smtClean="0">
                <a:latin typeface="黑体" pitchFamily="49" charset="-122"/>
                <a:ea typeface="黑体" pitchFamily="49" charset="-122"/>
              </a:rPr>
              <a:t>一</a:t>
            </a:r>
            <a:r>
              <a:rPr lang="zh-CN" altLang="en-US" sz="3600" b="1" dirty="0">
                <a:latin typeface="黑体" pitchFamily="49" charset="-122"/>
                <a:ea typeface="黑体" pitchFamily="49" charset="-122"/>
              </a:rPr>
              <a:t>项政策的执行或政策问题的解决，可能同时有别的政策会牵涉到同一问 题，若彼此相互不一致，就会促成不同的执行行为</a:t>
            </a:r>
            <a:r>
              <a:rPr lang="zh-CN" altLang="en-US" sz="3600" b="1" dirty="0" smtClean="0">
                <a:latin typeface="黑体" pitchFamily="49" charset="-122"/>
                <a:ea typeface="黑体" pitchFamily="49" charset="-122"/>
              </a:rPr>
              <a:t>。</a:t>
            </a:r>
            <a:endParaRPr lang="zh-CN" altLang="en-US" sz="3600" b="1" dirty="0">
              <a:latin typeface="黑体" pitchFamily="49" charset="-122"/>
              <a:ea typeface="黑体" pitchFamily="49" charset="-122"/>
            </a:endParaRPr>
          </a:p>
        </p:txBody>
      </p:sp>
    </p:spTree>
    <p:extLst>
      <p:ext uri="{BB962C8B-B14F-4D97-AF65-F5344CB8AC3E}">
        <p14:creationId xmlns="" xmlns:p14="http://schemas.microsoft.com/office/powerpoint/2010/main" val="3189145815"/>
      </p:ext>
    </p:extLst>
  </p:cSld>
  <p:clrMapOvr>
    <a:masterClrMapping/>
  </p:clrMapOvr>
  <p:transition spd="slow">
    <p:pull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形标注 7"/>
          <p:cNvSpPr/>
          <p:nvPr/>
        </p:nvSpPr>
        <p:spPr>
          <a:xfrm>
            <a:off x="2133601" y="224161"/>
            <a:ext cx="5508170" cy="1267182"/>
          </a:xfrm>
          <a:prstGeom prst="wedgeEllipse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prstClr val="white"/>
              </a:solidFill>
            </a:endParaRPr>
          </a:p>
        </p:txBody>
      </p:sp>
      <p:sp>
        <p:nvSpPr>
          <p:cNvPr id="3" name="TextBox 2"/>
          <p:cNvSpPr txBox="1"/>
          <p:nvPr/>
        </p:nvSpPr>
        <p:spPr>
          <a:xfrm>
            <a:off x="2677885" y="303754"/>
            <a:ext cx="4833257" cy="1107996"/>
          </a:xfrm>
          <a:prstGeom prst="rect">
            <a:avLst/>
          </a:prstGeom>
          <a:noFill/>
        </p:spPr>
        <p:txBody>
          <a:bodyPr wrap="square" rtlCol="0">
            <a:spAutoFit/>
          </a:bodyPr>
          <a:lstStyle/>
          <a:p>
            <a:pPr lvl="0">
              <a:lnSpc>
                <a:spcPct val="150000"/>
              </a:lnSpc>
            </a:pPr>
            <a:r>
              <a:rPr lang="zh-CN" altLang="en-US" sz="4400" b="1" dirty="0" smtClean="0">
                <a:solidFill>
                  <a:prstClr val="black"/>
                </a:solidFill>
                <a:latin typeface="微软雅黑" pitchFamily="34" charset="-122"/>
                <a:ea typeface="微软雅黑" pitchFamily="34" charset="-122"/>
              </a:rPr>
              <a:t>四、时刻</a:t>
            </a:r>
            <a:r>
              <a:rPr lang="zh-CN" altLang="en-US" sz="4400" b="1" dirty="0">
                <a:solidFill>
                  <a:prstClr val="black"/>
                </a:solidFill>
                <a:latin typeface="微软雅黑" pitchFamily="34" charset="-122"/>
                <a:ea typeface="微软雅黑" pitchFamily="34" charset="-122"/>
              </a:rPr>
              <a:t>重视民意</a:t>
            </a:r>
          </a:p>
        </p:txBody>
      </p:sp>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7400" y="2248349"/>
            <a:ext cx="2353666" cy="2183802"/>
          </a:xfrm>
          <a:prstGeom prst="rect">
            <a:avLst/>
          </a:prstGeom>
        </p:spPr>
      </p:pic>
      <p:sp>
        <p:nvSpPr>
          <p:cNvPr id="4" name="TextBox 3"/>
          <p:cNvSpPr txBox="1"/>
          <p:nvPr/>
        </p:nvSpPr>
        <p:spPr>
          <a:xfrm>
            <a:off x="2969110" y="1730831"/>
            <a:ext cx="5841403" cy="2862322"/>
          </a:xfrm>
          <a:prstGeom prst="rect">
            <a:avLst/>
          </a:prstGeom>
          <a:noFill/>
        </p:spPr>
        <p:txBody>
          <a:bodyPr wrap="square" rtlCol="0">
            <a:spAutoFit/>
          </a:bodyPr>
          <a:lstStyle/>
          <a:p>
            <a:r>
              <a:rPr lang="zh-CN" altLang="en-US" sz="3600" b="1" dirty="0" smtClean="0">
                <a:latin typeface="黑体" pitchFamily="49" charset="-122"/>
                <a:ea typeface="黑体" pitchFamily="49" charset="-122"/>
              </a:rPr>
              <a:t>    现代</a:t>
            </a:r>
            <a:r>
              <a:rPr lang="zh-CN" altLang="en-US" sz="3600" b="1" dirty="0">
                <a:latin typeface="黑体" pitchFamily="49" charset="-122"/>
                <a:ea typeface="黑体" pitchFamily="49" charset="-122"/>
              </a:rPr>
              <a:t>社会，本质上说就是民意社会，政策合法性的标准之一就是要看它是否符合民意，没有人民的同意，政策是难以得到贯彻的。</a:t>
            </a:r>
          </a:p>
        </p:txBody>
      </p:sp>
    </p:spTree>
    <p:extLst>
      <p:ext uri="{BB962C8B-B14F-4D97-AF65-F5344CB8AC3E}">
        <p14:creationId xmlns="" xmlns:p14="http://schemas.microsoft.com/office/powerpoint/2010/main" val="116944277"/>
      </p:ext>
    </p:extLst>
  </p:cSld>
  <p:clrMapOvr>
    <a:masterClrMapping/>
  </p:clrMapOvr>
  <p:transition spd="slow">
    <p:pull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242" y="3102743"/>
            <a:ext cx="8572199" cy="871392"/>
          </a:xfrm>
          <a:prstGeom prst="rect">
            <a:avLst/>
          </a:prstGeom>
          <a:noFill/>
        </p:spPr>
        <p:txBody>
          <a:bodyPr wrap="square" rtlCol="0">
            <a:spAutoFit/>
          </a:bodyPr>
          <a:lstStyle/>
          <a:p>
            <a:pPr algn="ctr">
              <a:lnSpc>
                <a:spcPct val="150000"/>
              </a:lnSpc>
            </a:pPr>
            <a:r>
              <a:rPr lang="zh-CN" altLang="en-US" sz="4000" b="1" dirty="0" smtClean="0">
                <a:solidFill>
                  <a:srgbClr val="7030A0"/>
                </a:solidFill>
                <a:latin typeface="黑体" pitchFamily="49" charset="-122"/>
                <a:ea typeface="黑体" pitchFamily="49" charset="-122"/>
              </a:rPr>
              <a:t>东北师范大学政法学院</a:t>
            </a:r>
            <a:endParaRPr lang="zh-CN" altLang="en-US" sz="4000" b="1" dirty="0">
              <a:solidFill>
                <a:srgbClr val="7030A0"/>
              </a:solidFill>
              <a:latin typeface="黑体" pitchFamily="49" charset="-122"/>
              <a:ea typeface="黑体" pitchFamily="49" charset="-122"/>
            </a:endParaRPr>
          </a:p>
        </p:txBody>
      </p:sp>
      <p:sp>
        <p:nvSpPr>
          <p:cNvPr id="7" name="TextBox 6"/>
          <p:cNvSpPr txBox="1"/>
          <p:nvPr/>
        </p:nvSpPr>
        <p:spPr>
          <a:xfrm>
            <a:off x="245230" y="660906"/>
            <a:ext cx="8439394" cy="1110497"/>
          </a:xfrm>
          <a:prstGeom prst="rect">
            <a:avLst/>
          </a:prstGeom>
          <a:noFill/>
        </p:spPr>
        <p:txBody>
          <a:bodyPr wrap="square" rtlCol="0">
            <a:spAutoFit/>
          </a:bodyPr>
          <a:lstStyle/>
          <a:p>
            <a:pPr marL="360000" algn="ctr">
              <a:lnSpc>
                <a:spcPct val="150000"/>
              </a:lnSpc>
            </a:pPr>
            <a:r>
              <a:rPr lang="zh-CN" altLang="en-US" sz="5000" b="1" dirty="0" smtClean="0">
                <a:solidFill>
                  <a:prstClr val="black"/>
                </a:solidFill>
                <a:latin typeface="微软雅黑" pitchFamily="34" charset="-122"/>
                <a:ea typeface="微软雅黑" pitchFamily="34" charset="-122"/>
              </a:rPr>
              <a:t>公共政策导论</a:t>
            </a:r>
            <a:endParaRPr lang="zh-CN" altLang="en-US" sz="5000" b="1" dirty="0">
              <a:solidFill>
                <a:prstClr val="black"/>
              </a:solidFill>
              <a:latin typeface="微软雅黑" pitchFamily="34" charset="-122"/>
              <a:ea typeface="微软雅黑" pitchFamily="34" charset="-122"/>
            </a:endParaRPr>
          </a:p>
        </p:txBody>
      </p:sp>
      <p:sp>
        <p:nvSpPr>
          <p:cNvPr id="2" name="TextBox 1"/>
          <p:cNvSpPr txBox="1"/>
          <p:nvPr/>
        </p:nvSpPr>
        <p:spPr>
          <a:xfrm>
            <a:off x="339242" y="2188030"/>
            <a:ext cx="8458200" cy="707886"/>
          </a:xfrm>
          <a:prstGeom prst="rect">
            <a:avLst/>
          </a:prstGeom>
          <a:noFill/>
        </p:spPr>
        <p:txBody>
          <a:bodyPr wrap="square" rtlCol="0">
            <a:spAutoFit/>
          </a:bodyPr>
          <a:lstStyle/>
          <a:p>
            <a:pPr algn="ctr"/>
            <a:r>
              <a:rPr lang="zh-CN" altLang="en-US" sz="4000" b="1" dirty="0" smtClean="0">
                <a:solidFill>
                  <a:srgbClr val="7030A0"/>
                </a:solidFill>
                <a:latin typeface="黑体" pitchFamily="49" charset="-122"/>
                <a:ea typeface="黑体" pitchFamily="49" charset="-122"/>
              </a:rPr>
              <a:t>授课教师：王文静</a:t>
            </a:r>
            <a:endParaRPr lang="zh-CN" altLang="en-US" sz="4000" b="1" dirty="0">
              <a:solidFill>
                <a:srgbClr val="7030A0"/>
              </a:solidFill>
              <a:latin typeface="黑体" pitchFamily="49" charset="-122"/>
              <a:ea typeface="黑体" pitchFamily="49" charset="-122"/>
            </a:endParaRPr>
          </a:p>
        </p:txBody>
      </p:sp>
    </p:spTree>
    <p:extLst>
      <p:ext uri="{BB962C8B-B14F-4D97-AF65-F5344CB8AC3E}">
        <p14:creationId xmlns="" xmlns:p14="http://schemas.microsoft.com/office/powerpoint/2010/main" val="3044579842"/>
      </p:ext>
    </p:extLst>
  </p:cSld>
  <p:clrMapOvr>
    <a:masterClrMapping/>
  </p:clrMapOvr>
  <p:transition spd="slow">
    <p:push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143" y="296787"/>
            <a:ext cx="8396486" cy="1015663"/>
          </a:xfrm>
          <a:prstGeom prst="rect">
            <a:avLst/>
          </a:prstGeom>
          <a:noFill/>
        </p:spPr>
        <p:txBody>
          <a:bodyPr wrap="square" rtlCol="0">
            <a:spAutoFit/>
          </a:bodyPr>
          <a:lstStyle/>
          <a:p>
            <a:pPr algn="ctr">
              <a:lnSpc>
                <a:spcPct val="150000"/>
              </a:lnSpc>
            </a:pPr>
            <a:r>
              <a:rPr lang="zh-CN" altLang="en-US" sz="4000" b="1" dirty="0" smtClean="0">
                <a:solidFill>
                  <a:prstClr val="black"/>
                </a:solidFill>
                <a:latin typeface="微软雅黑" pitchFamily="34" charset="-122"/>
                <a:ea typeface="微软雅黑" pitchFamily="34" charset="-122"/>
              </a:rPr>
              <a:t>单元</a:t>
            </a:r>
            <a:r>
              <a:rPr lang="zh-CN" altLang="en-US" sz="4000" b="1" dirty="0" smtClean="0">
                <a:solidFill>
                  <a:prstClr val="black"/>
                </a:solidFill>
                <a:latin typeface="微软雅黑" pitchFamily="34" charset="-122"/>
                <a:ea typeface="微软雅黑" pitchFamily="34" charset="-122"/>
              </a:rPr>
              <a:t>五</a:t>
            </a:r>
            <a:r>
              <a:rPr lang="zh-CN" altLang="en-US" sz="4000" b="1" dirty="0" smtClean="0">
                <a:solidFill>
                  <a:prstClr val="black"/>
                </a:solidFill>
                <a:latin typeface="微软雅黑" pitchFamily="34" charset="-122"/>
                <a:ea typeface="微软雅黑" pitchFamily="34" charset="-122"/>
              </a:rPr>
              <a:t>    </a:t>
            </a:r>
            <a:r>
              <a:rPr lang="zh-CN" altLang="en-US" sz="4000" b="1" dirty="0" smtClean="0">
                <a:solidFill>
                  <a:prstClr val="black"/>
                </a:solidFill>
                <a:latin typeface="微软雅黑" pitchFamily="34" charset="-122"/>
                <a:ea typeface="微软雅黑" pitchFamily="34" charset="-122"/>
              </a:rPr>
              <a:t>政策执行偏差及矫正</a:t>
            </a:r>
            <a:endParaRPr lang="zh-CN" altLang="en-US" sz="4000" b="1" dirty="0">
              <a:solidFill>
                <a:prstClr val="black"/>
              </a:solidFill>
              <a:latin typeface="微软雅黑" pitchFamily="34" charset="-122"/>
              <a:ea typeface="微软雅黑" pitchFamily="34" charset="-122"/>
            </a:endParaRPr>
          </a:p>
        </p:txBody>
      </p:sp>
      <p:graphicFrame>
        <p:nvGraphicFramePr>
          <p:cNvPr id="2" name="图示 1"/>
          <p:cNvGraphicFramePr/>
          <p:nvPr>
            <p:extLst>
              <p:ext uri="{D42A27DB-BD31-4B8C-83A1-F6EECF244321}">
                <p14:modId xmlns="" xmlns:p14="http://schemas.microsoft.com/office/powerpoint/2010/main" val="3428709665"/>
              </p:ext>
            </p:extLst>
          </p:nvPr>
        </p:nvGraphicFramePr>
        <p:xfrm>
          <a:off x="1097280" y="1453834"/>
          <a:ext cx="6537249" cy="3466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31195871"/>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卷形 3"/>
          <p:cNvSpPr/>
          <p:nvPr/>
        </p:nvSpPr>
        <p:spPr>
          <a:xfrm>
            <a:off x="1186543" y="266013"/>
            <a:ext cx="6825343" cy="115832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4400" b="1" dirty="0" smtClean="0">
                <a:solidFill>
                  <a:prstClr val="black"/>
                </a:solidFill>
                <a:latin typeface="微软雅黑" pitchFamily="34" charset="-122"/>
                <a:ea typeface="微软雅黑" pitchFamily="34" charset="-122"/>
              </a:rPr>
              <a:t>一、公共政策执行</a:t>
            </a:r>
            <a:r>
              <a:rPr lang="zh-CN" altLang="en-US" sz="4400" b="1" dirty="0">
                <a:solidFill>
                  <a:prstClr val="black"/>
                </a:solidFill>
                <a:latin typeface="微软雅黑" pitchFamily="34" charset="-122"/>
                <a:ea typeface="微软雅黑" pitchFamily="34" charset="-122"/>
              </a:rPr>
              <a:t>偏差</a:t>
            </a:r>
          </a:p>
        </p:txBody>
      </p:sp>
      <p:sp>
        <p:nvSpPr>
          <p:cNvPr id="10" name="TextBox 9"/>
          <p:cNvSpPr txBox="1"/>
          <p:nvPr/>
        </p:nvSpPr>
        <p:spPr>
          <a:xfrm>
            <a:off x="419547" y="1775012"/>
            <a:ext cx="7917629" cy="2554545"/>
          </a:xfrm>
          <a:prstGeom prst="rect">
            <a:avLst/>
          </a:prstGeom>
          <a:noFill/>
        </p:spPr>
        <p:txBody>
          <a:bodyPr wrap="square" rtlCol="0">
            <a:spAutoFit/>
          </a:bodyPr>
          <a:lstStyle/>
          <a:p>
            <a:r>
              <a:rPr lang="zh-CN" altLang="en-US" sz="4000" b="1" dirty="0" smtClean="0">
                <a:latin typeface="黑体" pitchFamily="49" charset="-122"/>
                <a:ea typeface="黑体" pitchFamily="49" charset="-122"/>
              </a:rPr>
              <a:t>    定义：执行者在实施政策的过程中，由于主客观因素的作用，其行为效果偏离政策目标并产生了不良后果的政策现象。</a:t>
            </a:r>
            <a:endParaRPr lang="zh-CN" altLang="en-US" sz="4000" b="1" dirty="0">
              <a:latin typeface="黑体" pitchFamily="49" charset="-122"/>
              <a:ea typeface="黑体" pitchFamily="49" charset="-122"/>
            </a:endParaRPr>
          </a:p>
        </p:txBody>
      </p:sp>
    </p:spTree>
    <p:extLst>
      <p:ext uri="{BB962C8B-B14F-4D97-AF65-F5344CB8AC3E}">
        <p14:creationId xmlns="" xmlns:p14="http://schemas.microsoft.com/office/powerpoint/2010/main" val="1915283310"/>
      </p:ext>
    </p:extLst>
  </p:cSld>
  <p:clrMapOvr>
    <a:masterClrMapping/>
  </p:clrMapOvr>
  <p:transition spd="slow">
    <p:pull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卷形 3"/>
          <p:cNvSpPr/>
          <p:nvPr/>
        </p:nvSpPr>
        <p:spPr>
          <a:xfrm>
            <a:off x="710005" y="316342"/>
            <a:ext cx="7648687" cy="115832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solidFill>
                <a:prstClr val="black"/>
              </a:solidFill>
            </a:endParaRPr>
          </a:p>
        </p:txBody>
      </p:sp>
      <p:sp>
        <p:nvSpPr>
          <p:cNvPr id="3" name="TextBox 2"/>
          <p:cNvSpPr txBox="1"/>
          <p:nvPr/>
        </p:nvSpPr>
        <p:spPr>
          <a:xfrm>
            <a:off x="993166" y="318961"/>
            <a:ext cx="8131050" cy="988347"/>
          </a:xfrm>
          <a:prstGeom prst="rect">
            <a:avLst/>
          </a:prstGeom>
          <a:noFill/>
        </p:spPr>
        <p:txBody>
          <a:bodyPr wrap="square" rtlCol="0">
            <a:spAutoFit/>
          </a:bodyPr>
          <a:lstStyle/>
          <a:p>
            <a:pPr>
              <a:lnSpc>
                <a:spcPct val="150000"/>
              </a:lnSpc>
            </a:pPr>
            <a:r>
              <a:rPr lang="zh-CN" altLang="en-US" sz="4400" b="1" dirty="0" smtClean="0">
                <a:solidFill>
                  <a:prstClr val="black"/>
                </a:solidFill>
                <a:latin typeface="微软雅黑" pitchFamily="34" charset="-122"/>
                <a:ea typeface="微软雅黑" pitchFamily="34" charset="-122"/>
              </a:rPr>
              <a:t>二、政策执行偏差的表现形式</a:t>
            </a:r>
            <a:endParaRPr lang="zh-CN" altLang="en-US" sz="3000" b="1" dirty="0">
              <a:solidFill>
                <a:prstClr val="black"/>
              </a:solidFill>
              <a:latin typeface="微软雅黑" pitchFamily="34" charset="-122"/>
              <a:ea typeface="微软雅黑" pitchFamily="34" charset="-122"/>
            </a:endParaRPr>
          </a:p>
        </p:txBody>
      </p:sp>
      <p:sp>
        <p:nvSpPr>
          <p:cNvPr id="11" name="TextBox 10"/>
          <p:cNvSpPr txBox="1"/>
          <p:nvPr/>
        </p:nvSpPr>
        <p:spPr>
          <a:xfrm>
            <a:off x="758414" y="1679063"/>
            <a:ext cx="7551868" cy="2616101"/>
          </a:xfrm>
          <a:prstGeom prst="rect">
            <a:avLst/>
          </a:prstGeom>
          <a:noFill/>
        </p:spPr>
        <p:txBody>
          <a:bodyPr wrap="square" rtlCol="0">
            <a:spAutoFit/>
          </a:bodyPr>
          <a:lstStyle/>
          <a:p>
            <a:r>
              <a:rPr lang="en-US" altLang="zh-CN" sz="3600" b="1" dirty="0" smtClean="0">
                <a:solidFill>
                  <a:prstClr val="black"/>
                </a:solidFill>
                <a:latin typeface="黑体" pitchFamily="49" charset="-122"/>
                <a:ea typeface="黑体" pitchFamily="49" charset="-122"/>
              </a:rPr>
              <a:t>1.</a:t>
            </a:r>
            <a:r>
              <a:rPr lang="zh-CN" altLang="en-US" sz="3600" b="1" dirty="0" smtClean="0">
                <a:solidFill>
                  <a:prstClr val="black"/>
                </a:solidFill>
                <a:latin typeface="黑体" pitchFamily="49" charset="-122"/>
                <a:ea typeface="黑体" pitchFamily="49" charset="-122"/>
              </a:rPr>
              <a:t>象征式政策执行</a:t>
            </a:r>
            <a:endParaRPr lang="en-US" altLang="zh-CN" sz="3600" b="1" dirty="0" smtClean="0">
              <a:solidFill>
                <a:prstClr val="black"/>
              </a:solidFill>
              <a:latin typeface="黑体" pitchFamily="49" charset="-122"/>
              <a:ea typeface="黑体" pitchFamily="49" charset="-122"/>
            </a:endParaRPr>
          </a:p>
          <a:p>
            <a:r>
              <a:rPr lang="en-US" altLang="zh-CN" dirty="0">
                <a:solidFill>
                  <a:prstClr val="black"/>
                </a:solidFill>
              </a:rPr>
              <a:t> </a:t>
            </a:r>
            <a:r>
              <a:rPr lang="en-US" altLang="zh-CN" dirty="0" smtClean="0">
                <a:solidFill>
                  <a:prstClr val="black"/>
                </a:solidFill>
              </a:rPr>
              <a:t>   </a:t>
            </a:r>
            <a:r>
              <a:rPr lang="zh-CN" altLang="en-US" dirty="0" smtClean="0">
                <a:solidFill>
                  <a:prstClr val="black"/>
                </a:solidFill>
              </a:rPr>
              <a:t>         </a:t>
            </a:r>
            <a:r>
              <a:rPr lang="zh-CN" altLang="en-US" sz="3200" b="1" dirty="0" smtClean="0">
                <a:solidFill>
                  <a:prstClr val="black"/>
                </a:solidFill>
                <a:latin typeface="黑体" pitchFamily="49" charset="-122"/>
                <a:ea typeface="黑体" pitchFamily="49" charset="-122"/>
              </a:rPr>
              <a:t>在实施政策的过程中，执行主体仅做表面文章，或只做政策宣传而不务实际，总的特点是政策最终形成一纸空文，根本谈不上解决什么具体的政策问题。</a:t>
            </a:r>
            <a:endParaRPr lang="en-US" altLang="zh-CN" sz="3200" b="1" dirty="0" smtClean="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1249027937"/>
      </p:ext>
    </p:extLst>
  </p:cSld>
  <p:clrMapOvr>
    <a:masterClrMapping/>
  </p:clrMapOvr>
  <p:transition spd="slow">
    <p:pull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48640" y="582651"/>
            <a:ext cx="7530351" cy="3416320"/>
          </a:xfrm>
          <a:prstGeom prst="rect">
            <a:avLst/>
          </a:prstGeom>
          <a:noFill/>
        </p:spPr>
        <p:txBody>
          <a:bodyPr wrap="square" rtlCol="0">
            <a:spAutoFit/>
          </a:bodyPr>
          <a:lstStyle/>
          <a:p>
            <a:r>
              <a:rPr lang="en-US" altLang="zh-CN" sz="3600" b="1" dirty="0" smtClean="0">
                <a:solidFill>
                  <a:prstClr val="black"/>
                </a:solidFill>
                <a:latin typeface="黑体" pitchFamily="49" charset="-122"/>
                <a:ea typeface="黑体" pitchFamily="49" charset="-122"/>
              </a:rPr>
              <a:t>2.</a:t>
            </a:r>
            <a:r>
              <a:rPr lang="zh-CN" altLang="en-US" sz="3600" b="1" dirty="0" smtClean="0">
                <a:solidFill>
                  <a:prstClr val="black"/>
                </a:solidFill>
                <a:latin typeface="黑体" pitchFamily="49" charset="-122"/>
                <a:ea typeface="黑体" pitchFamily="49" charset="-122"/>
              </a:rPr>
              <a:t>附加式政策执行</a:t>
            </a:r>
            <a:endParaRPr lang="en-US" altLang="zh-CN" sz="3600" b="1" dirty="0" smtClean="0">
              <a:solidFill>
                <a:prstClr val="black"/>
              </a:solidFill>
              <a:latin typeface="黑体" pitchFamily="49" charset="-122"/>
              <a:ea typeface="黑体" pitchFamily="49" charset="-122"/>
            </a:endParaRPr>
          </a:p>
          <a:p>
            <a:r>
              <a:rPr lang="zh-CN" altLang="en-US" sz="3600" b="1" dirty="0" smtClean="0">
                <a:solidFill>
                  <a:prstClr val="black"/>
                </a:solidFill>
                <a:latin typeface="黑体" pitchFamily="49" charset="-122"/>
                <a:ea typeface="黑体" pitchFamily="49" charset="-122"/>
              </a:rPr>
              <a:t>    政策在执行过程中被附加了不恰当的内容，使政策的调整对象、范围、力度、目标超越了政策原定的要求，特别是执行者在现行政策的目标基础上再自行增添了若干个新目标。</a:t>
            </a:r>
            <a:endParaRPr lang="en-US" altLang="zh-CN" sz="36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3682675203"/>
      </p:ext>
    </p:extLst>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156" y="462579"/>
            <a:ext cx="7734748" cy="4339650"/>
          </a:xfrm>
          <a:prstGeom prst="rect">
            <a:avLst/>
          </a:prstGeom>
          <a:noFill/>
        </p:spPr>
        <p:txBody>
          <a:bodyPr wrap="square" rtlCol="0">
            <a:spAutoFit/>
          </a:bodyPr>
          <a:lstStyle/>
          <a:p>
            <a:pPr algn="just"/>
            <a:r>
              <a:rPr lang="en-US" altLang="zh-CN" sz="3600" b="1" dirty="0" smtClean="0">
                <a:latin typeface="黑体" pitchFamily="49" charset="-122"/>
                <a:ea typeface="黑体" pitchFamily="49" charset="-122"/>
              </a:rPr>
              <a:t>    </a:t>
            </a:r>
            <a:r>
              <a:rPr lang="zh-CN" altLang="zh-CN" sz="4000" b="1" dirty="0" smtClean="0">
                <a:latin typeface="黑体" pitchFamily="49" charset="-122"/>
                <a:ea typeface="黑体" pitchFamily="49" charset="-122"/>
              </a:rPr>
              <a:t>营养</a:t>
            </a:r>
            <a:r>
              <a:rPr lang="zh-CN" altLang="zh-CN" sz="4000" b="1" dirty="0">
                <a:latin typeface="黑体" pitchFamily="49" charset="-122"/>
                <a:ea typeface="黑体" pitchFamily="49" charset="-122"/>
              </a:rPr>
              <a:t>改善计划的初衷是为了在更大范围内惠及义务教育阶段的儿童</a:t>
            </a:r>
            <a:r>
              <a:rPr lang="zh-CN" altLang="zh-CN" sz="4000" b="1" dirty="0" smtClean="0">
                <a:latin typeface="黑体" pitchFamily="49" charset="-122"/>
                <a:ea typeface="黑体" pitchFamily="49" charset="-122"/>
              </a:rPr>
              <a:t>，但这</a:t>
            </a:r>
            <a:r>
              <a:rPr lang="zh-CN" altLang="zh-CN" sz="4000" b="1" dirty="0">
                <a:latin typeface="黑体" pitchFamily="49" charset="-122"/>
                <a:ea typeface="黑体" pitchFamily="49" charset="-122"/>
              </a:rPr>
              <a:t>项</a:t>
            </a:r>
            <a:r>
              <a:rPr lang="zh-CN" altLang="zh-CN" sz="4000" b="1" dirty="0" smtClean="0">
                <a:latin typeface="黑体" pitchFamily="49" charset="-122"/>
                <a:ea typeface="黑体" pitchFamily="49" charset="-122"/>
              </a:rPr>
              <a:t>政策执行过程出现问题</a:t>
            </a:r>
            <a:r>
              <a:rPr lang="zh-CN" altLang="zh-CN" sz="4000" b="1" dirty="0">
                <a:latin typeface="黑体" pitchFamily="49" charset="-122"/>
                <a:ea typeface="黑体" pitchFamily="49" charset="-122"/>
              </a:rPr>
              <a:t>，</a:t>
            </a:r>
            <a:r>
              <a:rPr lang="zh-CN" altLang="zh-CN" sz="4000" b="1" dirty="0" smtClean="0">
                <a:latin typeface="黑体" pitchFamily="49" charset="-122"/>
                <a:ea typeface="黑体" pitchFamily="49" charset="-122"/>
              </a:rPr>
              <a:t>最终</a:t>
            </a:r>
            <a:r>
              <a:rPr lang="zh-CN" altLang="en-US" sz="4000" b="1" dirty="0" smtClean="0">
                <a:latin typeface="黑体" pitchFamily="49" charset="-122"/>
                <a:ea typeface="黑体" pitchFamily="49" charset="-122"/>
              </a:rPr>
              <a:t>未</a:t>
            </a:r>
            <a:r>
              <a:rPr lang="zh-CN" altLang="zh-CN" sz="4000" b="1" dirty="0" smtClean="0">
                <a:latin typeface="黑体" pitchFamily="49" charset="-122"/>
                <a:ea typeface="黑体" pitchFamily="49" charset="-122"/>
              </a:rPr>
              <a:t>实现最初目标</a:t>
            </a:r>
            <a:r>
              <a:rPr lang="zh-CN" altLang="zh-CN" sz="4000" b="1" dirty="0">
                <a:latin typeface="黑体" pitchFamily="49" charset="-122"/>
                <a:ea typeface="黑体" pitchFamily="49" charset="-122"/>
              </a:rPr>
              <a:t>，</a:t>
            </a:r>
            <a:r>
              <a:rPr lang="zh-CN" altLang="zh-CN" sz="4000" b="1" dirty="0" smtClean="0">
                <a:latin typeface="黑体" pitchFamily="49" charset="-122"/>
                <a:ea typeface="黑体" pitchFamily="49" charset="-122"/>
              </a:rPr>
              <a:t>这让我们</a:t>
            </a:r>
            <a:r>
              <a:rPr lang="zh-CN" altLang="en-US" sz="4000" b="1" dirty="0">
                <a:latin typeface="黑体" pitchFamily="49" charset="-122"/>
                <a:ea typeface="黑体" pitchFamily="49" charset="-122"/>
              </a:rPr>
              <a:t>更加</a:t>
            </a:r>
            <a:r>
              <a:rPr lang="zh-CN" altLang="zh-CN" sz="4000" b="1" dirty="0" smtClean="0">
                <a:latin typeface="黑体" pitchFamily="49" charset="-122"/>
                <a:ea typeface="黑体" pitchFamily="49" charset="-122"/>
              </a:rPr>
              <a:t>重视</a:t>
            </a:r>
            <a:r>
              <a:rPr lang="zh-CN" altLang="zh-CN" sz="4000" b="1" dirty="0">
                <a:solidFill>
                  <a:schemeClr val="accent5"/>
                </a:solidFill>
                <a:latin typeface="黑体" pitchFamily="49" charset="-122"/>
                <a:ea typeface="黑体" pitchFamily="49" charset="-122"/>
              </a:rPr>
              <a:t>政策发布后的政策执行问题。</a:t>
            </a:r>
          </a:p>
          <a:p>
            <a:pPr algn="just"/>
            <a:endParaRPr lang="zh-CN" altLang="en-US" sz="3600" b="1" dirty="0">
              <a:latin typeface="黑体" pitchFamily="49" charset="-122"/>
              <a:ea typeface="黑体" pitchFamily="49" charset="-122"/>
            </a:endParaRPr>
          </a:p>
        </p:txBody>
      </p:sp>
    </p:spTree>
    <p:extLst>
      <p:ext uri="{BB962C8B-B14F-4D97-AF65-F5344CB8AC3E}">
        <p14:creationId xmlns="" xmlns:p14="http://schemas.microsoft.com/office/powerpoint/2010/main" val="1334605799"/>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6974" y="630890"/>
            <a:ext cx="7390504" cy="4066691"/>
          </a:xfrm>
          <a:prstGeom prst="rect">
            <a:avLst/>
          </a:prstGeom>
          <a:noFill/>
        </p:spPr>
        <p:txBody>
          <a:bodyPr wrap="square" rtlCol="0">
            <a:spAutoFit/>
          </a:bodyPr>
          <a:lstStyle/>
          <a:p>
            <a:pPr>
              <a:lnSpc>
                <a:spcPct val="120000"/>
              </a:lnSpc>
            </a:pPr>
            <a:r>
              <a:rPr lang="en-US" altLang="zh-CN" sz="4000" b="1" dirty="0" smtClean="0">
                <a:solidFill>
                  <a:prstClr val="black"/>
                </a:solidFill>
                <a:latin typeface="黑体" pitchFamily="49" charset="-122"/>
                <a:ea typeface="黑体" pitchFamily="49" charset="-122"/>
              </a:rPr>
              <a:t>3.</a:t>
            </a:r>
            <a:r>
              <a:rPr lang="zh-CN" altLang="en-US" sz="4000" b="1" dirty="0" smtClean="0">
                <a:solidFill>
                  <a:prstClr val="black"/>
                </a:solidFill>
                <a:latin typeface="黑体" pitchFamily="49" charset="-122"/>
                <a:ea typeface="黑体" pitchFamily="49" charset="-122"/>
              </a:rPr>
              <a:t>残缺式政策执行</a:t>
            </a:r>
            <a:endParaRPr lang="en-US" altLang="zh-CN" sz="4000" b="1" dirty="0">
              <a:solidFill>
                <a:prstClr val="black"/>
              </a:solidFill>
              <a:latin typeface="黑体" pitchFamily="49" charset="-122"/>
              <a:ea typeface="黑体" pitchFamily="49" charset="-122"/>
            </a:endParaRPr>
          </a:p>
          <a:p>
            <a:pPr>
              <a:lnSpc>
                <a:spcPct val="120000"/>
              </a:lnSpc>
            </a:pPr>
            <a:r>
              <a:rPr lang="zh-CN" altLang="en-US" sz="3200" b="1" dirty="0" smtClean="0">
                <a:solidFill>
                  <a:prstClr val="black"/>
                </a:solidFill>
                <a:latin typeface="黑体" pitchFamily="49" charset="-122"/>
                <a:ea typeface="黑体" pitchFamily="49" charset="-122"/>
              </a:rPr>
              <a:t>    </a:t>
            </a:r>
            <a:r>
              <a:rPr lang="zh-CN" altLang="en-US" sz="3600" b="1" dirty="0" smtClean="0">
                <a:solidFill>
                  <a:prstClr val="black"/>
                </a:solidFill>
                <a:latin typeface="黑体" pitchFamily="49" charset="-122"/>
                <a:ea typeface="黑体" pitchFamily="49" charset="-122"/>
              </a:rPr>
              <a:t>指一项完整的政策在执行中只有部分被贯彻落实，其余部分则被弃置不顾，使政策内容残损不全，不能有效地、完全地实现既定的政策目标。</a:t>
            </a:r>
            <a:endParaRPr lang="en-US" altLang="zh-CN" sz="2000" b="1" dirty="0" smtClean="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1031766155"/>
      </p:ext>
    </p:extLst>
  </p:cSld>
  <p:clrMapOvr>
    <a:masterClrMapping/>
  </p:clrMapOvr>
  <p:transition spd="slow">
    <p:pull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99245" y="609377"/>
            <a:ext cx="7788537" cy="4154984"/>
          </a:xfrm>
          <a:prstGeom prst="rect">
            <a:avLst/>
          </a:prstGeom>
          <a:noFill/>
        </p:spPr>
        <p:txBody>
          <a:bodyPr wrap="square" rtlCol="0">
            <a:spAutoFit/>
          </a:bodyPr>
          <a:lstStyle/>
          <a:p>
            <a:pPr>
              <a:lnSpc>
                <a:spcPct val="120000"/>
              </a:lnSpc>
            </a:pPr>
            <a:r>
              <a:rPr lang="en-US" altLang="zh-CN" sz="4000" b="1" dirty="0" smtClean="0">
                <a:solidFill>
                  <a:prstClr val="black"/>
                </a:solidFill>
                <a:latin typeface="黑体" pitchFamily="49" charset="-122"/>
                <a:ea typeface="黑体" pitchFamily="49" charset="-122"/>
              </a:rPr>
              <a:t>4.</a:t>
            </a:r>
            <a:r>
              <a:rPr lang="zh-CN" altLang="en-US" sz="4000" b="1" dirty="0" smtClean="0">
                <a:solidFill>
                  <a:prstClr val="black"/>
                </a:solidFill>
                <a:latin typeface="黑体" pitchFamily="49" charset="-122"/>
                <a:ea typeface="黑体" pitchFamily="49" charset="-122"/>
              </a:rPr>
              <a:t>替代式政策执行</a:t>
            </a:r>
            <a:endParaRPr lang="en-US" altLang="zh-CN" sz="4000" b="1" dirty="0" smtClean="0">
              <a:solidFill>
                <a:prstClr val="black"/>
              </a:solidFill>
              <a:latin typeface="黑体" pitchFamily="49" charset="-122"/>
              <a:ea typeface="黑体" pitchFamily="49" charset="-122"/>
            </a:endParaRPr>
          </a:p>
          <a:p>
            <a:pPr>
              <a:lnSpc>
                <a:spcPct val="120000"/>
              </a:lnSpc>
            </a:pPr>
            <a:r>
              <a:rPr lang="zh-CN" altLang="en-US" sz="3200" b="1" dirty="0" smtClean="0">
                <a:solidFill>
                  <a:prstClr val="black"/>
                </a:solidFill>
                <a:latin typeface="黑体" pitchFamily="49" charset="-122"/>
                <a:ea typeface="黑体" pitchFamily="49" charset="-122"/>
              </a:rPr>
              <a:t>    </a:t>
            </a:r>
            <a:r>
              <a:rPr lang="zh-CN" altLang="en-US" sz="3600" b="1" dirty="0" smtClean="0">
                <a:solidFill>
                  <a:prstClr val="black"/>
                </a:solidFill>
                <a:latin typeface="黑体" pitchFamily="49" charset="-122"/>
                <a:ea typeface="黑体" pitchFamily="49" charset="-122"/>
              </a:rPr>
              <a:t>指在政策执行过程中被换上与现行的政策表面上一致而事实上背离的内容，执行者在政策实施过程中“挂羊头，卖狗肉”。（“上有政策，下有对策”）</a:t>
            </a:r>
            <a:endParaRPr lang="en-US" altLang="zh-CN" sz="3600" b="1" dirty="0" smtClean="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2909801155"/>
      </p:ext>
    </p:extLst>
  </p:cSld>
  <p:clrMapOvr>
    <a:masterClrMapping/>
  </p:clrMapOvr>
  <p:transition spd="slow">
    <p:pull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73336" y="320898"/>
            <a:ext cx="8068236" cy="4154984"/>
          </a:xfrm>
          <a:prstGeom prst="rect">
            <a:avLst/>
          </a:prstGeom>
          <a:noFill/>
        </p:spPr>
        <p:txBody>
          <a:bodyPr wrap="square" rtlCol="0">
            <a:spAutoFit/>
          </a:bodyPr>
          <a:lstStyle/>
          <a:p>
            <a:pPr>
              <a:lnSpc>
                <a:spcPct val="120000"/>
              </a:lnSpc>
            </a:pPr>
            <a:r>
              <a:rPr lang="en-US" altLang="zh-CN" sz="4000" b="1" dirty="0" smtClean="0">
                <a:solidFill>
                  <a:prstClr val="black"/>
                </a:solidFill>
                <a:latin typeface="黑体" pitchFamily="49" charset="-122"/>
                <a:ea typeface="黑体" pitchFamily="49" charset="-122"/>
              </a:rPr>
              <a:t>5.</a:t>
            </a:r>
            <a:r>
              <a:rPr lang="zh-CN" altLang="en-US" sz="4000" b="1" dirty="0" smtClean="0">
                <a:solidFill>
                  <a:prstClr val="black"/>
                </a:solidFill>
                <a:latin typeface="黑体" pitchFamily="49" charset="-122"/>
                <a:ea typeface="黑体" pitchFamily="49" charset="-122"/>
              </a:rPr>
              <a:t>观望式政策执行</a:t>
            </a:r>
            <a:endParaRPr lang="en-US" altLang="zh-CN" sz="4000" b="1" dirty="0" smtClean="0">
              <a:solidFill>
                <a:prstClr val="black"/>
              </a:solidFill>
              <a:latin typeface="黑体" pitchFamily="49" charset="-122"/>
              <a:ea typeface="黑体" pitchFamily="49" charset="-122"/>
            </a:endParaRPr>
          </a:p>
          <a:p>
            <a:pPr>
              <a:lnSpc>
                <a:spcPct val="120000"/>
              </a:lnSpc>
            </a:pPr>
            <a:r>
              <a:rPr lang="zh-CN" altLang="en-US" sz="3200" b="1" dirty="0" smtClean="0">
                <a:solidFill>
                  <a:prstClr val="black"/>
                </a:solidFill>
                <a:latin typeface="黑体" pitchFamily="49" charset="-122"/>
                <a:ea typeface="黑体" pitchFamily="49" charset="-122"/>
              </a:rPr>
              <a:t>    </a:t>
            </a:r>
            <a:r>
              <a:rPr lang="zh-CN" altLang="en-US" sz="3600" b="1" dirty="0" smtClean="0">
                <a:solidFill>
                  <a:prstClr val="black"/>
                </a:solidFill>
                <a:latin typeface="黑体" pitchFamily="49" charset="-122"/>
                <a:ea typeface="黑体" pitchFamily="49" charset="-122"/>
              </a:rPr>
              <a:t>指在政策实施过程中，执行主体总是被动观望，观望上面招数，等新政策出台，观望上面的态度，看是否来硬的。执行者采取一种“软拖”的手法，能拖的就拖，实在不能拖的勉强执行。</a:t>
            </a:r>
            <a:endParaRPr lang="en-US" altLang="zh-CN" sz="3600" b="1" dirty="0" smtClean="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1580880227"/>
      </p:ext>
    </p:extLst>
  </p:cSld>
  <p:clrMapOvr>
    <a:masterClrMapping/>
  </p:clrMapOvr>
  <p:transition spd="slow">
    <p:pull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20762" y="411929"/>
            <a:ext cx="7218381" cy="3401893"/>
          </a:xfrm>
          <a:prstGeom prst="rect">
            <a:avLst/>
          </a:prstGeom>
          <a:noFill/>
        </p:spPr>
        <p:txBody>
          <a:bodyPr wrap="square" rtlCol="0">
            <a:spAutoFit/>
          </a:bodyPr>
          <a:lstStyle/>
          <a:p>
            <a:pPr>
              <a:lnSpc>
                <a:spcPct val="120000"/>
              </a:lnSpc>
            </a:pPr>
            <a:r>
              <a:rPr lang="en-US" altLang="zh-CN" sz="4000" b="1" dirty="0" smtClean="0">
                <a:solidFill>
                  <a:prstClr val="black"/>
                </a:solidFill>
                <a:latin typeface="黑体" pitchFamily="49" charset="-122"/>
                <a:ea typeface="黑体" pitchFamily="49" charset="-122"/>
              </a:rPr>
              <a:t>6.</a:t>
            </a:r>
            <a:r>
              <a:rPr lang="zh-CN" altLang="en-US" sz="4000" b="1" dirty="0" smtClean="0">
                <a:solidFill>
                  <a:prstClr val="black"/>
                </a:solidFill>
                <a:latin typeface="黑体" pitchFamily="49" charset="-122"/>
                <a:ea typeface="黑体" pitchFamily="49" charset="-122"/>
              </a:rPr>
              <a:t>照搬式政策执行</a:t>
            </a:r>
            <a:endParaRPr lang="en-US" altLang="zh-CN" sz="4000" b="1" dirty="0" smtClean="0">
              <a:solidFill>
                <a:prstClr val="black"/>
              </a:solidFill>
              <a:latin typeface="黑体" pitchFamily="49" charset="-122"/>
              <a:ea typeface="黑体" pitchFamily="49" charset="-122"/>
            </a:endParaRPr>
          </a:p>
          <a:p>
            <a:pPr>
              <a:lnSpc>
                <a:spcPct val="120000"/>
              </a:lnSpc>
            </a:pPr>
            <a:r>
              <a:rPr lang="zh-CN" altLang="en-US" sz="3600" b="1" dirty="0" smtClean="0">
                <a:solidFill>
                  <a:prstClr val="black"/>
                </a:solidFill>
                <a:latin typeface="黑体" pitchFamily="49" charset="-122"/>
                <a:ea typeface="黑体" pitchFamily="49" charset="-122"/>
              </a:rPr>
              <a:t>    指在政策实施过程中，执行主体机械地照搬照抄，呆板的执行政策而不能解决问题，执行者把政策的原则性和灵活性严重分离。</a:t>
            </a:r>
            <a:endParaRPr lang="en-US" altLang="zh-CN" sz="3600" b="1" dirty="0" smtClean="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2832720416"/>
      </p:ext>
    </p:extLst>
  </p:cSld>
  <p:clrMapOvr>
    <a:masterClrMapping/>
  </p:clrMapOvr>
  <p:transition spd="slow">
    <p:pull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卷形 3"/>
          <p:cNvSpPr/>
          <p:nvPr/>
        </p:nvSpPr>
        <p:spPr>
          <a:xfrm>
            <a:off x="1186543" y="266013"/>
            <a:ext cx="7043057" cy="115832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4000" b="1" dirty="0">
                <a:solidFill>
                  <a:prstClr val="black"/>
                </a:solidFill>
                <a:latin typeface="微软雅黑" pitchFamily="34" charset="-122"/>
                <a:ea typeface="微软雅黑" pitchFamily="34" charset="-122"/>
              </a:rPr>
              <a:t>三、公共政策执行偏差的</a:t>
            </a:r>
            <a:r>
              <a:rPr lang="zh-CN" altLang="en-US" sz="4000" b="1" dirty="0" smtClean="0">
                <a:solidFill>
                  <a:prstClr val="black"/>
                </a:solidFill>
                <a:latin typeface="微软雅黑" pitchFamily="34" charset="-122"/>
                <a:ea typeface="微软雅黑" pitchFamily="34" charset="-122"/>
              </a:rPr>
              <a:t>原因</a:t>
            </a:r>
            <a:endParaRPr lang="zh-CN" altLang="en-US" sz="2800" b="1" dirty="0">
              <a:solidFill>
                <a:prstClr val="black"/>
              </a:solidFill>
              <a:latin typeface="微软雅黑" pitchFamily="34" charset="-122"/>
              <a:ea typeface="微软雅黑" pitchFamily="34" charset="-122"/>
            </a:endParaRPr>
          </a:p>
        </p:txBody>
      </p:sp>
      <p:sp>
        <p:nvSpPr>
          <p:cNvPr id="10" name="TextBox 9"/>
          <p:cNvSpPr txBox="1"/>
          <p:nvPr/>
        </p:nvSpPr>
        <p:spPr>
          <a:xfrm>
            <a:off x="290456" y="1424338"/>
            <a:ext cx="8520057" cy="3108543"/>
          </a:xfrm>
          <a:prstGeom prst="rect">
            <a:avLst/>
          </a:prstGeom>
          <a:noFill/>
        </p:spPr>
        <p:txBody>
          <a:bodyPr wrap="square" rtlCol="0">
            <a:spAutoFit/>
          </a:bodyPr>
          <a:lstStyle/>
          <a:p>
            <a:r>
              <a:rPr lang="zh-CN" altLang="en-US" sz="3600" b="1" dirty="0" smtClean="0">
                <a:latin typeface="黑体" pitchFamily="49" charset="-122"/>
                <a:ea typeface="黑体" pitchFamily="49" charset="-122"/>
              </a:rPr>
              <a:t>（一）主观原因</a:t>
            </a:r>
            <a:endParaRPr lang="en-US" altLang="zh-CN" sz="3600" b="1" dirty="0" smtClean="0">
              <a:latin typeface="黑体" pitchFamily="49" charset="-122"/>
              <a:ea typeface="黑体" pitchFamily="49" charset="-122"/>
            </a:endParaRPr>
          </a:p>
          <a:p>
            <a:r>
              <a:rPr lang="en-US" altLang="zh-CN" sz="3200" b="1" dirty="0" smtClean="0"/>
              <a:t>   </a:t>
            </a:r>
            <a:r>
              <a:rPr lang="en-US" altLang="zh-CN" sz="3200" b="1" dirty="0" smtClean="0">
                <a:latin typeface="黑体" pitchFamily="49" charset="-122"/>
                <a:ea typeface="黑体" pitchFamily="49" charset="-122"/>
              </a:rPr>
              <a:t>1.</a:t>
            </a:r>
            <a:r>
              <a:rPr lang="zh-CN" altLang="en-US" sz="3200" b="1" dirty="0" smtClean="0">
                <a:latin typeface="黑体" pitchFamily="49" charset="-122"/>
                <a:ea typeface="黑体" pitchFamily="49" charset="-122"/>
              </a:rPr>
              <a:t>执行者的自利性</a:t>
            </a:r>
            <a:endParaRPr lang="en-US" altLang="zh-CN" sz="3200" b="1" dirty="0" smtClean="0">
              <a:latin typeface="黑体" pitchFamily="49" charset="-122"/>
              <a:ea typeface="黑体" pitchFamily="49" charset="-122"/>
            </a:endParaRPr>
          </a:p>
          <a:p>
            <a:r>
              <a:rPr lang="en-US" altLang="zh-CN" sz="3200" b="1" dirty="0">
                <a:latin typeface="黑体" pitchFamily="49" charset="-122"/>
                <a:ea typeface="黑体" pitchFamily="49" charset="-122"/>
              </a:rPr>
              <a:t> </a:t>
            </a:r>
            <a:r>
              <a:rPr lang="en-US" altLang="zh-CN" sz="3200" b="1" dirty="0" smtClean="0">
                <a:latin typeface="黑体" pitchFamily="49" charset="-122"/>
                <a:ea typeface="黑体" pitchFamily="49" charset="-122"/>
              </a:rPr>
              <a:t>   </a:t>
            </a:r>
            <a:r>
              <a:rPr lang="zh-CN" altLang="en-US" sz="3200" b="1" dirty="0" smtClean="0">
                <a:latin typeface="黑体" pitchFamily="49" charset="-122"/>
                <a:ea typeface="黑体" pitchFamily="49" charset="-122"/>
              </a:rPr>
              <a:t>执行者追求自身利益最大化</a:t>
            </a:r>
            <a:endParaRPr lang="en-US" altLang="zh-CN" sz="3200" b="1" dirty="0" smtClean="0">
              <a:latin typeface="黑体" pitchFamily="49" charset="-122"/>
              <a:ea typeface="黑体" pitchFamily="49" charset="-122"/>
            </a:endParaRPr>
          </a:p>
          <a:p>
            <a:r>
              <a:rPr lang="en-US" altLang="zh-CN" sz="3200" b="1" dirty="0" smtClean="0">
                <a:latin typeface="黑体" pitchFamily="49" charset="-122"/>
                <a:ea typeface="黑体" pitchFamily="49" charset="-122"/>
              </a:rPr>
              <a:t>  2.</a:t>
            </a:r>
            <a:r>
              <a:rPr lang="zh-CN" altLang="en-US" sz="3200" b="1" dirty="0" smtClean="0">
                <a:latin typeface="黑体" pitchFamily="49" charset="-122"/>
                <a:ea typeface="黑体" pitchFamily="49" charset="-122"/>
              </a:rPr>
              <a:t>执行者的素质缺陷</a:t>
            </a:r>
            <a:endParaRPr lang="en-US" altLang="zh-CN" sz="3200" b="1" dirty="0" smtClean="0">
              <a:latin typeface="黑体" pitchFamily="49" charset="-122"/>
              <a:ea typeface="黑体" pitchFamily="49" charset="-122"/>
            </a:endParaRPr>
          </a:p>
          <a:p>
            <a:r>
              <a:rPr lang="en-US" altLang="zh-CN" sz="3200" b="1" dirty="0">
                <a:latin typeface="黑体" pitchFamily="49" charset="-122"/>
                <a:ea typeface="黑体" pitchFamily="49" charset="-122"/>
              </a:rPr>
              <a:t> </a:t>
            </a:r>
            <a:r>
              <a:rPr lang="en-US" altLang="zh-CN" sz="3200" b="1" dirty="0" smtClean="0">
                <a:latin typeface="黑体" pitchFamily="49" charset="-122"/>
                <a:ea typeface="黑体" pitchFamily="49" charset="-122"/>
              </a:rPr>
              <a:t>   </a:t>
            </a:r>
            <a:r>
              <a:rPr lang="zh-CN" altLang="en-US" sz="3200" b="1" dirty="0" smtClean="0">
                <a:latin typeface="黑体" pitchFamily="49" charset="-122"/>
                <a:ea typeface="黑体" pitchFamily="49" charset="-122"/>
              </a:rPr>
              <a:t>执行者在专业水平、能力水平、意志品质等方面存在缺陷</a:t>
            </a:r>
            <a:endParaRPr lang="en-US" altLang="zh-CN" sz="3200" b="1" dirty="0" smtClean="0">
              <a:latin typeface="黑体" pitchFamily="49" charset="-122"/>
              <a:ea typeface="黑体" pitchFamily="49" charset="-122"/>
            </a:endParaRPr>
          </a:p>
        </p:txBody>
      </p:sp>
    </p:spTree>
    <p:extLst>
      <p:ext uri="{BB962C8B-B14F-4D97-AF65-F5344CB8AC3E}">
        <p14:creationId xmlns="" xmlns:p14="http://schemas.microsoft.com/office/powerpoint/2010/main" val="1915283310"/>
      </p:ext>
    </p:extLst>
  </p:cSld>
  <p:clrMapOvr>
    <a:masterClrMapping/>
  </p:clrMapOvr>
  <p:transition spd="slow">
    <p:pull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16367" y="994033"/>
            <a:ext cx="5346550" cy="2308324"/>
          </a:xfrm>
          <a:prstGeom prst="rect">
            <a:avLst/>
          </a:prstGeom>
          <a:noFill/>
        </p:spPr>
        <p:txBody>
          <a:bodyPr wrap="square" rtlCol="0">
            <a:spAutoFit/>
          </a:bodyPr>
          <a:lstStyle/>
          <a:p>
            <a:r>
              <a:rPr lang="en-US" altLang="zh-CN" sz="3200" b="1" dirty="0" smtClean="0">
                <a:solidFill>
                  <a:prstClr val="black"/>
                </a:solidFill>
              </a:rPr>
              <a:t>        </a:t>
            </a:r>
            <a:r>
              <a:rPr lang="en-US" altLang="zh-CN" sz="3600" b="1" dirty="0" smtClean="0">
                <a:solidFill>
                  <a:prstClr val="black"/>
                </a:solidFill>
                <a:latin typeface="黑体" pitchFamily="49" charset="-122"/>
                <a:ea typeface="黑体" pitchFamily="49" charset="-122"/>
              </a:rPr>
              <a:t>3.</a:t>
            </a:r>
            <a:r>
              <a:rPr lang="zh-CN" altLang="en-US" sz="3600" b="1" dirty="0" smtClean="0">
                <a:solidFill>
                  <a:prstClr val="black"/>
                </a:solidFill>
                <a:latin typeface="黑体" pitchFamily="49" charset="-122"/>
                <a:ea typeface="黑体" pitchFamily="49" charset="-122"/>
              </a:rPr>
              <a:t>执行机构的管理缺陷</a:t>
            </a:r>
            <a:r>
              <a:rPr lang="zh-CN" altLang="en-US" sz="3600" b="1" dirty="0">
                <a:solidFill>
                  <a:prstClr val="black"/>
                </a:solidFill>
                <a:latin typeface="黑体" pitchFamily="49" charset="-122"/>
                <a:ea typeface="黑体" pitchFamily="49" charset="-122"/>
              </a:rPr>
              <a:t>，</a:t>
            </a:r>
            <a:r>
              <a:rPr lang="zh-CN" altLang="en-US" sz="3600" b="1" dirty="0" smtClean="0">
                <a:solidFill>
                  <a:prstClr val="black"/>
                </a:solidFill>
                <a:latin typeface="黑体" pitchFamily="49" charset="-122"/>
                <a:ea typeface="黑体" pitchFamily="49" charset="-122"/>
              </a:rPr>
              <a:t>组织结构不合理、内部沟通不畅</a:t>
            </a:r>
            <a:endParaRPr lang="en-US" altLang="zh-CN" sz="3600" b="1" dirty="0" smtClean="0">
              <a:solidFill>
                <a:prstClr val="black"/>
              </a:solidFill>
              <a:latin typeface="黑体" pitchFamily="49" charset="-122"/>
              <a:ea typeface="黑体" pitchFamily="49" charset="-122"/>
            </a:endParaRPr>
          </a:p>
          <a:p>
            <a:r>
              <a:rPr lang="en-US" altLang="zh-CN" sz="3600" b="1" dirty="0" smtClean="0">
                <a:solidFill>
                  <a:prstClr val="black"/>
                </a:solidFill>
                <a:latin typeface="黑体" pitchFamily="49" charset="-122"/>
                <a:ea typeface="黑体" pitchFamily="49" charset="-122"/>
              </a:rPr>
              <a:t>    4.</a:t>
            </a:r>
            <a:r>
              <a:rPr lang="zh-CN" altLang="en-US" sz="3600" b="1" dirty="0" smtClean="0">
                <a:solidFill>
                  <a:prstClr val="black"/>
                </a:solidFill>
                <a:latin typeface="黑体" pitchFamily="49" charset="-122"/>
                <a:ea typeface="黑体" pitchFamily="49" charset="-122"/>
              </a:rPr>
              <a:t>准备工作不充分</a:t>
            </a:r>
            <a:endParaRPr lang="en-US" altLang="zh-CN" sz="3600" b="1" dirty="0" smtClean="0">
              <a:solidFill>
                <a:prstClr val="black"/>
              </a:solidFill>
              <a:latin typeface="黑体" pitchFamily="49" charset="-122"/>
              <a:ea typeface="黑体" pitchFamily="49" charset="-122"/>
            </a:endParaRPr>
          </a:p>
        </p:txBody>
      </p:sp>
      <p:grpSp>
        <p:nvGrpSpPr>
          <p:cNvPr id="5" name="组合 4"/>
          <p:cNvGrpSpPr/>
          <p:nvPr/>
        </p:nvGrpSpPr>
        <p:grpSpPr>
          <a:xfrm>
            <a:off x="5936035" y="1290919"/>
            <a:ext cx="2441985" cy="2661240"/>
            <a:chOff x="7735888" y="5521325"/>
            <a:chExt cx="577850" cy="604838"/>
          </a:xfrm>
          <a:solidFill>
            <a:sysClr val="window" lastClr="FFFFFF">
              <a:lumMod val="50000"/>
            </a:sysClr>
          </a:solidFill>
        </p:grpSpPr>
        <p:sp>
          <p:nvSpPr>
            <p:cNvPr id="6" name="Freeform 160"/>
            <p:cNvSpPr>
              <a:spLocks noEditPoints="1"/>
            </p:cNvSpPr>
            <p:nvPr/>
          </p:nvSpPr>
          <p:spPr bwMode="auto">
            <a:xfrm>
              <a:off x="7780338" y="5521325"/>
              <a:ext cx="479425" cy="514350"/>
            </a:xfrm>
            <a:custGeom>
              <a:avLst/>
              <a:gdLst>
                <a:gd name="T0" fmla="*/ 231 w 302"/>
                <a:gd name="T1" fmla="*/ 158 h 324"/>
                <a:gd name="T2" fmla="*/ 209 w 302"/>
                <a:gd name="T3" fmla="*/ 146 h 324"/>
                <a:gd name="T4" fmla="*/ 199 w 302"/>
                <a:gd name="T5" fmla="*/ 134 h 324"/>
                <a:gd name="T6" fmla="*/ 191 w 302"/>
                <a:gd name="T7" fmla="*/ 112 h 324"/>
                <a:gd name="T8" fmla="*/ 193 w 302"/>
                <a:gd name="T9" fmla="*/ 104 h 324"/>
                <a:gd name="T10" fmla="*/ 197 w 302"/>
                <a:gd name="T11" fmla="*/ 100 h 324"/>
                <a:gd name="T12" fmla="*/ 0 w 302"/>
                <a:gd name="T13" fmla="*/ 294 h 324"/>
                <a:gd name="T14" fmla="*/ 21 w 302"/>
                <a:gd name="T15" fmla="*/ 302 h 324"/>
                <a:gd name="T16" fmla="*/ 43 w 302"/>
                <a:gd name="T17" fmla="*/ 310 h 324"/>
                <a:gd name="T18" fmla="*/ 104 w 302"/>
                <a:gd name="T19" fmla="*/ 322 h 324"/>
                <a:gd name="T20" fmla="*/ 162 w 302"/>
                <a:gd name="T21" fmla="*/ 324 h 324"/>
                <a:gd name="T22" fmla="*/ 221 w 302"/>
                <a:gd name="T23" fmla="*/ 314 h 324"/>
                <a:gd name="T24" fmla="*/ 276 w 302"/>
                <a:gd name="T25" fmla="*/ 294 h 324"/>
                <a:gd name="T26" fmla="*/ 288 w 302"/>
                <a:gd name="T27" fmla="*/ 288 h 324"/>
                <a:gd name="T28" fmla="*/ 300 w 302"/>
                <a:gd name="T29" fmla="*/ 278 h 324"/>
                <a:gd name="T30" fmla="*/ 231 w 302"/>
                <a:gd name="T31" fmla="*/ 158 h 324"/>
                <a:gd name="T32" fmla="*/ 179 w 302"/>
                <a:gd name="T33" fmla="*/ 120 h 324"/>
                <a:gd name="T34" fmla="*/ 187 w 302"/>
                <a:gd name="T35" fmla="*/ 134 h 324"/>
                <a:gd name="T36" fmla="*/ 183 w 302"/>
                <a:gd name="T37" fmla="*/ 152 h 324"/>
                <a:gd name="T38" fmla="*/ 174 w 302"/>
                <a:gd name="T39" fmla="*/ 156 h 324"/>
                <a:gd name="T40" fmla="*/ 158 w 302"/>
                <a:gd name="T41" fmla="*/ 158 h 324"/>
                <a:gd name="T42" fmla="*/ 150 w 302"/>
                <a:gd name="T43" fmla="*/ 154 h 324"/>
                <a:gd name="T44" fmla="*/ 142 w 302"/>
                <a:gd name="T45" fmla="*/ 138 h 324"/>
                <a:gd name="T46" fmla="*/ 146 w 302"/>
                <a:gd name="T47" fmla="*/ 122 h 324"/>
                <a:gd name="T48" fmla="*/ 154 w 302"/>
                <a:gd name="T49" fmla="*/ 116 h 324"/>
                <a:gd name="T50" fmla="*/ 170 w 302"/>
                <a:gd name="T51" fmla="*/ 116 h 324"/>
                <a:gd name="T52" fmla="*/ 179 w 302"/>
                <a:gd name="T53" fmla="*/ 120 h 324"/>
                <a:gd name="T54" fmla="*/ 83 w 302"/>
                <a:gd name="T55" fmla="*/ 245 h 324"/>
                <a:gd name="T56" fmla="*/ 77 w 302"/>
                <a:gd name="T57" fmla="*/ 235 h 324"/>
                <a:gd name="T58" fmla="*/ 75 w 302"/>
                <a:gd name="T59" fmla="*/ 211 h 324"/>
                <a:gd name="T60" fmla="*/ 81 w 302"/>
                <a:gd name="T61" fmla="*/ 201 h 324"/>
                <a:gd name="T62" fmla="*/ 85 w 302"/>
                <a:gd name="T63" fmla="*/ 195 h 324"/>
                <a:gd name="T64" fmla="*/ 104 w 302"/>
                <a:gd name="T65" fmla="*/ 189 h 324"/>
                <a:gd name="T66" fmla="*/ 116 w 302"/>
                <a:gd name="T67" fmla="*/ 191 h 324"/>
                <a:gd name="T68" fmla="*/ 126 w 302"/>
                <a:gd name="T69" fmla="*/ 197 h 324"/>
                <a:gd name="T70" fmla="*/ 132 w 302"/>
                <a:gd name="T71" fmla="*/ 201 h 324"/>
                <a:gd name="T72" fmla="*/ 136 w 302"/>
                <a:gd name="T73" fmla="*/ 213 h 324"/>
                <a:gd name="T74" fmla="*/ 138 w 302"/>
                <a:gd name="T75" fmla="*/ 225 h 324"/>
                <a:gd name="T76" fmla="*/ 134 w 302"/>
                <a:gd name="T77" fmla="*/ 237 h 324"/>
                <a:gd name="T78" fmla="*/ 130 w 302"/>
                <a:gd name="T79" fmla="*/ 241 h 324"/>
                <a:gd name="T80" fmla="*/ 120 w 302"/>
                <a:gd name="T81" fmla="*/ 249 h 324"/>
                <a:gd name="T82" fmla="*/ 96 w 302"/>
                <a:gd name="T83" fmla="*/ 251 h 324"/>
                <a:gd name="T84" fmla="*/ 83 w 302"/>
                <a:gd name="T85" fmla="*/ 245 h 324"/>
                <a:gd name="T86" fmla="*/ 181 w 302"/>
                <a:gd name="T87" fmla="*/ 255 h 324"/>
                <a:gd name="T88" fmla="*/ 174 w 302"/>
                <a:gd name="T89" fmla="*/ 249 h 324"/>
                <a:gd name="T90" fmla="*/ 174 w 302"/>
                <a:gd name="T91" fmla="*/ 233 h 324"/>
                <a:gd name="T92" fmla="*/ 179 w 302"/>
                <a:gd name="T93" fmla="*/ 225 h 324"/>
                <a:gd name="T94" fmla="*/ 193 w 302"/>
                <a:gd name="T95" fmla="*/ 219 h 324"/>
                <a:gd name="T96" fmla="*/ 207 w 302"/>
                <a:gd name="T97" fmla="*/ 223 h 324"/>
                <a:gd name="T98" fmla="*/ 213 w 302"/>
                <a:gd name="T99" fmla="*/ 231 h 324"/>
                <a:gd name="T100" fmla="*/ 215 w 302"/>
                <a:gd name="T101" fmla="*/ 245 h 324"/>
                <a:gd name="T102" fmla="*/ 211 w 302"/>
                <a:gd name="T103" fmla="*/ 253 h 324"/>
                <a:gd name="T104" fmla="*/ 197 w 302"/>
                <a:gd name="T105" fmla="*/ 261 h 324"/>
                <a:gd name="T106" fmla="*/ 181 w 302"/>
                <a:gd name="T107" fmla="*/ 25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2" h="324">
                  <a:moveTo>
                    <a:pt x="231" y="158"/>
                  </a:moveTo>
                  <a:lnTo>
                    <a:pt x="231" y="158"/>
                  </a:lnTo>
                  <a:lnTo>
                    <a:pt x="221" y="152"/>
                  </a:lnTo>
                  <a:lnTo>
                    <a:pt x="209" y="146"/>
                  </a:lnTo>
                  <a:lnTo>
                    <a:pt x="209" y="146"/>
                  </a:lnTo>
                  <a:lnTo>
                    <a:pt x="199" y="134"/>
                  </a:lnTo>
                  <a:lnTo>
                    <a:pt x="193" y="122"/>
                  </a:lnTo>
                  <a:lnTo>
                    <a:pt x="191" y="112"/>
                  </a:lnTo>
                  <a:lnTo>
                    <a:pt x="191" y="108"/>
                  </a:lnTo>
                  <a:lnTo>
                    <a:pt x="193" y="104"/>
                  </a:lnTo>
                  <a:lnTo>
                    <a:pt x="193" y="104"/>
                  </a:lnTo>
                  <a:lnTo>
                    <a:pt x="197" y="100"/>
                  </a:lnTo>
                  <a:lnTo>
                    <a:pt x="138" y="0"/>
                  </a:lnTo>
                  <a:lnTo>
                    <a:pt x="0" y="294"/>
                  </a:lnTo>
                  <a:lnTo>
                    <a:pt x="0" y="294"/>
                  </a:lnTo>
                  <a:lnTo>
                    <a:pt x="21" y="302"/>
                  </a:lnTo>
                  <a:lnTo>
                    <a:pt x="43" y="310"/>
                  </a:lnTo>
                  <a:lnTo>
                    <a:pt x="43" y="310"/>
                  </a:lnTo>
                  <a:lnTo>
                    <a:pt x="73" y="318"/>
                  </a:lnTo>
                  <a:lnTo>
                    <a:pt x="104" y="322"/>
                  </a:lnTo>
                  <a:lnTo>
                    <a:pt x="134" y="324"/>
                  </a:lnTo>
                  <a:lnTo>
                    <a:pt x="162" y="324"/>
                  </a:lnTo>
                  <a:lnTo>
                    <a:pt x="193" y="320"/>
                  </a:lnTo>
                  <a:lnTo>
                    <a:pt x="221" y="314"/>
                  </a:lnTo>
                  <a:lnTo>
                    <a:pt x="249" y="304"/>
                  </a:lnTo>
                  <a:lnTo>
                    <a:pt x="276" y="294"/>
                  </a:lnTo>
                  <a:lnTo>
                    <a:pt x="276" y="294"/>
                  </a:lnTo>
                  <a:lnTo>
                    <a:pt x="288" y="288"/>
                  </a:lnTo>
                  <a:lnTo>
                    <a:pt x="296" y="282"/>
                  </a:lnTo>
                  <a:lnTo>
                    <a:pt x="300" y="278"/>
                  </a:lnTo>
                  <a:lnTo>
                    <a:pt x="302" y="274"/>
                  </a:lnTo>
                  <a:lnTo>
                    <a:pt x="231" y="158"/>
                  </a:lnTo>
                  <a:close/>
                  <a:moveTo>
                    <a:pt x="179" y="120"/>
                  </a:moveTo>
                  <a:lnTo>
                    <a:pt x="179" y="120"/>
                  </a:lnTo>
                  <a:lnTo>
                    <a:pt x="185" y="126"/>
                  </a:lnTo>
                  <a:lnTo>
                    <a:pt x="187" y="134"/>
                  </a:lnTo>
                  <a:lnTo>
                    <a:pt x="187" y="144"/>
                  </a:lnTo>
                  <a:lnTo>
                    <a:pt x="183" y="152"/>
                  </a:lnTo>
                  <a:lnTo>
                    <a:pt x="183" y="152"/>
                  </a:lnTo>
                  <a:lnTo>
                    <a:pt x="174" y="156"/>
                  </a:lnTo>
                  <a:lnTo>
                    <a:pt x="166" y="160"/>
                  </a:lnTo>
                  <a:lnTo>
                    <a:pt x="158" y="158"/>
                  </a:lnTo>
                  <a:lnTo>
                    <a:pt x="150" y="154"/>
                  </a:lnTo>
                  <a:lnTo>
                    <a:pt x="150" y="154"/>
                  </a:lnTo>
                  <a:lnTo>
                    <a:pt x="144" y="146"/>
                  </a:lnTo>
                  <a:lnTo>
                    <a:pt x="142" y="138"/>
                  </a:lnTo>
                  <a:lnTo>
                    <a:pt x="142" y="130"/>
                  </a:lnTo>
                  <a:lnTo>
                    <a:pt x="146" y="122"/>
                  </a:lnTo>
                  <a:lnTo>
                    <a:pt x="146" y="122"/>
                  </a:lnTo>
                  <a:lnTo>
                    <a:pt x="154" y="116"/>
                  </a:lnTo>
                  <a:lnTo>
                    <a:pt x="162" y="114"/>
                  </a:lnTo>
                  <a:lnTo>
                    <a:pt x="170" y="116"/>
                  </a:lnTo>
                  <a:lnTo>
                    <a:pt x="179" y="120"/>
                  </a:lnTo>
                  <a:lnTo>
                    <a:pt x="179" y="120"/>
                  </a:lnTo>
                  <a:close/>
                  <a:moveTo>
                    <a:pt x="83" y="245"/>
                  </a:moveTo>
                  <a:lnTo>
                    <a:pt x="83" y="245"/>
                  </a:lnTo>
                  <a:lnTo>
                    <a:pt x="79" y="241"/>
                  </a:lnTo>
                  <a:lnTo>
                    <a:pt x="77" y="235"/>
                  </a:lnTo>
                  <a:lnTo>
                    <a:pt x="73" y="223"/>
                  </a:lnTo>
                  <a:lnTo>
                    <a:pt x="75" y="211"/>
                  </a:lnTo>
                  <a:lnTo>
                    <a:pt x="77" y="205"/>
                  </a:lnTo>
                  <a:lnTo>
                    <a:pt x="81" y="201"/>
                  </a:lnTo>
                  <a:lnTo>
                    <a:pt x="81" y="201"/>
                  </a:lnTo>
                  <a:lnTo>
                    <a:pt x="85" y="195"/>
                  </a:lnTo>
                  <a:lnTo>
                    <a:pt x="92" y="193"/>
                  </a:lnTo>
                  <a:lnTo>
                    <a:pt x="104" y="189"/>
                  </a:lnTo>
                  <a:lnTo>
                    <a:pt x="110" y="189"/>
                  </a:lnTo>
                  <a:lnTo>
                    <a:pt x="116" y="191"/>
                  </a:lnTo>
                  <a:lnTo>
                    <a:pt x="122" y="193"/>
                  </a:lnTo>
                  <a:lnTo>
                    <a:pt x="126" y="197"/>
                  </a:lnTo>
                  <a:lnTo>
                    <a:pt x="126" y="197"/>
                  </a:lnTo>
                  <a:lnTo>
                    <a:pt x="132" y="201"/>
                  </a:lnTo>
                  <a:lnTo>
                    <a:pt x="134" y="207"/>
                  </a:lnTo>
                  <a:lnTo>
                    <a:pt x="136" y="213"/>
                  </a:lnTo>
                  <a:lnTo>
                    <a:pt x="138" y="219"/>
                  </a:lnTo>
                  <a:lnTo>
                    <a:pt x="138" y="225"/>
                  </a:lnTo>
                  <a:lnTo>
                    <a:pt x="136" y="231"/>
                  </a:lnTo>
                  <a:lnTo>
                    <a:pt x="134" y="237"/>
                  </a:lnTo>
                  <a:lnTo>
                    <a:pt x="130" y="241"/>
                  </a:lnTo>
                  <a:lnTo>
                    <a:pt x="130" y="241"/>
                  </a:lnTo>
                  <a:lnTo>
                    <a:pt x="126" y="247"/>
                  </a:lnTo>
                  <a:lnTo>
                    <a:pt x="120" y="249"/>
                  </a:lnTo>
                  <a:lnTo>
                    <a:pt x="108" y="253"/>
                  </a:lnTo>
                  <a:lnTo>
                    <a:pt x="96" y="251"/>
                  </a:lnTo>
                  <a:lnTo>
                    <a:pt x="89" y="249"/>
                  </a:lnTo>
                  <a:lnTo>
                    <a:pt x="83" y="245"/>
                  </a:lnTo>
                  <a:lnTo>
                    <a:pt x="83" y="245"/>
                  </a:lnTo>
                  <a:close/>
                  <a:moveTo>
                    <a:pt x="181" y="255"/>
                  </a:moveTo>
                  <a:lnTo>
                    <a:pt x="181" y="255"/>
                  </a:lnTo>
                  <a:lnTo>
                    <a:pt x="174" y="249"/>
                  </a:lnTo>
                  <a:lnTo>
                    <a:pt x="172" y="241"/>
                  </a:lnTo>
                  <a:lnTo>
                    <a:pt x="174" y="233"/>
                  </a:lnTo>
                  <a:lnTo>
                    <a:pt x="179" y="225"/>
                  </a:lnTo>
                  <a:lnTo>
                    <a:pt x="179" y="225"/>
                  </a:lnTo>
                  <a:lnTo>
                    <a:pt x="185" y="221"/>
                  </a:lnTo>
                  <a:lnTo>
                    <a:pt x="193" y="219"/>
                  </a:lnTo>
                  <a:lnTo>
                    <a:pt x="201" y="219"/>
                  </a:lnTo>
                  <a:lnTo>
                    <a:pt x="207" y="223"/>
                  </a:lnTo>
                  <a:lnTo>
                    <a:pt x="207" y="223"/>
                  </a:lnTo>
                  <a:lnTo>
                    <a:pt x="213" y="231"/>
                  </a:lnTo>
                  <a:lnTo>
                    <a:pt x="215" y="237"/>
                  </a:lnTo>
                  <a:lnTo>
                    <a:pt x="215" y="245"/>
                  </a:lnTo>
                  <a:lnTo>
                    <a:pt x="211" y="253"/>
                  </a:lnTo>
                  <a:lnTo>
                    <a:pt x="211" y="253"/>
                  </a:lnTo>
                  <a:lnTo>
                    <a:pt x="203" y="259"/>
                  </a:lnTo>
                  <a:lnTo>
                    <a:pt x="197" y="261"/>
                  </a:lnTo>
                  <a:lnTo>
                    <a:pt x="189" y="259"/>
                  </a:lnTo>
                  <a:lnTo>
                    <a:pt x="181" y="255"/>
                  </a:lnTo>
                  <a:lnTo>
                    <a:pt x="181" y="255"/>
                  </a:lnTo>
                  <a:close/>
                </a:path>
              </a:pathLst>
            </a:custGeom>
            <a:solidFill>
              <a:srgbClr val="C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Freeform 161"/>
            <p:cNvSpPr>
              <a:spLocks/>
            </p:cNvSpPr>
            <p:nvPr/>
          </p:nvSpPr>
          <p:spPr bwMode="auto">
            <a:xfrm>
              <a:off x="7735888" y="5988050"/>
              <a:ext cx="577850" cy="138113"/>
            </a:xfrm>
            <a:custGeom>
              <a:avLst/>
              <a:gdLst>
                <a:gd name="T0" fmla="*/ 166 w 364"/>
                <a:gd name="T1" fmla="*/ 87 h 87"/>
                <a:gd name="T2" fmla="*/ 166 w 364"/>
                <a:gd name="T3" fmla="*/ 87 h 87"/>
                <a:gd name="T4" fmla="*/ 132 w 364"/>
                <a:gd name="T5" fmla="*/ 85 h 87"/>
                <a:gd name="T6" fmla="*/ 99 w 364"/>
                <a:gd name="T7" fmla="*/ 81 h 87"/>
                <a:gd name="T8" fmla="*/ 71 w 364"/>
                <a:gd name="T9" fmla="*/ 75 h 87"/>
                <a:gd name="T10" fmla="*/ 49 w 364"/>
                <a:gd name="T11" fmla="*/ 69 h 87"/>
                <a:gd name="T12" fmla="*/ 28 w 364"/>
                <a:gd name="T13" fmla="*/ 61 h 87"/>
                <a:gd name="T14" fmla="*/ 14 w 364"/>
                <a:gd name="T15" fmla="*/ 54 h 87"/>
                <a:gd name="T16" fmla="*/ 0 w 364"/>
                <a:gd name="T17" fmla="*/ 46 h 87"/>
                <a:gd name="T18" fmla="*/ 20 w 364"/>
                <a:gd name="T19" fmla="*/ 14 h 87"/>
                <a:gd name="T20" fmla="*/ 10 w 364"/>
                <a:gd name="T21" fmla="*/ 30 h 87"/>
                <a:gd name="T22" fmla="*/ 20 w 364"/>
                <a:gd name="T23" fmla="*/ 14 h 87"/>
                <a:gd name="T24" fmla="*/ 20 w 364"/>
                <a:gd name="T25" fmla="*/ 14 h 87"/>
                <a:gd name="T26" fmla="*/ 28 w 364"/>
                <a:gd name="T27" fmla="*/ 18 h 87"/>
                <a:gd name="T28" fmla="*/ 49 w 364"/>
                <a:gd name="T29" fmla="*/ 26 h 87"/>
                <a:gd name="T30" fmla="*/ 79 w 364"/>
                <a:gd name="T31" fmla="*/ 36 h 87"/>
                <a:gd name="T32" fmla="*/ 97 w 364"/>
                <a:gd name="T33" fmla="*/ 40 h 87"/>
                <a:gd name="T34" fmla="*/ 117 w 364"/>
                <a:gd name="T35" fmla="*/ 44 h 87"/>
                <a:gd name="T36" fmla="*/ 140 w 364"/>
                <a:gd name="T37" fmla="*/ 46 h 87"/>
                <a:gd name="T38" fmla="*/ 166 w 364"/>
                <a:gd name="T39" fmla="*/ 48 h 87"/>
                <a:gd name="T40" fmla="*/ 192 w 364"/>
                <a:gd name="T41" fmla="*/ 46 h 87"/>
                <a:gd name="T42" fmla="*/ 221 w 364"/>
                <a:gd name="T43" fmla="*/ 44 h 87"/>
                <a:gd name="T44" fmla="*/ 249 w 364"/>
                <a:gd name="T45" fmla="*/ 38 h 87"/>
                <a:gd name="T46" fmla="*/ 279 w 364"/>
                <a:gd name="T47" fmla="*/ 28 h 87"/>
                <a:gd name="T48" fmla="*/ 312 w 364"/>
                <a:gd name="T49" fmla="*/ 16 h 87"/>
                <a:gd name="T50" fmla="*/ 344 w 364"/>
                <a:gd name="T51" fmla="*/ 0 h 87"/>
                <a:gd name="T52" fmla="*/ 364 w 364"/>
                <a:gd name="T53" fmla="*/ 32 h 87"/>
                <a:gd name="T54" fmla="*/ 364 w 364"/>
                <a:gd name="T55" fmla="*/ 32 h 87"/>
                <a:gd name="T56" fmla="*/ 336 w 364"/>
                <a:gd name="T57" fmla="*/ 46 h 87"/>
                <a:gd name="T58" fmla="*/ 310 w 364"/>
                <a:gd name="T59" fmla="*/ 58 h 87"/>
                <a:gd name="T60" fmla="*/ 283 w 364"/>
                <a:gd name="T61" fmla="*/ 69 h 87"/>
                <a:gd name="T62" fmla="*/ 259 w 364"/>
                <a:gd name="T63" fmla="*/ 75 h 87"/>
                <a:gd name="T64" fmla="*/ 235 w 364"/>
                <a:gd name="T65" fmla="*/ 81 h 87"/>
                <a:gd name="T66" fmla="*/ 211 w 364"/>
                <a:gd name="T67" fmla="*/ 85 h 87"/>
                <a:gd name="T68" fmla="*/ 188 w 364"/>
                <a:gd name="T69" fmla="*/ 87 h 87"/>
                <a:gd name="T70" fmla="*/ 166 w 364"/>
                <a:gd name="T71" fmla="*/ 87 h 87"/>
                <a:gd name="T72" fmla="*/ 166 w 364"/>
                <a:gd name="T7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4" h="87">
                  <a:moveTo>
                    <a:pt x="166" y="87"/>
                  </a:moveTo>
                  <a:lnTo>
                    <a:pt x="166" y="87"/>
                  </a:lnTo>
                  <a:lnTo>
                    <a:pt x="132" y="85"/>
                  </a:lnTo>
                  <a:lnTo>
                    <a:pt x="99" y="81"/>
                  </a:lnTo>
                  <a:lnTo>
                    <a:pt x="71" y="75"/>
                  </a:lnTo>
                  <a:lnTo>
                    <a:pt x="49" y="69"/>
                  </a:lnTo>
                  <a:lnTo>
                    <a:pt x="28" y="61"/>
                  </a:lnTo>
                  <a:lnTo>
                    <a:pt x="14" y="54"/>
                  </a:lnTo>
                  <a:lnTo>
                    <a:pt x="0" y="46"/>
                  </a:lnTo>
                  <a:lnTo>
                    <a:pt x="20" y="14"/>
                  </a:lnTo>
                  <a:lnTo>
                    <a:pt x="10" y="30"/>
                  </a:lnTo>
                  <a:lnTo>
                    <a:pt x="20" y="14"/>
                  </a:lnTo>
                  <a:lnTo>
                    <a:pt x="20" y="14"/>
                  </a:lnTo>
                  <a:lnTo>
                    <a:pt x="28" y="18"/>
                  </a:lnTo>
                  <a:lnTo>
                    <a:pt x="49" y="26"/>
                  </a:lnTo>
                  <a:lnTo>
                    <a:pt x="79" y="36"/>
                  </a:lnTo>
                  <a:lnTo>
                    <a:pt x="97" y="40"/>
                  </a:lnTo>
                  <a:lnTo>
                    <a:pt x="117" y="44"/>
                  </a:lnTo>
                  <a:lnTo>
                    <a:pt x="140" y="46"/>
                  </a:lnTo>
                  <a:lnTo>
                    <a:pt x="166" y="48"/>
                  </a:lnTo>
                  <a:lnTo>
                    <a:pt x="192" y="46"/>
                  </a:lnTo>
                  <a:lnTo>
                    <a:pt x="221" y="44"/>
                  </a:lnTo>
                  <a:lnTo>
                    <a:pt x="249" y="38"/>
                  </a:lnTo>
                  <a:lnTo>
                    <a:pt x="279" y="28"/>
                  </a:lnTo>
                  <a:lnTo>
                    <a:pt x="312" y="16"/>
                  </a:lnTo>
                  <a:lnTo>
                    <a:pt x="344" y="0"/>
                  </a:lnTo>
                  <a:lnTo>
                    <a:pt x="364" y="32"/>
                  </a:lnTo>
                  <a:lnTo>
                    <a:pt x="364" y="32"/>
                  </a:lnTo>
                  <a:lnTo>
                    <a:pt x="336" y="46"/>
                  </a:lnTo>
                  <a:lnTo>
                    <a:pt x="310" y="58"/>
                  </a:lnTo>
                  <a:lnTo>
                    <a:pt x="283" y="69"/>
                  </a:lnTo>
                  <a:lnTo>
                    <a:pt x="259" y="75"/>
                  </a:lnTo>
                  <a:lnTo>
                    <a:pt x="235" y="81"/>
                  </a:lnTo>
                  <a:lnTo>
                    <a:pt x="211" y="85"/>
                  </a:lnTo>
                  <a:lnTo>
                    <a:pt x="188" y="87"/>
                  </a:lnTo>
                  <a:lnTo>
                    <a:pt x="166" y="87"/>
                  </a:lnTo>
                  <a:lnTo>
                    <a:pt x="166" y="87"/>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 xmlns:p14="http://schemas.microsoft.com/office/powerpoint/2010/main" val="3681418999"/>
      </p:ext>
    </p:extLst>
  </p:cSld>
  <p:clrMapOvr>
    <a:masterClrMapping/>
  </p:clrMapOvr>
  <p:transition spd="slow">
    <p:pull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9096" y="606758"/>
            <a:ext cx="6906410" cy="3711785"/>
          </a:xfrm>
          <a:prstGeom prst="rect">
            <a:avLst/>
          </a:prstGeom>
          <a:noFill/>
        </p:spPr>
        <p:txBody>
          <a:bodyPr wrap="square" rtlCol="0">
            <a:spAutoFit/>
          </a:bodyPr>
          <a:lstStyle/>
          <a:p>
            <a:pPr>
              <a:lnSpc>
                <a:spcPct val="120000"/>
              </a:lnSpc>
            </a:pPr>
            <a:r>
              <a:rPr lang="zh-CN" altLang="en-US" sz="3600" b="1" dirty="0" smtClean="0">
                <a:solidFill>
                  <a:prstClr val="black"/>
                </a:solidFill>
                <a:latin typeface="黑体" pitchFamily="49" charset="-122"/>
                <a:ea typeface="黑体" pitchFamily="49" charset="-122"/>
              </a:rPr>
              <a:t>（二）客观原因</a:t>
            </a:r>
            <a:endParaRPr lang="en-US" altLang="zh-CN" sz="3600" b="1" dirty="0" smtClean="0">
              <a:solidFill>
                <a:prstClr val="black"/>
              </a:solidFill>
              <a:latin typeface="黑体" pitchFamily="49" charset="-122"/>
              <a:ea typeface="黑体" pitchFamily="49" charset="-122"/>
            </a:endParaRPr>
          </a:p>
          <a:p>
            <a:pPr>
              <a:lnSpc>
                <a:spcPct val="120000"/>
              </a:lnSpc>
            </a:pPr>
            <a:r>
              <a:rPr lang="en-US" altLang="zh-CN" sz="3200" b="1" dirty="0" smtClean="0">
                <a:solidFill>
                  <a:prstClr val="black"/>
                </a:solidFill>
                <a:latin typeface="黑体" pitchFamily="49" charset="-122"/>
                <a:ea typeface="黑体" pitchFamily="49" charset="-122"/>
              </a:rPr>
              <a:t>1.</a:t>
            </a:r>
            <a:r>
              <a:rPr lang="zh-CN" altLang="en-US" sz="3200" b="1" dirty="0" smtClean="0">
                <a:solidFill>
                  <a:prstClr val="black"/>
                </a:solidFill>
                <a:latin typeface="黑体" pitchFamily="49" charset="-122"/>
                <a:ea typeface="黑体" pitchFamily="49" charset="-122"/>
              </a:rPr>
              <a:t>政策质量低劣，不能准确地针对政策问题</a:t>
            </a:r>
            <a:endParaRPr lang="en-US" altLang="zh-CN" sz="3200" b="1" dirty="0" smtClean="0">
              <a:solidFill>
                <a:prstClr val="black"/>
              </a:solidFill>
              <a:latin typeface="黑体" pitchFamily="49" charset="-122"/>
              <a:ea typeface="黑体" pitchFamily="49" charset="-122"/>
            </a:endParaRPr>
          </a:p>
          <a:p>
            <a:pPr>
              <a:lnSpc>
                <a:spcPct val="120000"/>
              </a:lnSpc>
            </a:pPr>
            <a:r>
              <a:rPr lang="en-US" altLang="zh-CN" sz="3200" b="1" dirty="0" smtClean="0">
                <a:solidFill>
                  <a:prstClr val="black"/>
                </a:solidFill>
                <a:latin typeface="黑体" pitchFamily="49" charset="-122"/>
                <a:ea typeface="黑体" pitchFamily="49" charset="-122"/>
              </a:rPr>
              <a:t>   </a:t>
            </a:r>
            <a:r>
              <a:rPr lang="zh-CN" altLang="en-US" sz="3200" b="1" dirty="0" smtClean="0">
                <a:solidFill>
                  <a:prstClr val="black"/>
                </a:solidFill>
                <a:latin typeface="黑体" pitchFamily="49" charset="-122"/>
                <a:ea typeface="黑体" pitchFamily="49" charset="-122"/>
              </a:rPr>
              <a:t>政策目标错误或者模糊不清；政策内容混乱；政策标准不合理</a:t>
            </a:r>
            <a:endParaRPr lang="en-US" altLang="zh-CN" sz="3200" b="1" dirty="0" smtClean="0">
              <a:solidFill>
                <a:prstClr val="black"/>
              </a:solidFill>
              <a:latin typeface="黑体" pitchFamily="49" charset="-122"/>
              <a:ea typeface="黑体" pitchFamily="49" charset="-122"/>
            </a:endParaRPr>
          </a:p>
          <a:p>
            <a:pPr>
              <a:lnSpc>
                <a:spcPct val="120000"/>
              </a:lnSpc>
            </a:pPr>
            <a:r>
              <a:rPr lang="en-US" altLang="zh-CN" sz="3200" b="1" dirty="0" smtClean="0">
                <a:solidFill>
                  <a:prstClr val="black"/>
                </a:solidFill>
                <a:latin typeface="黑体" pitchFamily="49" charset="-122"/>
                <a:ea typeface="黑体" pitchFamily="49" charset="-122"/>
              </a:rPr>
              <a:t>2.</a:t>
            </a:r>
            <a:r>
              <a:rPr lang="zh-CN" altLang="en-US" sz="3200" b="1" dirty="0" smtClean="0">
                <a:solidFill>
                  <a:prstClr val="black"/>
                </a:solidFill>
                <a:latin typeface="黑体" pitchFamily="49" charset="-122"/>
                <a:ea typeface="黑体" pitchFamily="49" charset="-122"/>
              </a:rPr>
              <a:t>政策环境的变化</a:t>
            </a:r>
            <a:endParaRPr lang="en-US" altLang="zh-CN" sz="3200" b="1" dirty="0" smtClean="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3988372387"/>
      </p:ext>
    </p:extLst>
  </p:cSld>
  <p:clrMapOvr>
    <a:masterClrMapping/>
  </p:clrMapOvr>
  <p:transition spd="slow">
    <p:pull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6824" y="994034"/>
            <a:ext cx="7368987" cy="2456057"/>
          </a:xfrm>
          <a:prstGeom prst="rect">
            <a:avLst/>
          </a:prstGeom>
          <a:noFill/>
        </p:spPr>
        <p:txBody>
          <a:bodyPr wrap="square" rtlCol="0">
            <a:spAutoFit/>
          </a:bodyPr>
          <a:lstStyle/>
          <a:p>
            <a:pPr>
              <a:lnSpc>
                <a:spcPct val="120000"/>
              </a:lnSpc>
            </a:pPr>
            <a:r>
              <a:rPr lang="en-US" altLang="zh-CN" sz="3200" b="1" dirty="0">
                <a:solidFill>
                  <a:prstClr val="black"/>
                </a:solidFill>
                <a:latin typeface="黑体" pitchFamily="49" charset="-122"/>
                <a:ea typeface="黑体" pitchFamily="49" charset="-122"/>
              </a:rPr>
              <a:t>3.</a:t>
            </a:r>
            <a:r>
              <a:rPr lang="zh-CN" altLang="en-US" sz="3200" b="1" dirty="0">
                <a:solidFill>
                  <a:prstClr val="black"/>
                </a:solidFill>
                <a:latin typeface="黑体" pitchFamily="49" charset="-122"/>
                <a:ea typeface="黑体" pitchFamily="49" charset="-122"/>
              </a:rPr>
              <a:t>目标群体的压力</a:t>
            </a:r>
            <a:r>
              <a:rPr lang="en-US" altLang="zh-CN" sz="3200" b="1" dirty="0">
                <a:solidFill>
                  <a:prstClr val="black"/>
                </a:solidFill>
                <a:latin typeface="黑体" pitchFamily="49" charset="-122"/>
                <a:ea typeface="黑体" pitchFamily="49" charset="-122"/>
              </a:rPr>
              <a:t>——</a:t>
            </a:r>
            <a:r>
              <a:rPr lang="zh-CN" altLang="en-US" sz="3200" b="1" dirty="0">
                <a:solidFill>
                  <a:prstClr val="black"/>
                </a:solidFill>
                <a:latin typeface="黑体" pitchFamily="49" charset="-122"/>
                <a:ea typeface="黑体" pitchFamily="49" charset="-122"/>
              </a:rPr>
              <a:t>利益集团压力、目标群体的文化</a:t>
            </a:r>
            <a:r>
              <a:rPr lang="zh-CN" altLang="en-US" sz="3200" b="1" dirty="0" smtClean="0">
                <a:solidFill>
                  <a:prstClr val="black"/>
                </a:solidFill>
                <a:latin typeface="黑体" pitchFamily="49" charset="-122"/>
                <a:ea typeface="黑体" pitchFamily="49" charset="-122"/>
              </a:rPr>
              <a:t>障碍</a:t>
            </a:r>
            <a:endParaRPr lang="en-US" altLang="zh-CN" sz="3200" b="1" dirty="0">
              <a:solidFill>
                <a:prstClr val="black"/>
              </a:solidFill>
              <a:latin typeface="黑体" pitchFamily="49" charset="-122"/>
              <a:ea typeface="黑体" pitchFamily="49" charset="-122"/>
            </a:endParaRPr>
          </a:p>
          <a:p>
            <a:pPr>
              <a:lnSpc>
                <a:spcPct val="120000"/>
              </a:lnSpc>
            </a:pPr>
            <a:r>
              <a:rPr lang="en-US" altLang="zh-CN" sz="3200" b="1" dirty="0" smtClean="0">
                <a:solidFill>
                  <a:prstClr val="black"/>
                </a:solidFill>
                <a:latin typeface="黑体" pitchFamily="49" charset="-122"/>
                <a:ea typeface="黑体" pitchFamily="49" charset="-122"/>
              </a:rPr>
              <a:t>4.</a:t>
            </a:r>
            <a:r>
              <a:rPr lang="zh-CN" altLang="en-US" sz="3200" b="1" dirty="0" smtClean="0">
                <a:solidFill>
                  <a:prstClr val="black"/>
                </a:solidFill>
                <a:latin typeface="黑体" pitchFamily="49" charset="-122"/>
                <a:ea typeface="黑体" pitchFamily="49" charset="-122"/>
              </a:rPr>
              <a:t>政策资源不足</a:t>
            </a:r>
            <a:endParaRPr lang="en-US" altLang="zh-CN" sz="3200" b="1" dirty="0" smtClean="0">
              <a:solidFill>
                <a:prstClr val="black"/>
              </a:solidFill>
              <a:latin typeface="黑体" pitchFamily="49" charset="-122"/>
              <a:ea typeface="黑体" pitchFamily="49" charset="-122"/>
            </a:endParaRPr>
          </a:p>
          <a:p>
            <a:pPr>
              <a:lnSpc>
                <a:spcPct val="120000"/>
              </a:lnSpc>
            </a:pPr>
            <a:r>
              <a:rPr lang="en-US" altLang="zh-CN" sz="3200" b="1" dirty="0" smtClean="0">
                <a:solidFill>
                  <a:prstClr val="black"/>
                </a:solidFill>
                <a:latin typeface="黑体" pitchFamily="49" charset="-122"/>
                <a:ea typeface="黑体" pitchFamily="49" charset="-122"/>
              </a:rPr>
              <a:t>5.</a:t>
            </a:r>
            <a:r>
              <a:rPr lang="zh-CN" altLang="en-US" sz="3200" b="1" dirty="0" smtClean="0">
                <a:solidFill>
                  <a:prstClr val="black"/>
                </a:solidFill>
                <a:latin typeface="黑体" pitchFamily="49" charset="-122"/>
                <a:ea typeface="黑体" pitchFamily="49" charset="-122"/>
              </a:rPr>
              <a:t>执行监督不力</a:t>
            </a:r>
            <a:endParaRPr lang="zh-CN" altLang="en-US" sz="32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675357185"/>
      </p:ext>
    </p:extLst>
  </p:cSld>
  <p:clrMapOvr>
    <a:masterClrMapping/>
  </p:clrMapOvr>
  <p:transition spd="slow">
    <p:pull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卷形 3"/>
          <p:cNvSpPr/>
          <p:nvPr/>
        </p:nvSpPr>
        <p:spPr>
          <a:xfrm>
            <a:off x="1023578" y="126163"/>
            <a:ext cx="7032299" cy="115832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4000" b="1" dirty="0" smtClean="0">
                <a:solidFill>
                  <a:prstClr val="black"/>
                </a:solidFill>
                <a:latin typeface="微软雅黑" pitchFamily="34" charset="-122"/>
                <a:ea typeface="微软雅黑" pitchFamily="34" charset="-122"/>
              </a:rPr>
              <a:t>四、</a:t>
            </a:r>
            <a:r>
              <a:rPr lang="zh-CN" altLang="en-US" sz="4000" b="1" dirty="0">
                <a:solidFill>
                  <a:prstClr val="black"/>
                </a:solidFill>
                <a:latin typeface="微软雅黑" pitchFamily="34" charset="-122"/>
                <a:ea typeface="微软雅黑" pitchFamily="34" charset="-122"/>
              </a:rPr>
              <a:t>公共政策执行偏差</a:t>
            </a:r>
            <a:r>
              <a:rPr lang="zh-CN" altLang="en-US" sz="4000" b="1" dirty="0" smtClean="0">
                <a:solidFill>
                  <a:prstClr val="black"/>
                </a:solidFill>
                <a:latin typeface="微软雅黑" pitchFamily="34" charset="-122"/>
                <a:ea typeface="微软雅黑" pitchFamily="34" charset="-122"/>
              </a:rPr>
              <a:t>的矫正</a:t>
            </a:r>
            <a:endParaRPr lang="zh-CN" altLang="en-US" sz="2800" b="1" dirty="0">
              <a:solidFill>
                <a:prstClr val="black"/>
              </a:solidFill>
              <a:latin typeface="微软雅黑" pitchFamily="34" charset="-122"/>
              <a:ea typeface="微软雅黑" pitchFamily="34" charset="-122"/>
            </a:endParaRPr>
          </a:p>
        </p:txBody>
      </p:sp>
      <p:sp>
        <p:nvSpPr>
          <p:cNvPr id="10" name="TextBox 9"/>
          <p:cNvSpPr txBox="1"/>
          <p:nvPr/>
        </p:nvSpPr>
        <p:spPr>
          <a:xfrm>
            <a:off x="925158" y="1525485"/>
            <a:ext cx="7229138" cy="2663230"/>
          </a:xfrm>
          <a:prstGeom prst="rect">
            <a:avLst/>
          </a:prstGeom>
          <a:noFill/>
        </p:spPr>
        <p:txBody>
          <a:bodyPr wrap="square" rtlCol="0">
            <a:spAutoFit/>
          </a:bodyPr>
          <a:lstStyle/>
          <a:p>
            <a:pPr>
              <a:lnSpc>
                <a:spcPct val="120000"/>
              </a:lnSpc>
            </a:pPr>
            <a:r>
              <a:rPr lang="en-US" altLang="zh-CN" sz="3600" b="1" dirty="0" smtClean="0">
                <a:solidFill>
                  <a:prstClr val="black"/>
                </a:solidFill>
                <a:latin typeface="黑体" pitchFamily="49" charset="-122"/>
                <a:ea typeface="黑体" pitchFamily="49" charset="-122"/>
              </a:rPr>
              <a:t>1.</a:t>
            </a:r>
            <a:r>
              <a:rPr lang="zh-CN" altLang="en-US" sz="3600" b="1" dirty="0" smtClean="0">
                <a:solidFill>
                  <a:prstClr val="black"/>
                </a:solidFill>
                <a:latin typeface="黑体" pitchFamily="49" charset="-122"/>
                <a:ea typeface="黑体" pitchFamily="49" charset="-122"/>
              </a:rPr>
              <a:t>加强公共政策执行的成本受益分析，以获得目标群体的更多支持</a:t>
            </a:r>
            <a:endParaRPr lang="en-US" altLang="zh-CN" sz="3600" b="1" dirty="0" smtClean="0">
              <a:solidFill>
                <a:prstClr val="black"/>
              </a:solidFill>
              <a:latin typeface="黑体" pitchFamily="49" charset="-122"/>
              <a:ea typeface="黑体" pitchFamily="49" charset="-122"/>
            </a:endParaRPr>
          </a:p>
          <a:p>
            <a:pPr>
              <a:lnSpc>
                <a:spcPct val="120000"/>
              </a:lnSpc>
            </a:pPr>
            <a:r>
              <a:rPr lang="en-US" altLang="zh-CN" sz="3600" b="1" dirty="0" smtClean="0">
                <a:solidFill>
                  <a:prstClr val="black"/>
                </a:solidFill>
                <a:latin typeface="黑体" pitchFamily="49" charset="-122"/>
                <a:ea typeface="黑体" pitchFamily="49" charset="-122"/>
              </a:rPr>
              <a:t>2.</a:t>
            </a:r>
            <a:r>
              <a:rPr lang="zh-CN" altLang="en-US" sz="3600" b="1" dirty="0" smtClean="0">
                <a:solidFill>
                  <a:prstClr val="black"/>
                </a:solidFill>
                <a:latin typeface="黑体" pitchFamily="49" charset="-122"/>
                <a:ea typeface="黑体" pitchFamily="49" charset="-122"/>
              </a:rPr>
              <a:t>加强公共政策的认知力度</a:t>
            </a:r>
            <a:r>
              <a:rPr lang="zh-CN" altLang="en-US" sz="3600" b="1" dirty="0">
                <a:solidFill>
                  <a:prstClr val="black"/>
                </a:solidFill>
                <a:latin typeface="黑体" pitchFamily="49" charset="-122"/>
                <a:ea typeface="黑体" pitchFamily="49" charset="-122"/>
              </a:rPr>
              <a:t>，</a:t>
            </a:r>
            <a:r>
              <a:rPr lang="zh-CN" altLang="en-US" sz="3600" b="1" dirty="0" smtClean="0">
                <a:solidFill>
                  <a:prstClr val="black"/>
                </a:solidFill>
                <a:latin typeface="黑体" pitchFamily="49" charset="-122"/>
                <a:ea typeface="黑体" pitchFamily="49" charset="-122"/>
              </a:rPr>
              <a:t>加强宣传，加深对公共政策的理解</a:t>
            </a:r>
          </a:p>
        </p:txBody>
      </p:sp>
    </p:spTree>
    <p:extLst>
      <p:ext uri="{BB962C8B-B14F-4D97-AF65-F5344CB8AC3E}">
        <p14:creationId xmlns="" xmlns:p14="http://schemas.microsoft.com/office/powerpoint/2010/main" val="798099203"/>
      </p:ext>
    </p:extLst>
  </p:cSld>
  <p:clrMapOvr>
    <a:masterClrMapping/>
  </p:clrMapOvr>
  <p:transition spd="slow">
    <p:pull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卷形 3"/>
          <p:cNvSpPr/>
          <p:nvPr/>
        </p:nvSpPr>
        <p:spPr>
          <a:xfrm>
            <a:off x="1023578" y="126163"/>
            <a:ext cx="7032299" cy="115832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4000" b="1" dirty="0" smtClean="0">
                <a:solidFill>
                  <a:prstClr val="black"/>
                </a:solidFill>
                <a:latin typeface="微软雅黑" pitchFamily="34" charset="-122"/>
                <a:ea typeface="微软雅黑" pitchFamily="34" charset="-122"/>
              </a:rPr>
              <a:t>四、</a:t>
            </a:r>
            <a:r>
              <a:rPr lang="zh-CN" altLang="en-US" sz="4000" b="1" dirty="0">
                <a:solidFill>
                  <a:prstClr val="black"/>
                </a:solidFill>
                <a:latin typeface="微软雅黑" pitchFamily="34" charset="-122"/>
                <a:ea typeface="微软雅黑" pitchFamily="34" charset="-122"/>
              </a:rPr>
              <a:t>公共政策执行偏差</a:t>
            </a:r>
            <a:r>
              <a:rPr lang="zh-CN" altLang="en-US" sz="4000" b="1" dirty="0" smtClean="0">
                <a:solidFill>
                  <a:prstClr val="black"/>
                </a:solidFill>
                <a:latin typeface="微软雅黑" pitchFamily="34" charset="-122"/>
                <a:ea typeface="微软雅黑" pitchFamily="34" charset="-122"/>
              </a:rPr>
              <a:t>的矫正</a:t>
            </a:r>
            <a:endParaRPr lang="zh-CN" altLang="en-US" sz="2800" b="1" dirty="0">
              <a:solidFill>
                <a:prstClr val="black"/>
              </a:solidFill>
              <a:latin typeface="微软雅黑" pitchFamily="34" charset="-122"/>
              <a:ea typeface="微软雅黑" pitchFamily="34" charset="-122"/>
            </a:endParaRPr>
          </a:p>
        </p:txBody>
      </p:sp>
      <p:sp>
        <p:nvSpPr>
          <p:cNvPr id="10" name="TextBox 9"/>
          <p:cNvSpPr txBox="1"/>
          <p:nvPr/>
        </p:nvSpPr>
        <p:spPr>
          <a:xfrm>
            <a:off x="905244" y="1697607"/>
            <a:ext cx="7485722" cy="2086725"/>
          </a:xfrm>
          <a:prstGeom prst="rect">
            <a:avLst/>
          </a:prstGeom>
          <a:noFill/>
        </p:spPr>
        <p:txBody>
          <a:bodyPr wrap="square" rtlCol="0">
            <a:spAutoFit/>
          </a:bodyPr>
          <a:lstStyle/>
          <a:p>
            <a:pPr>
              <a:lnSpc>
                <a:spcPct val="120000"/>
              </a:lnSpc>
            </a:pPr>
            <a:r>
              <a:rPr lang="en-US" altLang="zh-CN" sz="3600" b="1" dirty="0" smtClean="0">
                <a:solidFill>
                  <a:prstClr val="black"/>
                </a:solidFill>
                <a:latin typeface="黑体" pitchFamily="49" charset="-122"/>
                <a:ea typeface="黑体" pitchFamily="49" charset="-122"/>
              </a:rPr>
              <a:t>3.</a:t>
            </a:r>
            <a:r>
              <a:rPr lang="zh-CN" altLang="en-US" sz="3600" b="1" dirty="0" smtClean="0">
                <a:solidFill>
                  <a:prstClr val="black"/>
                </a:solidFill>
                <a:latin typeface="黑体" pitchFamily="49" charset="-122"/>
                <a:ea typeface="黑体" pitchFamily="49" charset="-122"/>
              </a:rPr>
              <a:t>努力提高公共政策执行者的素质</a:t>
            </a:r>
            <a:endParaRPr lang="en-US" altLang="zh-CN" sz="3600" b="1" dirty="0" smtClean="0">
              <a:solidFill>
                <a:prstClr val="black"/>
              </a:solidFill>
              <a:latin typeface="黑体" pitchFamily="49" charset="-122"/>
              <a:ea typeface="黑体" pitchFamily="49" charset="-122"/>
            </a:endParaRPr>
          </a:p>
          <a:p>
            <a:pPr>
              <a:lnSpc>
                <a:spcPct val="120000"/>
              </a:lnSpc>
            </a:pPr>
            <a:r>
              <a:rPr lang="en-US" altLang="zh-CN" sz="3600" b="1" dirty="0" smtClean="0">
                <a:solidFill>
                  <a:prstClr val="black"/>
                </a:solidFill>
                <a:latin typeface="黑体" pitchFamily="49" charset="-122"/>
                <a:ea typeface="黑体" pitchFamily="49" charset="-122"/>
              </a:rPr>
              <a:t>4.</a:t>
            </a:r>
            <a:r>
              <a:rPr lang="zh-CN" altLang="en-US" sz="3600" b="1" dirty="0" smtClean="0">
                <a:solidFill>
                  <a:prstClr val="black"/>
                </a:solidFill>
                <a:latin typeface="黑体" pitchFamily="49" charset="-122"/>
                <a:ea typeface="黑体" pitchFamily="49" charset="-122"/>
              </a:rPr>
              <a:t>加强公共政策执行的控制与监督</a:t>
            </a:r>
            <a:endParaRPr lang="en-US" altLang="zh-CN" sz="3600" b="1" dirty="0" smtClean="0">
              <a:solidFill>
                <a:prstClr val="black"/>
              </a:solidFill>
              <a:latin typeface="黑体" pitchFamily="49" charset="-122"/>
              <a:ea typeface="黑体" pitchFamily="49" charset="-122"/>
            </a:endParaRPr>
          </a:p>
          <a:p>
            <a:pPr>
              <a:lnSpc>
                <a:spcPct val="120000"/>
              </a:lnSpc>
            </a:pPr>
            <a:r>
              <a:rPr lang="en-US" altLang="zh-CN" sz="3600" b="1" dirty="0" smtClean="0">
                <a:solidFill>
                  <a:prstClr val="black"/>
                </a:solidFill>
                <a:latin typeface="黑体" pitchFamily="49" charset="-122"/>
                <a:ea typeface="黑体" pitchFamily="49" charset="-122"/>
              </a:rPr>
              <a:t>5.</a:t>
            </a:r>
            <a:r>
              <a:rPr lang="zh-CN" altLang="en-US" sz="3600" b="1" dirty="0" smtClean="0">
                <a:solidFill>
                  <a:prstClr val="black"/>
                </a:solidFill>
                <a:latin typeface="黑体" pitchFamily="49" charset="-122"/>
                <a:ea typeface="黑体" pitchFamily="49" charset="-122"/>
              </a:rPr>
              <a:t>加强公共政策执行的制度创新</a:t>
            </a:r>
            <a:endParaRPr lang="zh-CN" altLang="en-US" sz="3600" b="1" dirty="0">
              <a:solidFill>
                <a:prstClr val="black"/>
              </a:solidFill>
              <a:latin typeface="黑体" pitchFamily="49" charset="-122"/>
              <a:ea typeface="黑体" pitchFamily="49" charset="-122"/>
            </a:endParaRPr>
          </a:p>
        </p:txBody>
      </p:sp>
    </p:spTree>
    <p:extLst>
      <p:ext uri="{BB962C8B-B14F-4D97-AF65-F5344CB8AC3E}">
        <p14:creationId xmlns="" xmlns:p14="http://schemas.microsoft.com/office/powerpoint/2010/main" val="3269054933"/>
      </p:ext>
    </p:extLst>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143" y="177044"/>
            <a:ext cx="8396486" cy="1107996"/>
          </a:xfrm>
          <a:prstGeom prst="rect">
            <a:avLst/>
          </a:prstGeom>
          <a:noFill/>
        </p:spPr>
        <p:txBody>
          <a:bodyPr wrap="square" rtlCol="0">
            <a:spAutoFit/>
          </a:bodyPr>
          <a:lstStyle/>
          <a:p>
            <a:pPr algn="ctr">
              <a:lnSpc>
                <a:spcPct val="150000"/>
              </a:lnSpc>
            </a:pPr>
            <a:r>
              <a:rPr lang="zh-CN" altLang="en-US" sz="4400" b="1" dirty="0" smtClean="0">
                <a:solidFill>
                  <a:prstClr val="black"/>
                </a:solidFill>
                <a:latin typeface="微软雅黑" pitchFamily="34" charset="-122"/>
                <a:ea typeface="微软雅黑" pitchFamily="34" charset="-122"/>
              </a:rPr>
              <a:t>单元一  政策执行的含义</a:t>
            </a:r>
            <a:endParaRPr lang="zh-CN" altLang="en-US" sz="4400" b="1" dirty="0">
              <a:solidFill>
                <a:prstClr val="black"/>
              </a:solidFill>
              <a:latin typeface="微软雅黑" pitchFamily="34" charset="-122"/>
              <a:ea typeface="微软雅黑" pitchFamily="34" charset="-122"/>
            </a:endParaRPr>
          </a:p>
        </p:txBody>
      </p:sp>
      <p:graphicFrame>
        <p:nvGraphicFramePr>
          <p:cNvPr id="5" name="图示 4"/>
          <p:cNvGraphicFramePr/>
          <p:nvPr>
            <p:extLst>
              <p:ext uri="{D42A27DB-BD31-4B8C-83A1-F6EECF244321}">
                <p14:modId xmlns="" xmlns:p14="http://schemas.microsoft.com/office/powerpoint/2010/main" val="2578121465"/>
              </p:ext>
            </p:extLst>
          </p:nvPr>
        </p:nvGraphicFramePr>
        <p:xfrm>
          <a:off x="1426790" y="1124175"/>
          <a:ext cx="6673718" cy="3646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0570365"/>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TotalTime>
  <Words>3885</Words>
  <Application>Microsoft Office PowerPoint</Application>
  <PresentationFormat>全屏显示(16:9)</PresentationFormat>
  <Paragraphs>287</Paragraphs>
  <Slides>89</Slides>
  <Notes>2</Notes>
  <HiddenSlides>0</HiddenSlides>
  <MMClips>0</MMClips>
  <ScaleCrop>false</ScaleCrop>
  <HeadingPairs>
    <vt:vector size="4" baseType="variant">
      <vt:variant>
        <vt:lpstr>主题</vt:lpstr>
      </vt:variant>
      <vt:variant>
        <vt:i4>17</vt:i4>
      </vt:variant>
      <vt:variant>
        <vt:lpstr>幻灯片标题</vt:lpstr>
      </vt:variant>
      <vt:variant>
        <vt:i4>89</vt:i4>
      </vt:variant>
    </vt:vector>
  </HeadingPairs>
  <TitlesOfParts>
    <vt:vector size="106" baseType="lpstr">
      <vt:lpstr>Office 主题</vt:lpstr>
      <vt:lpstr>1_Office 主题</vt:lpstr>
      <vt:lpstr>2_Office 主题</vt:lpstr>
      <vt:lpstr>4_Office 主题</vt:lpstr>
      <vt:lpstr>5_Office 主题</vt:lpstr>
      <vt:lpstr>6_Office 主题</vt:lpstr>
      <vt:lpstr>7_Office 主题</vt:lpstr>
      <vt:lpstr>9_Office 主题</vt:lpstr>
      <vt:lpstr>11_Office 主题</vt:lpstr>
      <vt:lpstr>12_Office 主题</vt:lpstr>
      <vt:lpstr>13_Office 主题</vt:lpstr>
      <vt:lpstr>14_Office 主题</vt:lpstr>
      <vt:lpstr>15_Office 主题</vt:lpstr>
      <vt:lpstr>16_Office 主题</vt:lpstr>
      <vt:lpstr>17_Office 主题</vt:lpstr>
      <vt:lpstr>18_Office 主题</vt:lpstr>
      <vt:lpstr>19_Office 主题</vt:lpstr>
      <vt:lpstr>幻灯片 1</vt:lpstr>
      <vt:lpstr>幻灯片 2</vt:lpstr>
      <vt:lpstr>幻灯片 3</vt:lpstr>
      <vt:lpstr>案例：缩水的营养午餐</vt:lpstr>
      <vt:lpstr>营养午餐计划</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从理论上看</vt:lpstr>
      <vt:lpstr>从政策实践上看</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一、“自上而下” 的研究取向</vt:lpstr>
      <vt:lpstr>一、“自上而下” 的研究取向</vt:lpstr>
      <vt:lpstr>幻灯片 38</vt:lpstr>
      <vt:lpstr>幻灯片 39</vt:lpstr>
      <vt:lpstr>幻灯片 40</vt:lpstr>
      <vt:lpstr>对该途径的批评：</vt:lpstr>
      <vt:lpstr>幻灯片 42</vt:lpstr>
      <vt:lpstr>二、“自下而上”的研究取向</vt:lpstr>
      <vt:lpstr>二、“自下而上”的研究取向</vt:lpstr>
      <vt:lpstr>对该途径的批评：</vt:lpstr>
      <vt:lpstr>两种研究途径的区别</vt:lpstr>
      <vt:lpstr>视频导入</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123</cp:lastModifiedBy>
  <cp:revision>109</cp:revision>
  <dcterms:created xsi:type="dcterms:W3CDTF">2016-09-21T01:56:27Z</dcterms:created>
  <dcterms:modified xsi:type="dcterms:W3CDTF">2018-08-20T04:24:02Z</dcterms:modified>
</cp:coreProperties>
</file>