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92" r:id="rId3"/>
    <p:sldId id="293" r:id="rId4"/>
    <p:sldId id="442" r:id="rId5"/>
    <p:sldId id="443" r:id="rId6"/>
    <p:sldId id="294"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444" r:id="rId20"/>
    <p:sldId id="438" r:id="rId21"/>
    <p:sldId id="439" r:id="rId22"/>
    <p:sldId id="441"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445" r:id="rId37"/>
    <p:sldId id="267"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446" r:id="rId61"/>
    <p:sldId id="346" r:id="rId62"/>
    <p:sldId id="347" r:id="rId63"/>
    <p:sldId id="348" r:id="rId64"/>
    <p:sldId id="349" r:id="rId65"/>
    <p:sldId id="350" r:id="rId66"/>
    <p:sldId id="351" r:id="rId67"/>
    <p:sldId id="352" r:id="rId68"/>
    <p:sldId id="353" r:id="rId69"/>
    <p:sldId id="354" r:id="rId70"/>
    <p:sldId id="355" r:id="rId71"/>
    <p:sldId id="447"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448" r:id="rId92"/>
    <p:sldId id="449" r:id="rId93"/>
    <p:sldId id="375" r:id="rId94"/>
    <p:sldId id="377" r:id="rId95"/>
    <p:sldId id="450" r:id="rId96"/>
    <p:sldId id="451" r:id="rId97"/>
    <p:sldId id="378" r:id="rId98"/>
    <p:sldId id="379" r:id="rId99"/>
    <p:sldId id="452" r:id="rId100"/>
    <p:sldId id="381" r:id="rId101"/>
    <p:sldId id="382" r:id="rId102"/>
    <p:sldId id="383"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 id="403" r:id="rId122"/>
    <p:sldId id="404" r:id="rId123"/>
    <p:sldId id="405" r:id="rId124"/>
    <p:sldId id="406" r:id="rId125"/>
    <p:sldId id="407" r:id="rId126"/>
    <p:sldId id="408" r:id="rId127"/>
    <p:sldId id="409" r:id="rId128"/>
    <p:sldId id="410" r:id="rId129"/>
    <p:sldId id="411" r:id="rId130"/>
    <p:sldId id="412" r:id="rId131"/>
    <p:sldId id="413" r:id="rId132"/>
    <p:sldId id="414" r:id="rId133"/>
    <p:sldId id="415" r:id="rId134"/>
    <p:sldId id="416" r:id="rId135"/>
    <p:sldId id="417" r:id="rId136"/>
    <p:sldId id="419" r:id="rId137"/>
    <p:sldId id="418" r:id="rId138"/>
    <p:sldId id="420" r:id="rId139"/>
    <p:sldId id="421" r:id="rId140"/>
    <p:sldId id="422" r:id="rId141"/>
    <p:sldId id="423" r:id="rId142"/>
    <p:sldId id="424" r:id="rId143"/>
    <p:sldId id="425" r:id="rId144"/>
    <p:sldId id="426" r:id="rId145"/>
    <p:sldId id="453" r:id="rId146"/>
    <p:sldId id="427" r:id="rId147"/>
    <p:sldId id="428" r:id="rId148"/>
    <p:sldId id="429" r:id="rId149"/>
    <p:sldId id="430" r:id="rId150"/>
    <p:sldId id="431" r:id="rId151"/>
    <p:sldId id="432" r:id="rId152"/>
    <p:sldId id="433" r:id="rId153"/>
    <p:sldId id="455" r:id="rId154"/>
    <p:sldId id="434" r:id="rId155"/>
    <p:sldId id="435" r:id="rId156"/>
    <p:sldId id="436" r:id="rId157"/>
    <p:sldId id="437" r:id="rId15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87" d="100"/>
          <a:sy n="87" d="100"/>
        </p:scale>
        <p:origin x="-882" y="-90"/>
      </p:cViewPr>
      <p:guideLst>
        <p:guide orient="horz" pos="1593"/>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9221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Rectangle 9"/>
          <p:cNvSpPr>
            <a:spLocks noGrp="1"/>
          </p:cNvSpPr>
          <p:nvPr>
            <p:ph type="dt" sz="half" idx="10"/>
          </p:nvPr>
        </p:nvSpPr>
        <p:spPr>
          <a:ln/>
        </p:spPr>
        <p:txBody>
          <a:bodyPr/>
          <a:lstStyle>
            <a:lvl1pPr>
              <a:defRPr/>
            </a:lvl1pPr>
          </a:lstStyle>
          <a:p>
            <a:endParaRPr lang="en-US" altLang="x-none"/>
          </a:p>
        </p:txBody>
      </p:sp>
      <p:sp>
        <p:nvSpPr>
          <p:cNvPr id="4" name="Rectangle 10"/>
          <p:cNvSpPr>
            <a:spLocks noGrp="1"/>
          </p:cNvSpPr>
          <p:nvPr>
            <p:ph type="ftr" sz="quarter" idx="11"/>
          </p:nvPr>
        </p:nvSpPr>
        <p:spPr>
          <a:ln/>
        </p:spPr>
        <p:txBody>
          <a:bodyPr/>
          <a:lstStyle>
            <a:lvl1pPr>
              <a:defRPr/>
            </a:lvl1pPr>
          </a:lstStyle>
          <a:p>
            <a:endParaRPr lang="en-US" altLang="x-none"/>
          </a:p>
        </p:txBody>
      </p:sp>
      <p:sp>
        <p:nvSpPr>
          <p:cNvPr id="5" name="Rectangle 11"/>
          <p:cNvSpPr>
            <a:spLocks noGrp="1"/>
          </p:cNvSpPr>
          <p:nvPr>
            <p:ph type="sldNum" sz="quarter" idx="12"/>
          </p:nvPr>
        </p:nvSpPr>
        <p:spPr>
          <a:ln/>
        </p:spPr>
        <p:txBody>
          <a:bodyPr/>
          <a:lstStyle>
            <a:lvl1pPr>
              <a:defRPr/>
            </a:lvl1pPr>
          </a:lstStyle>
          <a:p>
            <a:fld id="{128F15E8-8820-4B7A-8527-BB9A3B20A71E}" type="slidenum">
              <a:rPr lang="en-US"/>
              <a:pPr/>
              <a:t>‹#›</a:t>
            </a:fld>
            <a:endParaRPr lang="en-US"/>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normAutofit/>
          </a:bodyPr>
          <a:lstStyle>
            <a:lvl1pPr>
              <a:buNone/>
              <a:defRPr sz="4000">
                <a:latin typeface="微软雅黑" pitchFamily="34" charset="-122"/>
                <a:ea typeface="微软雅黑" pitchFamily="34" charset="-122"/>
              </a:defRPr>
            </a:lvl1pPr>
            <a:lvl2pPr>
              <a:buNone/>
              <a:defRPr sz="4000">
                <a:latin typeface="微软雅黑" pitchFamily="34" charset="-122"/>
                <a:ea typeface="微软雅黑" pitchFamily="34" charset="-122"/>
              </a:defRPr>
            </a:lvl2pPr>
            <a:lvl3pPr>
              <a:buNone/>
              <a:defRPr sz="4000">
                <a:latin typeface="微软雅黑" pitchFamily="34" charset="-122"/>
                <a:ea typeface="微软雅黑" pitchFamily="34" charset="-122"/>
              </a:defRPr>
            </a:lvl3pPr>
            <a:lvl4pPr>
              <a:buNone/>
              <a:defRPr sz="4000">
                <a:latin typeface="微软雅黑" pitchFamily="34" charset="-122"/>
                <a:ea typeface="微软雅黑" pitchFamily="34" charset="-122"/>
              </a:defRPr>
            </a:lvl4pPr>
            <a:lvl5pPr>
              <a:buNone/>
              <a:defRPr sz="40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956BA9D-53B9-4113-B532-16A136D4E123}" type="datetimeFigureOut">
              <a:rPr lang="zh-CN" altLang="en-US" smtClean="0"/>
              <a:pPr/>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B7C437-60B0-490A-BEB5-9629E48331B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56BA9D-53B9-4113-B532-16A136D4E123}" type="datetimeFigureOut">
              <a:rPr lang="zh-CN" altLang="en-US" smtClean="0"/>
              <a:pPr/>
              <a:t>2018/8/16</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B7C437-60B0-490A-BEB5-9629E48331B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61036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单元一  社会问题的产生</a:t>
            </a:r>
          </a:p>
          <a:p>
            <a:pPr>
              <a:lnSpc>
                <a:spcPct val="150000"/>
              </a:lnSpc>
            </a:pPr>
            <a:r>
              <a:rPr lang="zh-CN" altLang="en-US" sz="4400" b="1" dirty="0" smtClean="0">
                <a:latin typeface="微软雅黑" panose="020B0503020204020204" pitchFamily="34" charset="-122"/>
                <a:ea typeface="微软雅黑" panose="020B0503020204020204" pitchFamily="34" charset="-122"/>
              </a:rPr>
              <a:t>单元二  政策问题的确认</a:t>
            </a: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519035"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2.过失和偏差往往是</a:t>
            </a:r>
            <a:r>
              <a:rPr lang="zh-CN" altLang="en-US" sz="4000">
                <a:solidFill>
                  <a:srgbClr val="FF0000"/>
                </a:solidFill>
                <a:latin typeface="黑体" panose="02010609060101010101" charset="-122"/>
                <a:ea typeface="黑体" panose="02010609060101010101" charset="-122"/>
              </a:rPr>
              <a:t>相对</a:t>
            </a:r>
            <a:r>
              <a:rPr lang="zh-CN" altLang="en-US" sz="4000">
                <a:latin typeface="黑体" panose="02010609060101010101" charset="-122"/>
                <a:ea typeface="黑体" panose="02010609060101010101" charset="-122"/>
              </a:rPr>
              <a:t>而言的，并没有绝对的标准，需要放在特定的社会环境中去考察。</a:t>
            </a:r>
            <a:r>
              <a:rPr lang="zh-CN" altLang="en-US" sz="4000">
                <a:solidFill>
                  <a:srgbClr val="FFC000"/>
                </a:solidFill>
                <a:latin typeface="黑体" panose="02010609060101010101" charset="-122"/>
                <a:ea typeface="黑体" panose="02010609060101010101" charset="-122"/>
              </a:rPr>
              <a:t>例如</a:t>
            </a:r>
            <a:r>
              <a:rPr lang="zh-CN" altLang="en-US" sz="4000">
                <a:latin typeface="黑体" panose="02010609060101010101" charset="-122"/>
                <a:ea typeface="黑体" panose="02010609060101010101" charset="-122"/>
              </a:rPr>
              <a:t>，重婚在一些国家和地区是非法的，而在阿拉伯国家，一夫多妻和一妻多夫则是被社会所接受的。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4370" y="423545"/>
            <a:ext cx="7543800" cy="4154170"/>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（三）政策方案的评估（前评估）</a:t>
            </a:r>
          </a:p>
          <a:p>
            <a:r>
              <a:rPr sz="4400">
                <a:solidFill>
                  <a:schemeClr val="tx1"/>
                </a:solidFill>
                <a:latin typeface="黑体" panose="02010609060101010101" charset="-122"/>
                <a:ea typeface="黑体" panose="02010609060101010101" charset="-122"/>
                <a:cs typeface="黑体" panose="02010609060101010101" charset="-122"/>
                <a:sym typeface="+mn-ea"/>
              </a:rPr>
              <a:t>政策规划的第三步工作就是政策方案的评估。评估就是对所有设计出的政策方案进行全面的分析和评价。</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79450"/>
            <a:ext cx="7543800" cy="3784600"/>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政策方案的评估涉及两个方面的内容：一是</a:t>
            </a:r>
            <a:r>
              <a:rPr sz="4000">
                <a:solidFill>
                  <a:srgbClr val="FFC000"/>
                </a:solidFill>
                <a:latin typeface="黑体" panose="02010609060101010101" charset="-122"/>
                <a:ea typeface="黑体" panose="02010609060101010101" charset="-122"/>
                <a:cs typeface="黑体" panose="02010609060101010101" charset="-122"/>
                <a:sym typeface="+mn-ea"/>
              </a:rPr>
              <a:t>预测性评估</a:t>
            </a:r>
            <a:r>
              <a:rPr sz="4000">
                <a:solidFill>
                  <a:schemeClr val="tx1"/>
                </a:solidFill>
                <a:latin typeface="黑体" panose="02010609060101010101" charset="-122"/>
                <a:ea typeface="黑体" panose="02010609060101010101" charset="-122"/>
                <a:cs typeface="黑体" panose="02010609060101010101" charset="-122"/>
                <a:sym typeface="+mn-ea"/>
              </a:rPr>
              <a:t>；二是</a:t>
            </a:r>
            <a:r>
              <a:rPr sz="4000">
                <a:solidFill>
                  <a:srgbClr val="FFC000"/>
                </a:solidFill>
                <a:latin typeface="黑体" panose="02010609060101010101" charset="-122"/>
                <a:ea typeface="黑体" panose="02010609060101010101" charset="-122"/>
                <a:cs typeface="黑体" panose="02010609060101010101" charset="-122"/>
                <a:sym typeface="+mn-ea"/>
              </a:rPr>
              <a:t>可行性评估</a:t>
            </a:r>
            <a:r>
              <a:rPr sz="4000">
                <a:solidFill>
                  <a:schemeClr val="tx1"/>
                </a:solidFill>
                <a:latin typeface="黑体" panose="02010609060101010101" charset="-122"/>
                <a:ea typeface="黑体" panose="02010609060101010101" charset="-122"/>
                <a:cs typeface="黑体" panose="02010609060101010101" charset="-122"/>
                <a:sym typeface="+mn-ea"/>
              </a:rPr>
              <a:t>。</a:t>
            </a:r>
          </a:p>
          <a:p>
            <a:r>
              <a:rPr sz="4000">
                <a:solidFill>
                  <a:schemeClr val="tx1"/>
                </a:solidFill>
                <a:latin typeface="黑体" panose="02010609060101010101" charset="-122"/>
                <a:ea typeface="黑体" panose="02010609060101010101" charset="-122"/>
                <a:cs typeface="黑体" panose="02010609060101010101" charset="-122"/>
                <a:sym typeface="+mn-ea"/>
              </a:rPr>
              <a:t>1.预测性评估</a:t>
            </a:r>
          </a:p>
          <a:p>
            <a:r>
              <a:rPr sz="4000">
                <a:solidFill>
                  <a:schemeClr val="tx1"/>
                </a:solidFill>
                <a:latin typeface="黑体" panose="02010609060101010101" charset="-122"/>
                <a:ea typeface="黑体" panose="02010609060101010101" charset="-122"/>
                <a:cs typeface="黑体" panose="02010609060101010101" charset="-122"/>
                <a:sym typeface="+mn-ea"/>
              </a:rPr>
              <a:t>所谓预测，就是立足过去和现在，预料和推测事物发展的未来。</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4370" y="606425"/>
            <a:ext cx="7543800" cy="3784600"/>
          </a:xfrm>
          <a:prstGeom prst="rect">
            <a:avLst/>
          </a:prstGeom>
          <a:noFill/>
        </p:spPr>
        <p:txBody>
          <a:bodyPr wrap="square" rtlCol="0">
            <a:spAutoFit/>
          </a:bodyPr>
          <a:lstStyle/>
          <a:p>
            <a:r>
              <a:rPr sz="4000">
                <a:latin typeface="黑体" panose="02010609060101010101" charset="-122"/>
                <a:ea typeface="黑体" panose="02010609060101010101" charset="-122"/>
                <a:cs typeface="黑体" panose="02010609060101010101" charset="-122"/>
                <a:sym typeface="+mn-ea"/>
              </a:rPr>
              <a:t>科学预测绝非主观臆断和凭空猜测，是要以科学理论为指导，以知识和经验为依据，运用各种预测方法和技术，分析和判断所掌握的多种信息，对未来发展的可能状态做出合理的估计和推断。</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650" y="732155"/>
            <a:ext cx="7543800" cy="4399915"/>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我们可以通过什么方法来预测呢</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a:t>
            </a:r>
          </a:p>
          <a:p>
            <a:r>
              <a:rPr lang="en-US" altLang="zh-CN" sz="4000">
                <a:latin typeface="黑体" panose="02010609060101010101" charset="-122"/>
                <a:ea typeface="黑体" panose="02010609060101010101" charset="-122"/>
                <a:cs typeface="黑体" panose="02010609060101010101" charset="-122"/>
                <a:sym typeface="+mn-ea"/>
              </a:rPr>
              <a:t>（1）专家会议法</a:t>
            </a:r>
          </a:p>
          <a:p>
            <a:r>
              <a:rPr lang="en-US" altLang="zh-CN" sz="4000">
                <a:latin typeface="黑体" panose="02010609060101010101" charset="-122"/>
                <a:ea typeface="黑体" panose="02010609060101010101" charset="-122"/>
                <a:cs typeface="黑体" panose="02010609060101010101" charset="-122"/>
                <a:sym typeface="+mn-ea"/>
              </a:rPr>
              <a:t>专家会议法是指以专家为索取信息的对象，通过会议讨论的形式， 对决策对象未来的发展趋势和状况进行分析和判断的预测方法。</a:t>
            </a:r>
          </a:p>
          <a:p>
            <a:endParaRPr lang="en-US" altLang="zh-CN" sz="400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583565"/>
            <a:ext cx="7543800" cy="3784600"/>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（2）德尔菲法</a:t>
            </a:r>
            <a:endParaRPr sz="4000">
              <a:solidFill>
                <a:srgbClr val="FFC000"/>
              </a:solidFill>
              <a:latin typeface="黑体" panose="02010609060101010101" charset="-122"/>
              <a:ea typeface="黑体" panose="02010609060101010101" charset="-122"/>
              <a:cs typeface="黑体" panose="02010609060101010101" charset="-122"/>
              <a:sym typeface="+mn-ea"/>
            </a:endParaRPr>
          </a:p>
          <a:p>
            <a:r>
              <a:rPr lang="zh-CN" altLang="en-US" sz="4000">
                <a:latin typeface="黑体" panose="02010609060101010101" charset="-122"/>
                <a:ea typeface="黑体" panose="02010609060101010101" charset="-122"/>
                <a:cs typeface="黑体" panose="02010609060101010101" charset="-122"/>
                <a:sym typeface="+mn-ea"/>
              </a:rPr>
              <a:t>该</a:t>
            </a:r>
            <a:r>
              <a:rPr lang="en-US" altLang="zh-CN" sz="4000">
                <a:latin typeface="黑体" panose="02010609060101010101" charset="-122"/>
                <a:ea typeface="黑体" panose="02010609060101010101" charset="-122"/>
                <a:cs typeface="黑体" panose="02010609060101010101" charset="-122"/>
                <a:sym typeface="+mn-ea"/>
              </a:rPr>
              <a:t>法采用匿名通信和反复征求意见的形式，使专家们在互不知晓、彼此隔离的情况下交换意见，最后把这些意见汇总用统计方法得出一个分析结果，供决策参考。</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940" y="583565"/>
            <a:ext cx="7543800" cy="3784600"/>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德尔菲法需要设计意见征询表。具体要求是：</a:t>
            </a:r>
          </a:p>
          <a:p>
            <a:r>
              <a:rPr lang="en-US" altLang="zh-CN" sz="4000">
                <a:latin typeface="黑体" panose="02010609060101010101" charset="-122"/>
                <a:ea typeface="黑体" panose="02010609060101010101" charset="-122"/>
                <a:cs typeface="黑体" panose="02010609060101010101" charset="-122"/>
                <a:sym typeface="+mn-ea"/>
              </a:rPr>
              <a:t>第一，问题含义要明确。</a:t>
            </a:r>
          </a:p>
          <a:p>
            <a:r>
              <a:rPr lang="en-US" altLang="zh-CN" sz="4000">
                <a:latin typeface="黑体" panose="02010609060101010101" charset="-122"/>
                <a:ea typeface="黑体" panose="02010609060101010101" charset="-122"/>
                <a:cs typeface="黑体" panose="02010609060101010101" charset="-122"/>
                <a:sym typeface="+mn-ea"/>
              </a:rPr>
              <a:t>第二，问题具有独立性。</a:t>
            </a:r>
          </a:p>
          <a:p>
            <a:r>
              <a:rPr lang="en-US" altLang="zh-CN" sz="4000">
                <a:latin typeface="黑体" panose="02010609060101010101" charset="-122"/>
                <a:ea typeface="黑体" panose="02010609060101010101" charset="-122"/>
                <a:cs typeface="黑体" panose="02010609060101010101" charset="-122"/>
                <a:sym typeface="+mn-ea"/>
              </a:rPr>
              <a:t>第三，回答问题的方法要统一。</a:t>
            </a:r>
          </a:p>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我们可以看一下下面的图表：</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10"/>
          <p:cNvPicPr>
            <a:picLocks noChangeAspect="1"/>
          </p:cNvPicPr>
          <p:nvPr/>
        </p:nvPicPr>
        <p:blipFill>
          <a:blip r:embed="rId2" cstate="print"/>
          <a:stretch>
            <a:fillRect/>
          </a:stretch>
        </p:blipFill>
        <p:spPr>
          <a:xfrm>
            <a:off x="1555115" y="1147445"/>
            <a:ext cx="6033770" cy="3403600"/>
          </a:xfrm>
          <a:prstGeom prst="rect">
            <a:avLst/>
          </a:prstGeom>
        </p:spPr>
      </p:pic>
      <p:sp>
        <p:nvSpPr>
          <p:cNvPr id="4" name="文本框 3"/>
          <p:cNvSpPr txBox="1"/>
          <p:nvPr/>
        </p:nvSpPr>
        <p:spPr>
          <a:xfrm>
            <a:off x="972185" y="440690"/>
            <a:ext cx="5291455" cy="706755"/>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德尔菲法的一般程序</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1520" y="986790"/>
            <a:ext cx="7543800" cy="3169285"/>
          </a:xfrm>
          <a:prstGeom prst="rect">
            <a:avLst/>
          </a:prstGeom>
          <a:noFill/>
        </p:spPr>
        <p:txBody>
          <a:bodyPr wrap="square" rtlCol="0">
            <a:spAutoFit/>
          </a:bodyPr>
          <a:lstStyle/>
          <a:p>
            <a:r>
              <a:rPr lang="en-US" altLang="zh-CN" sz="4000">
                <a:solidFill>
                  <a:srgbClr val="FFC000"/>
                </a:solidFill>
                <a:latin typeface="黑体" panose="02010609060101010101" charset="-122"/>
                <a:ea typeface="黑体" panose="02010609060101010101" charset="-122"/>
                <a:cs typeface="黑体" panose="02010609060101010101" charset="-122"/>
                <a:sym typeface="+mn-ea"/>
              </a:rPr>
              <a:t>第一轮</a:t>
            </a:r>
            <a:r>
              <a:rPr lang="en-US" altLang="zh-CN" sz="4000">
                <a:latin typeface="黑体" panose="02010609060101010101" charset="-122"/>
                <a:ea typeface="黑体" panose="02010609060101010101" charset="-122"/>
                <a:cs typeface="黑体" panose="02010609060101010101" charset="-122"/>
                <a:sym typeface="+mn-ea"/>
              </a:rPr>
              <a:t>：把意见征询表寄给专家小组的成员，请他们填写意见。预测工作小组收回调查表后，进行初步的统计和计算，发现具有共识性的意见和看法。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15340"/>
            <a:ext cx="7543800" cy="3784600"/>
          </a:xfrm>
          <a:prstGeom prst="rect">
            <a:avLst/>
          </a:prstGeom>
          <a:noFill/>
        </p:spPr>
        <p:txBody>
          <a:bodyPr wrap="square" rtlCol="0">
            <a:spAutoFit/>
          </a:bodyPr>
          <a:lstStyle/>
          <a:p>
            <a:r>
              <a:rPr lang="en-US" altLang="zh-CN" sz="4000">
                <a:solidFill>
                  <a:srgbClr val="FFC000"/>
                </a:solidFill>
                <a:latin typeface="黑体" panose="02010609060101010101" charset="-122"/>
                <a:ea typeface="黑体" panose="02010609060101010101" charset="-122"/>
                <a:cs typeface="黑体" panose="02010609060101010101" charset="-122"/>
                <a:sym typeface="+mn-ea"/>
              </a:rPr>
              <a:t>第二轮</a:t>
            </a:r>
            <a:r>
              <a:rPr lang="en-US" altLang="zh-CN" sz="4000">
                <a:latin typeface="黑体" panose="02010609060101010101" charset="-122"/>
                <a:ea typeface="黑体" panose="02010609060101010101" charset="-122"/>
                <a:cs typeface="黑体" panose="02010609060101010101" charset="-122"/>
                <a:sym typeface="+mn-ea"/>
              </a:rPr>
              <a:t>：将第一轮得到的相对比较第中的意见再反情给每位专家，要求他们以此为参考，重新境写意见。预测工作小组收到调查表后就要根据新的数据意新进行统计和计算。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79450"/>
            <a:ext cx="7543800" cy="3784600"/>
          </a:xfrm>
          <a:prstGeom prst="rect">
            <a:avLst/>
          </a:prstGeom>
          <a:noFill/>
        </p:spPr>
        <p:txBody>
          <a:bodyPr wrap="square" rtlCol="0">
            <a:spAutoFit/>
          </a:bodyPr>
          <a:lstStyle/>
          <a:p>
            <a:r>
              <a:rPr lang="en-US" altLang="zh-CN" sz="4000">
                <a:solidFill>
                  <a:srgbClr val="FFC000"/>
                </a:solidFill>
                <a:latin typeface="黑体" panose="02010609060101010101" charset="-122"/>
                <a:ea typeface="黑体" panose="02010609060101010101" charset="-122"/>
                <a:cs typeface="黑体" panose="02010609060101010101" charset="-122"/>
                <a:sym typeface="+mn-ea"/>
              </a:rPr>
              <a:t>第三轮</a:t>
            </a:r>
            <a:r>
              <a:rPr lang="en-US" altLang="zh-CN" sz="4000">
                <a:latin typeface="黑体" panose="02010609060101010101" charset="-122"/>
                <a:ea typeface="黑体" panose="02010609060101010101" charset="-122"/>
                <a:cs typeface="黑体" panose="02010609060101010101" charset="-122"/>
                <a:sym typeface="+mn-ea"/>
              </a:rPr>
              <a:t>：将第二轮统计结果及陈述理由告知每位专家，请他们在 此基础上进行新的预测。经过三轮或四轮调查后，专家意见比较集中，就可以把最后一轮调查所得到的结果取作专家小组的意见。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519035"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（二）结构性社会问题：</a:t>
            </a:r>
          </a:p>
          <a:p>
            <a:r>
              <a:rPr lang="zh-CN" altLang="en-US" sz="4000">
                <a:solidFill>
                  <a:srgbClr val="FFC000"/>
                </a:solidFill>
                <a:latin typeface="黑体" panose="02010609060101010101" charset="-122"/>
                <a:ea typeface="黑体" panose="02010609060101010101" charset="-122"/>
              </a:rPr>
              <a:t>结构性社会问题</a:t>
            </a:r>
            <a:r>
              <a:rPr lang="zh-CN" altLang="en-US" sz="4000">
                <a:latin typeface="黑体" panose="02010609060101010101" charset="-122"/>
                <a:ea typeface="黑体" panose="02010609060101010101" charset="-122"/>
              </a:rPr>
              <a:t>是指由社会自身结构不合理所导致的一些社会现象。结构性社会问题需要制定新政策去解决。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3"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48030"/>
            <a:ext cx="5097780" cy="3784600"/>
          </a:xfrm>
          <a:prstGeom prst="rect">
            <a:avLst/>
          </a:prstGeom>
          <a:noFill/>
        </p:spPr>
        <p:txBody>
          <a:bodyPr wrap="square" rtlCol="0">
            <a:spAutoFit/>
          </a:bodyPr>
          <a:lstStyle/>
          <a:p>
            <a:r>
              <a:rPr lang="en-US" altLang="zh-CN" sz="4000" dirty="0">
                <a:latin typeface="黑体" panose="02010609060101010101" charset="-122"/>
                <a:ea typeface="黑体" panose="02010609060101010101" charset="-122"/>
                <a:cs typeface="黑体" panose="02010609060101010101" charset="-122"/>
                <a:sym typeface="+mn-ea"/>
              </a:rPr>
              <a:t>（3）</a:t>
            </a:r>
            <a:r>
              <a:rPr lang="en-US" altLang="zh-CN" sz="4000" dirty="0" smtClean="0">
                <a:latin typeface="黑体" panose="02010609060101010101" charset="-122"/>
                <a:ea typeface="黑体" panose="02010609060101010101" charset="-122"/>
                <a:cs typeface="黑体" panose="02010609060101010101" charset="-122"/>
                <a:sym typeface="+mn-ea"/>
              </a:rPr>
              <a:t>投</a:t>
            </a:r>
            <a:r>
              <a:rPr lang="zh-CN" altLang="en-US" sz="4000" dirty="0" smtClean="0">
                <a:latin typeface="黑体" panose="02010609060101010101" charset="-122"/>
                <a:ea typeface="黑体" panose="02010609060101010101" charset="-122"/>
                <a:cs typeface="黑体" panose="02010609060101010101" charset="-122"/>
                <a:sym typeface="+mn-ea"/>
              </a:rPr>
              <a:t>入</a:t>
            </a:r>
            <a:r>
              <a:rPr lang="en-US" altLang="zh-CN" sz="4000" dirty="0" err="1" smtClean="0">
                <a:latin typeface="黑体" panose="02010609060101010101" charset="-122"/>
                <a:ea typeface="黑体" panose="02010609060101010101" charset="-122"/>
                <a:cs typeface="黑体" panose="02010609060101010101" charset="-122"/>
                <a:sym typeface="+mn-ea"/>
              </a:rPr>
              <a:t>一产出分析</a:t>
            </a:r>
            <a:endParaRPr lang="en-US" altLang="zh-CN" sz="4000" dirty="0">
              <a:latin typeface="黑体" panose="02010609060101010101" charset="-122"/>
              <a:ea typeface="黑体" panose="02010609060101010101" charset="-122"/>
              <a:cs typeface="黑体" panose="02010609060101010101" charset="-122"/>
              <a:sym typeface="+mn-ea"/>
            </a:endParaRPr>
          </a:p>
          <a:p>
            <a:r>
              <a:rPr lang="en-US" altLang="zh-CN" sz="4000" dirty="0" err="1" smtClean="0">
                <a:latin typeface="黑体" panose="02010609060101010101" charset="-122"/>
                <a:ea typeface="黑体" panose="02010609060101010101" charset="-122"/>
                <a:cs typeface="黑体" panose="02010609060101010101" charset="-122"/>
                <a:sym typeface="+mn-ea"/>
              </a:rPr>
              <a:t>其基本做法就是对政策方案的各种投</a:t>
            </a:r>
            <a:r>
              <a:rPr lang="zh-CN" altLang="en-US" sz="4000" dirty="0" smtClean="0">
                <a:latin typeface="黑体" panose="02010609060101010101" charset="-122"/>
                <a:ea typeface="黑体" panose="02010609060101010101" charset="-122"/>
                <a:cs typeface="黑体" panose="02010609060101010101" charset="-122"/>
                <a:sym typeface="+mn-ea"/>
              </a:rPr>
              <a:t>入</a:t>
            </a:r>
            <a:r>
              <a:rPr lang="en-US" altLang="zh-CN" sz="4000" dirty="0" err="1" smtClean="0">
                <a:latin typeface="黑体" panose="02010609060101010101" charset="-122"/>
                <a:ea typeface="黑体" panose="02010609060101010101" charset="-122"/>
                <a:cs typeface="黑体" panose="02010609060101010101" charset="-122"/>
                <a:sym typeface="+mn-ea"/>
              </a:rPr>
              <a:t>与产出之间的相互关系进行定性和定量的分析和对比</a:t>
            </a:r>
            <a:r>
              <a:rPr lang="en-US" altLang="zh-CN" sz="4000" dirty="0">
                <a:latin typeface="黑体" panose="02010609060101010101" charset="-122"/>
                <a:ea typeface="黑体" panose="02010609060101010101" charset="-122"/>
                <a:cs typeface="黑体" panose="02010609060101010101" charset="-122"/>
                <a:sym typeface="+mn-ea"/>
              </a:rPr>
              <a:t>。</a:t>
            </a:r>
          </a:p>
        </p:txBody>
      </p:sp>
      <p:pic>
        <p:nvPicPr>
          <p:cNvPr id="3" name="图片 2"/>
          <p:cNvPicPr>
            <a:picLocks noChangeAspect="1"/>
          </p:cNvPicPr>
          <p:nvPr/>
        </p:nvPicPr>
        <p:blipFill>
          <a:blip r:embed="rId2" cstate="print"/>
          <a:stretch>
            <a:fillRect/>
          </a:stretch>
        </p:blipFill>
        <p:spPr>
          <a:xfrm>
            <a:off x="5897880" y="1056640"/>
            <a:ext cx="2723515" cy="22860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39470"/>
            <a:ext cx="7543800" cy="316928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（4）回归分析法</a:t>
            </a:r>
          </a:p>
          <a:p>
            <a:r>
              <a:rPr lang="en-US" altLang="zh-CN" sz="4000">
                <a:latin typeface="黑体" panose="02010609060101010101" charset="-122"/>
                <a:ea typeface="黑体" panose="02010609060101010101" charset="-122"/>
                <a:cs typeface="黑体" panose="02010609060101010101" charset="-122"/>
                <a:sym typeface="+mn-ea"/>
              </a:rPr>
              <a:t>在现实生活中，人们发现某些变量之间存在着一定的因果关系，一个变童的变化总会引起另一变量的变化。</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4710" y="725170"/>
            <a:ext cx="4949190" cy="3784600"/>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当人们能够准确地测定其数量关系时，就表现为函数关系；当人们难以准确测定其数量关系时，就表现为相关关系。</a:t>
            </a:r>
          </a:p>
        </p:txBody>
      </p:sp>
      <p:pic>
        <p:nvPicPr>
          <p:cNvPr id="3" name="图片 2"/>
          <p:cNvPicPr>
            <a:picLocks noChangeAspect="1"/>
          </p:cNvPicPr>
          <p:nvPr/>
        </p:nvPicPr>
        <p:blipFill>
          <a:blip r:embed="rId2" cstate="print"/>
          <a:stretch>
            <a:fillRect/>
          </a:stretch>
        </p:blipFill>
        <p:spPr>
          <a:xfrm>
            <a:off x="537845" y="1191260"/>
            <a:ext cx="2856865" cy="2143125"/>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1113790"/>
            <a:ext cx="7543800" cy="255333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经回归分析所建立的函数轨迹应尽可能接近于已测数据，由此就可以从一个或多个变量的数值去估计另一个变量的数值。</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16610"/>
            <a:ext cx="7543800" cy="316928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（5）趋势外推法</a:t>
            </a:r>
          </a:p>
          <a:p>
            <a:r>
              <a:rPr lang="en-US" altLang="zh-CN" sz="4000">
                <a:latin typeface="黑体" panose="02010609060101010101" charset="-122"/>
                <a:ea typeface="黑体" panose="02010609060101010101" charset="-122"/>
                <a:cs typeface="黑体" panose="02010609060101010101" charset="-122"/>
                <a:sym typeface="+mn-ea"/>
              </a:rPr>
              <a:t>指根据事物历史和现实的资料，探素事物发展和变化的规律，从而推测出事物未来发展状况的一种预测方法。</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986790"/>
            <a:ext cx="7543800" cy="316928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（6）马尔可夫模型</a:t>
            </a:r>
          </a:p>
          <a:p>
            <a:r>
              <a:rPr lang="en-US" altLang="zh-CN" sz="4000">
                <a:latin typeface="黑体" panose="02010609060101010101" charset="-122"/>
                <a:ea typeface="黑体" panose="02010609060101010101" charset="-122"/>
                <a:cs typeface="黑体" panose="02010609060101010101" charset="-122"/>
                <a:sym typeface="+mn-ea"/>
              </a:rPr>
              <a:t>在实际生活中，人们发现一些事物的变化过程只与事物的近期状态有关，而与事物的过去状态无关，</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46760"/>
            <a:ext cx="7543800" cy="316928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即事物第n次的试验结杲仅取决于第n-1次的试验结果，第n-1次的试验结果又只取决于第n-2次的试验结果。这种转移过程的整体称为马尔可夫链。</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66750"/>
            <a:ext cx="7543800" cy="3169285"/>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2.可行性评估</a:t>
            </a:r>
          </a:p>
          <a:p>
            <a:r>
              <a:rPr lang="en-US" altLang="zh-CN" sz="4000">
                <a:latin typeface="黑体" panose="02010609060101010101" charset="-122"/>
                <a:ea typeface="黑体" panose="02010609060101010101" charset="-122"/>
                <a:cs typeface="黑体" panose="02010609060101010101" charset="-122"/>
                <a:sym typeface="+mn-ea"/>
              </a:rPr>
              <a:t>政策方案的可行性评估。可行性评估主要渉及的是方案实施在主客观条件和政策预期效果方面的可行性问题。</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66750"/>
            <a:ext cx="7543800" cy="3169285"/>
          </a:xfrm>
          <a:prstGeom prst="rect">
            <a:avLst/>
          </a:prstGeom>
          <a:noFill/>
        </p:spPr>
        <p:txBody>
          <a:bodyPr wrap="square" rtlCol="0">
            <a:spAutoFit/>
          </a:bodyPr>
          <a:lstStyle/>
          <a:p>
            <a:r>
              <a:rPr lang="en-US" altLang="zh-CN" sz="4000">
                <a:solidFill>
                  <a:srgbClr val="FFC000"/>
                </a:solidFill>
                <a:latin typeface="黑体" panose="02010609060101010101" charset="-122"/>
                <a:ea typeface="黑体" panose="02010609060101010101" charset="-122"/>
                <a:cs typeface="黑体" panose="02010609060101010101" charset="-122"/>
                <a:sym typeface="+mn-ea"/>
              </a:rPr>
              <a:t>政策方案的可行性评估一般包括以下几个方面的内容：</a:t>
            </a:r>
            <a:endParaRPr lang="en-US" altLang="zh-CN" sz="4000">
              <a:solidFill>
                <a:schemeClr val="tx1"/>
              </a:solidFill>
              <a:latin typeface="黑体" panose="02010609060101010101" charset="-122"/>
              <a:ea typeface="黑体" panose="02010609060101010101" charset="-122"/>
              <a:cs typeface="黑体" panose="02010609060101010101" charset="-122"/>
              <a:sym typeface="+mn-ea"/>
            </a:endParaRP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第一，政治可行性。即政策方案获取政治资源支持的程度和对政治价值观的影响。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784600"/>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第二，经济可行性。即政策执行中获取政策资源的可能性。</a:t>
            </a:r>
          </a:p>
          <a:p>
            <a:r>
              <a:rPr lang="en-US" altLang="zh-CN" sz="4000">
                <a:latin typeface="黑体" panose="02010609060101010101" charset="-122"/>
                <a:ea typeface="黑体" panose="02010609060101010101" charset="-122"/>
                <a:cs typeface="黑体" panose="02010609060101010101" charset="-122"/>
                <a:sym typeface="+mn-ea"/>
              </a:rPr>
              <a:t>第三，行政可行性。即政府行政部门在执行能力和工作效率方面的支持程度。</a:t>
            </a:r>
          </a:p>
          <a:p>
            <a:endParaRPr lang="en-US" altLang="zh-CN" sz="400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880745"/>
            <a:ext cx="7519035" cy="2553335"/>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rPr>
              <a:t>如果说连过失性社会问題有时都难以确定的话，那么那些符合社会规范的结构性社会问题又该如何确定呢？</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784600"/>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第四，法律可行性。即政策方案是否符合国家宪法和法律的有关原则和条款。</a:t>
            </a:r>
          </a:p>
          <a:p>
            <a:r>
              <a:rPr lang="en-US" altLang="zh-CN" sz="4000">
                <a:latin typeface="黑体" panose="02010609060101010101" charset="-122"/>
                <a:ea typeface="黑体" panose="02010609060101010101" charset="-122"/>
                <a:cs typeface="黑体" panose="02010609060101010101" charset="-122"/>
                <a:sym typeface="+mn-ea"/>
              </a:rPr>
              <a:t>第五，技术可行性。即在现有技术条件下实现政策目标的可能性。</a:t>
            </a:r>
          </a:p>
          <a:p>
            <a:endParaRPr lang="en-US" altLang="zh-CN" sz="400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784600"/>
          </a:xfrm>
          <a:prstGeom prst="rect">
            <a:avLst/>
          </a:prstGeom>
          <a:noFill/>
        </p:spPr>
        <p:txBody>
          <a:bodyPr wrap="square" rtlCol="0">
            <a:spAutoFit/>
          </a:bodyPr>
          <a:lstStyle/>
          <a:p>
            <a:r>
              <a:rPr lang="en-US" altLang="zh-CN" sz="4000">
                <a:latin typeface="黑体" panose="02010609060101010101" charset="-122"/>
                <a:ea typeface="黑体" panose="02010609060101010101" charset="-122"/>
                <a:cs typeface="黑体" panose="02010609060101010101" charset="-122"/>
                <a:sym typeface="+mn-ea"/>
              </a:rPr>
              <a:t>第六，社会可行性。即社会对政策方案的认同和支持的可能性。其中传统文化、道德观念、社会环境和意识形态都是重要的影响因素。</a:t>
            </a:r>
          </a:p>
          <a:p>
            <a:endParaRPr lang="en-US" altLang="zh-CN" sz="400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846195"/>
          </a:xfrm>
          <a:prstGeom prst="rect">
            <a:avLst/>
          </a:prstGeom>
          <a:noFill/>
        </p:spPr>
        <p:txBody>
          <a:bodyPr wrap="square" rtlCol="0">
            <a:spAutoFit/>
          </a:bodyPr>
          <a:lstStyle/>
          <a:p>
            <a:r>
              <a:rPr lang="en-US" altLang="zh-CN" sz="4400">
                <a:latin typeface="黑体" panose="02010609060101010101" charset="-122"/>
                <a:ea typeface="黑体" panose="02010609060101010101" charset="-122"/>
                <a:cs typeface="黑体" panose="02010609060101010101" charset="-122"/>
                <a:sym typeface="+mn-ea"/>
              </a:rPr>
              <a:t>（四）政策方案的选择</a:t>
            </a:r>
            <a:endParaRPr lang="en-US" altLang="zh-CN" sz="4000">
              <a:latin typeface="黑体" panose="02010609060101010101" charset="-122"/>
              <a:ea typeface="黑体" panose="02010609060101010101" charset="-122"/>
              <a:cs typeface="黑体" panose="02010609060101010101" charset="-122"/>
              <a:sym typeface="+mn-ea"/>
            </a:endParaRPr>
          </a:p>
          <a:p>
            <a:r>
              <a:rPr lang="en-US" altLang="zh-CN" sz="4000">
                <a:latin typeface="黑体" panose="02010609060101010101" charset="-122"/>
                <a:ea typeface="黑体" panose="02010609060101010101" charset="-122"/>
                <a:cs typeface="黑体" panose="02010609060101010101" charset="-122"/>
                <a:sym typeface="+mn-ea"/>
              </a:rPr>
              <a:t>政策决策：公共政策决策就是政策行动主体围绕一定的价值和目标取向，通过一定的程序进行竞争、协商、合作，确定政策行动最终方案的过程。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784600"/>
          </a:xfrm>
          <a:prstGeom prst="rect">
            <a:avLst/>
          </a:prstGeom>
          <a:noFill/>
        </p:spPr>
        <p:txBody>
          <a:bodyPr wrap="square" rtlCol="0">
            <a:spAutoFit/>
          </a:bodyPr>
          <a:lstStyle/>
          <a:p>
            <a:r>
              <a:rPr lang="en-US" altLang="zh-CN" sz="4000">
                <a:solidFill>
                  <a:srgbClr val="FFC000"/>
                </a:solidFill>
                <a:latin typeface="黑体" panose="02010609060101010101" charset="-122"/>
                <a:ea typeface="黑体" panose="02010609060101010101" charset="-122"/>
                <a:cs typeface="黑体" panose="02010609060101010101" charset="-122"/>
                <a:sym typeface="+mn-ea"/>
              </a:rPr>
              <a:t>方案抉择的主要环节包括：</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（1）确定标准。即确定一套对方案进行优选的价值标准</a:t>
            </a:r>
            <a:r>
              <a:rPr lang="zh-CN" altLang="en-US" sz="4000">
                <a:solidFill>
                  <a:schemeClr val="tx1"/>
                </a:solidFill>
                <a:latin typeface="黑体" panose="02010609060101010101" charset="-122"/>
                <a:ea typeface="黑体" panose="02010609060101010101" charset="-122"/>
                <a:cs typeface="黑体" panose="02010609060101010101" charset="-122"/>
                <a:sym typeface="+mn-ea"/>
              </a:rPr>
              <a:t>。</a:t>
            </a: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（2）比较性分析。指在对备选方案进行全面评估的基础上进行择优。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81050"/>
            <a:ext cx="7543800" cy="3784600"/>
          </a:xfrm>
          <a:prstGeom prst="rect">
            <a:avLst/>
          </a:prstGeom>
          <a:noFill/>
        </p:spPr>
        <p:txBody>
          <a:bodyPr wrap="square" rtlCol="0">
            <a:spAutoFit/>
          </a:bodyPr>
          <a:lstStyle/>
          <a:p>
            <a:r>
              <a:rPr lang="en-US" altLang="zh-CN" sz="4000">
                <a:solidFill>
                  <a:schemeClr val="tx1"/>
                </a:solidFill>
                <a:latin typeface="黑体" panose="02010609060101010101" charset="-122"/>
                <a:ea typeface="黑体" panose="02010609060101010101" charset="-122"/>
                <a:cs typeface="黑体" panose="02010609060101010101" charset="-122"/>
                <a:sym typeface="+mn-ea"/>
              </a:rPr>
              <a:t>（3）合法化过程。方案确定之后，提交给相关立法或者行政机关审批，通过一定的规则和程序使之合法化，然后以法律、法令或政令的形式加以颁布，付诸实施。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849630"/>
            <a:ext cx="7280910" cy="3230245"/>
          </a:xfrm>
          <a:prstGeom prst="rect">
            <a:avLst/>
          </a:prstGeom>
          <a:noFill/>
        </p:spPr>
        <p:txBody>
          <a:bodyPr wrap="square" rtlCol="0">
            <a:spAutoFit/>
          </a:bodyPr>
          <a:lstStyle/>
          <a:p>
            <a:r>
              <a:rPr lang="en-US" altLang="zh-CN" sz="4400">
                <a:solidFill>
                  <a:schemeClr val="tx1"/>
                </a:solidFill>
                <a:latin typeface="黑体" panose="02010609060101010101" charset="-122"/>
                <a:ea typeface="黑体" panose="02010609060101010101" charset="-122"/>
                <a:cs typeface="黑体" panose="02010609060101010101" charset="-122"/>
                <a:sym typeface="+mn-ea"/>
              </a:rPr>
              <a:t>（五）政策决策的择案规则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所谓择案规则就是决策群体选定最终政策方案的程序和方法，它的确定对最终选择有着非常大的影响。</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768985"/>
            <a:ext cx="7280910"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1</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一票否决原则</a:t>
            </a:r>
            <a:endParaRPr lang="en-US" altLang="zh-CN" sz="4000">
              <a:solidFill>
                <a:schemeClr val="tx1"/>
              </a:solidFill>
              <a:latin typeface="黑体" panose="02010609060101010101" charset="-122"/>
              <a:ea typeface="黑体" panose="02010609060101010101" charset="-122"/>
              <a:cs typeface="黑体" panose="02010609060101010101" charset="-122"/>
              <a:sym typeface="+mn-ea"/>
            </a:endParaRP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即全体一致原则，指决策群体所有成员必须意见完全一致才可最终选定某个备择方案，任何人持不同意见，方案就不能通过。</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563245"/>
            <a:ext cx="7280910"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2</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多数决定规则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即少数服从多数，以多数票通过中选方案的择案规则。全体一致在很多情况下</a:t>
            </a:r>
            <a:r>
              <a:rPr lang="zh-CN" altLang="en-US" sz="4000">
                <a:solidFill>
                  <a:schemeClr val="tx1"/>
                </a:solidFill>
                <a:latin typeface="黑体" panose="02010609060101010101" charset="-122"/>
                <a:ea typeface="黑体" panose="02010609060101010101" charset="-122"/>
                <a:cs typeface="黑体" panose="02010609060101010101" charset="-122"/>
                <a:sym typeface="+mn-ea"/>
              </a:rPr>
              <a:t>难以实现，</a:t>
            </a:r>
            <a:r>
              <a:rPr lang="en-US" altLang="zh-CN" sz="4000">
                <a:solidFill>
                  <a:schemeClr val="tx1"/>
                </a:solidFill>
                <a:latin typeface="黑体" panose="02010609060101010101" charset="-122"/>
                <a:ea typeface="黑体" panose="02010609060101010101" charset="-122"/>
                <a:cs typeface="黑体" panose="02010609060101010101" charset="-122"/>
                <a:sym typeface="+mn-ea"/>
              </a:rPr>
              <a:t>采用多数票制以最大限度地照顾多数的利益。</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1031875"/>
            <a:ext cx="7280910" cy="2553335"/>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3</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sz="4000">
                <a:solidFill>
                  <a:srgbClr val="FFC000"/>
                </a:solidFill>
                <a:latin typeface="黑体" panose="02010609060101010101" charset="-122"/>
                <a:ea typeface="黑体" panose="02010609060101010101" charset="-122"/>
                <a:cs typeface="黑体" panose="02010609060101010101" charset="-122"/>
                <a:sym typeface="+mn-ea"/>
              </a:rPr>
              <a:t>孔多塞标准（两两对比法）</a:t>
            </a:r>
          </a:p>
          <a:p>
            <a:r>
              <a:rPr sz="4000">
                <a:solidFill>
                  <a:schemeClr val="tx1"/>
                </a:solidFill>
                <a:latin typeface="黑体" panose="02010609060101010101" charset="-122"/>
                <a:ea typeface="黑体" panose="02010609060101010101" charset="-122"/>
                <a:cs typeface="黑体" panose="02010609060101010101" charset="-122"/>
                <a:sym typeface="+mn-ea"/>
              </a:rPr>
              <a:t>这是另外一种多数决定的方法，常被称为两两对比法或成对表决法。</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540385"/>
            <a:ext cx="7280910" cy="3784600"/>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4</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sz="4000">
                <a:solidFill>
                  <a:srgbClr val="FFC000"/>
                </a:solidFill>
                <a:latin typeface="黑体" panose="02010609060101010101" charset="-122"/>
                <a:ea typeface="黑体" panose="02010609060101010101" charset="-122"/>
                <a:cs typeface="黑体" panose="02010609060101010101" charset="-122"/>
                <a:sym typeface="+mn-ea"/>
              </a:rPr>
              <a:t>博尔达计数</a:t>
            </a:r>
          </a:p>
          <a:p>
            <a:r>
              <a:rPr sz="4000">
                <a:solidFill>
                  <a:schemeClr val="tx1"/>
                </a:solidFill>
                <a:latin typeface="黑体" panose="02010609060101010101" charset="-122"/>
                <a:ea typeface="黑体" panose="02010609060101010101" charset="-122"/>
                <a:cs typeface="黑体" panose="02010609060101010101" charset="-122"/>
                <a:sym typeface="+mn-ea"/>
              </a:rPr>
              <a:t>这种方法源自法国数学家博尔达，也被称为博尔达程序。首先给每个备选方案按照偏好次序依次排列打分</a:t>
            </a:r>
            <a:r>
              <a:rPr lang="zh-CN" sz="4000">
                <a:solidFill>
                  <a:schemeClr val="tx1"/>
                </a:solidFill>
                <a:latin typeface="黑体" panose="02010609060101010101" charset="-122"/>
                <a:ea typeface="黑体" panose="02010609060101010101" charset="-122"/>
                <a:cs typeface="黑体" panose="02010609060101010101" charset="-122"/>
                <a:sym typeface="+mn-ea"/>
              </a:rPr>
              <a:t>并</a:t>
            </a:r>
            <a:r>
              <a:rPr sz="4000">
                <a:solidFill>
                  <a:schemeClr val="tx1"/>
                </a:solidFill>
                <a:latin typeface="黑体" panose="02010609060101010101" charset="-122"/>
                <a:ea typeface="黑体" panose="02010609060101010101" charset="-122"/>
                <a:cs typeface="黑体" panose="02010609060101010101" charset="-122"/>
                <a:sym typeface="+mn-ea"/>
              </a:rPr>
              <a:t>计算各个方案的总分，得最高分数者胜出。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880745"/>
            <a:ext cx="7519035" cy="3169285"/>
          </a:xfrm>
          <a:prstGeom prst="rect">
            <a:avLst/>
          </a:prstGeom>
          <a:noFill/>
        </p:spPr>
        <p:txBody>
          <a:bodyPr wrap="square" rtlCol="0">
            <a:spAutoFit/>
          </a:bodyPr>
          <a:lstStyle/>
          <a:p>
            <a:r>
              <a:rPr lang="zh-CN" altLang="en-US" sz="4000">
                <a:solidFill>
                  <a:schemeClr val="tx1"/>
                </a:solidFill>
                <a:latin typeface="黑体" panose="02010609060101010101" charset="-122"/>
                <a:ea typeface="黑体" panose="02010609060101010101" charset="-122"/>
              </a:rPr>
              <a:t>【例如】结构性社会问题涉及社会生活的许多方面，其中最为突出的就是各种各样的不平等现象，如社会政治和经济结构不合理造成的贫困问题，</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540385"/>
            <a:ext cx="7280910" cy="3784600"/>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5</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sz="4000">
                <a:solidFill>
                  <a:srgbClr val="FFC000"/>
                </a:solidFill>
                <a:latin typeface="黑体" panose="02010609060101010101" charset="-122"/>
                <a:ea typeface="黑体" panose="02010609060101010101" charset="-122"/>
                <a:cs typeface="黑体" panose="02010609060101010101" charset="-122"/>
                <a:sym typeface="+mn-ea"/>
              </a:rPr>
              <a:t>赞成投票规则</a:t>
            </a:r>
          </a:p>
          <a:p>
            <a:r>
              <a:rPr sz="4000">
                <a:solidFill>
                  <a:schemeClr val="tx1"/>
                </a:solidFill>
                <a:latin typeface="黑体" panose="02010609060101010101" charset="-122"/>
                <a:ea typeface="黑体" panose="02010609060101010101" charset="-122"/>
                <a:cs typeface="黑体" panose="02010609060101010101" charset="-122"/>
                <a:sym typeface="+mn-ea"/>
              </a:rPr>
              <a:t>这是由布拉姆斯和菲什伯恩提出的一种表决方法</a:t>
            </a:r>
            <a:r>
              <a:rPr lang="zh-CN" sz="4000">
                <a:solidFill>
                  <a:schemeClr val="tx1"/>
                </a:solidFill>
                <a:latin typeface="黑体" panose="02010609060101010101" charset="-122"/>
                <a:ea typeface="黑体" panose="02010609060101010101" charset="-122"/>
                <a:cs typeface="黑体" panose="02010609060101010101" charset="-122"/>
                <a:sym typeface="+mn-ea"/>
              </a:rPr>
              <a:t>。</a:t>
            </a:r>
            <a:r>
              <a:rPr sz="4000">
                <a:solidFill>
                  <a:schemeClr val="tx1"/>
                </a:solidFill>
                <a:latin typeface="黑体" panose="02010609060101010101" charset="-122"/>
                <a:ea typeface="黑体" panose="02010609060101010101" charset="-122"/>
                <a:cs typeface="黑体" panose="02010609060101010101" charset="-122"/>
                <a:sym typeface="+mn-ea"/>
              </a:rPr>
              <a:t>即先由群体成员对所有他认为可以接受的方案投赞成票，得票最多的备选方案即可中选。</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654685"/>
            <a:ext cx="7280910" cy="3169285"/>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6</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）淘汰法</a:t>
            </a:r>
          </a:p>
          <a:p>
            <a:r>
              <a:rPr sz="4000">
                <a:solidFill>
                  <a:schemeClr val="tx1"/>
                </a:solidFill>
                <a:latin typeface="黑体" panose="02010609060101010101" charset="-122"/>
                <a:ea typeface="黑体" panose="02010609060101010101" charset="-122"/>
                <a:cs typeface="黑体" panose="02010609060101010101" charset="-122"/>
                <a:sym typeface="+mn-ea"/>
              </a:rPr>
              <a:t>这种方法也被称为否定表决法，即先由群体成员对所有他认为可以舍弃的方案投反对票，得票最多的备选方案即被淘汰。</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494665"/>
            <a:ext cx="7280910" cy="3784600"/>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7</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sz="4000">
                <a:solidFill>
                  <a:srgbClr val="FFC000"/>
                </a:solidFill>
                <a:latin typeface="黑体" panose="02010609060101010101" charset="-122"/>
                <a:ea typeface="黑体" panose="02010609060101010101" charset="-122"/>
                <a:cs typeface="黑体" panose="02010609060101010101" charset="-122"/>
                <a:sym typeface="+mn-ea"/>
              </a:rPr>
              <a:t>正负表决规则</a:t>
            </a:r>
          </a:p>
          <a:p>
            <a:r>
              <a:rPr sz="4000">
                <a:solidFill>
                  <a:schemeClr val="tx1"/>
                </a:solidFill>
                <a:latin typeface="黑体" panose="02010609060101010101" charset="-122"/>
                <a:ea typeface="黑体" panose="02010609060101010101" charset="-122"/>
                <a:cs typeface="黑体" panose="02010609060101010101" charset="-122"/>
                <a:sym typeface="+mn-ea"/>
              </a:rPr>
              <a:t>对某一备选方案投一赞成票或者投一反对票，二者只可择其一，没有折衷方式。每一个备选方案的正负之和就是净余票，净余正票最多者获得通过。</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494665"/>
            <a:ext cx="7280910" cy="3784600"/>
          </a:xfrm>
          <a:prstGeom prst="rect">
            <a:avLst/>
          </a:prstGeom>
          <a:noFill/>
        </p:spPr>
        <p:txBody>
          <a:bodyPr wrap="square" rtlCol="0">
            <a:spAutoFit/>
          </a:bodyPr>
          <a:lstStyle/>
          <a:p>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7</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a:t>
            </a:r>
            <a:r>
              <a:rPr sz="4000">
                <a:solidFill>
                  <a:srgbClr val="FFC000"/>
                </a:solidFill>
                <a:latin typeface="黑体" panose="02010609060101010101" charset="-122"/>
                <a:ea typeface="黑体" panose="02010609060101010101" charset="-122"/>
                <a:cs typeface="黑体" panose="02010609060101010101" charset="-122"/>
                <a:sym typeface="+mn-ea"/>
              </a:rPr>
              <a:t>正负表决规则</a:t>
            </a:r>
          </a:p>
          <a:p>
            <a:r>
              <a:rPr sz="4000">
                <a:solidFill>
                  <a:schemeClr val="tx1"/>
                </a:solidFill>
                <a:latin typeface="黑体" panose="02010609060101010101" charset="-122"/>
                <a:ea typeface="黑体" panose="02010609060101010101" charset="-122"/>
                <a:cs typeface="黑体" panose="02010609060101010101" charset="-122"/>
                <a:sym typeface="+mn-ea"/>
              </a:rPr>
              <a:t>对某一备选方案投一赞成票或者投一反对票，二者只可择其一，没有折衷方式。每一个备选方案的正负之和就是净余票，净余正票最多者获得通过。</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49860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单元五  决策与心理</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1545" y="494665"/>
            <a:ext cx="7280910" cy="3784600"/>
          </a:xfrm>
          <a:prstGeom prst="rect">
            <a:avLst/>
          </a:prstGeom>
          <a:noFill/>
        </p:spPr>
        <p:txBody>
          <a:bodyPr wrap="square" rtlCol="0">
            <a:spAutoFit/>
          </a:bodyPr>
          <a:lstStyle/>
          <a:p>
            <a:r>
              <a:rPr sz="4000" dirty="0">
                <a:solidFill>
                  <a:schemeClr val="tx1"/>
                </a:solidFill>
                <a:latin typeface="黑体" panose="02010609060101010101" charset="-122"/>
                <a:ea typeface="黑体" panose="02010609060101010101" charset="-122"/>
                <a:cs typeface="黑体" panose="02010609060101010101" charset="-122"/>
                <a:sym typeface="+mn-ea"/>
              </a:rPr>
              <a:t>根据大量观察和研究，专家们发现，人们对事物的直观评价和预测往往带有很大的主观片面性，可以发生许多判断上的典型错误，其中多数是由一些心理效应造成的。</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8675" y="749300"/>
            <a:ext cx="7132955" cy="3230245"/>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（一）光环效应(晕轮效应)</a:t>
            </a:r>
          </a:p>
          <a:p>
            <a:r>
              <a:rPr sz="4000">
                <a:solidFill>
                  <a:schemeClr val="tx1"/>
                </a:solidFill>
                <a:latin typeface="黑体" panose="02010609060101010101" charset="-122"/>
                <a:ea typeface="黑体" panose="02010609060101010101" charset="-122"/>
                <a:cs typeface="黑体" panose="02010609060101010101" charset="-122"/>
                <a:sym typeface="+mn-ea"/>
              </a:rPr>
              <a:t>光环效应是指在印象形成过程中一种夸大化的感觉和看法，是一种极为盲目的心理倾向</a:t>
            </a:r>
            <a:r>
              <a:rPr lang="zh-CN" sz="4000">
                <a:solidFill>
                  <a:schemeClr val="tx1"/>
                </a:solidFill>
                <a:latin typeface="黑体" panose="02010609060101010101" charset="-122"/>
                <a:ea typeface="黑体" panose="02010609060101010101" charset="-122"/>
                <a:cs typeface="黑体" panose="02010609060101010101" charset="-122"/>
                <a:sym typeface="+mn-ea"/>
              </a:rPr>
              <a:t>。</a:t>
            </a:r>
          </a:p>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（情人眼里出西施）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1535" y="648970"/>
            <a:ext cx="7132955" cy="3846195"/>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（二）首因效应(先头效应)</a:t>
            </a:r>
          </a:p>
          <a:p>
            <a:r>
              <a:rPr sz="4000">
                <a:solidFill>
                  <a:schemeClr val="tx1"/>
                </a:solidFill>
                <a:latin typeface="黑体" panose="02010609060101010101" charset="-122"/>
                <a:ea typeface="黑体" panose="02010609060101010101" charset="-122"/>
                <a:cs typeface="黑体" panose="02010609060101010101" charset="-122"/>
                <a:sym typeface="+mn-ea"/>
              </a:rPr>
              <a:t>首因效应是由第一印象(首次印象)所引起的一种心理倾向。许多人习惯称之为“第一感”，它对今后对事物的判断有着非常显著的影响。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648970"/>
            <a:ext cx="7430135" cy="384619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（三）近因效应(新因效应)</a:t>
            </a:r>
            <a:endParaRPr sz="4400">
              <a:solidFill>
                <a:schemeClr val="tx1"/>
              </a:solidFill>
              <a:latin typeface="黑体" panose="02010609060101010101" charset="-122"/>
              <a:ea typeface="黑体" panose="02010609060101010101" charset="-122"/>
              <a:cs typeface="黑体" panose="02010609060101010101" charset="-122"/>
              <a:sym typeface="+mn-ea"/>
            </a:endParaRPr>
          </a:p>
          <a:p>
            <a:r>
              <a:rPr sz="4000">
                <a:solidFill>
                  <a:schemeClr val="tx1"/>
                </a:solidFill>
                <a:latin typeface="黑体" panose="02010609060101010101" charset="-122"/>
                <a:ea typeface="黑体" panose="02010609060101010101" charset="-122"/>
                <a:cs typeface="黑体" panose="02010609060101010101" charset="-122"/>
                <a:sym typeface="+mn-ea"/>
              </a:rPr>
              <a:t>心理学家卢琴斯通过连续实验所得出的结论，其中最著名的实验是关于吉姆印象形成的实验。近因效应，指新出现的剌激物对印象形成的心理效果。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trips(downLeft)">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776605"/>
            <a:ext cx="5408295" cy="384619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（四）从众效应</a:t>
            </a:r>
          </a:p>
          <a:p>
            <a:r>
              <a:rPr sz="4000">
                <a:solidFill>
                  <a:schemeClr val="tx1"/>
                </a:solidFill>
                <a:latin typeface="黑体" panose="02010609060101010101" charset="-122"/>
                <a:ea typeface="黑体" panose="02010609060101010101" charset="-122"/>
                <a:cs typeface="黑体" panose="02010609060101010101" charset="-122"/>
                <a:sym typeface="+mn-ea"/>
              </a:rPr>
              <a:t>从众效应是指人们自觉不自觉地以多数人的意见为准则，作出判断、形成印象的心理变化过程。</a:t>
            </a:r>
          </a:p>
        </p:txBody>
      </p:sp>
      <p:pic>
        <p:nvPicPr>
          <p:cNvPr id="3" name="图片 2"/>
          <p:cNvPicPr>
            <a:picLocks noChangeAspect="1"/>
          </p:cNvPicPr>
          <p:nvPr/>
        </p:nvPicPr>
        <p:blipFill>
          <a:blip r:embed="rId2" cstate="print"/>
          <a:stretch>
            <a:fillRect/>
          </a:stretch>
        </p:blipFill>
        <p:spPr>
          <a:xfrm>
            <a:off x="6150610" y="1826895"/>
            <a:ext cx="2537460" cy="1489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880745"/>
            <a:ext cx="7519035" cy="3169285"/>
          </a:xfrm>
          <a:prstGeom prst="rect">
            <a:avLst/>
          </a:prstGeom>
          <a:noFill/>
        </p:spPr>
        <p:txBody>
          <a:bodyPr wrap="square" rtlCol="0">
            <a:spAutoFit/>
          </a:bodyPr>
          <a:lstStyle/>
          <a:p>
            <a:r>
              <a:rPr lang="zh-CN" altLang="en-US" sz="4000" dirty="0">
                <a:solidFill>
                  <a:schemeClr val="tx1"/>
                </a:solidFill>
                <a:latin typeface="黑体" panose="02010609060101010101" charset="-122"/>
                <a:ea typeface="黑体" panose="02010609060101010101" charset="-122"/>
                <a:sym typeface="+mn-ea"/>
              </a:rPr>
              <a:t>还有由民族歧视和种族偏见所引发的民族矛盾；由政治不平等所产生的政府权力滥用；由教育不平等所导致的社会不满，等等。这些都属于结构性社会问题。</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648970"/>
            <a:ext cx="7430135" cy="384619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（五）定型效应</a:t>
            </a:r>
          </a:p>
          <a:p>
            <a:r>
              <a:rPr sz="4000">
                <a:solidFill>
                  <a:schemeClr val="tx1"/>
                </a:solidFill>
                <a:latin typeface="黑体" panose="02010609060101010101" charset="-122"/>
                <a:ea typeface="黑体" panose="02010609060101010101" charset="-122"/>
                <a:cs typeface="黑体" panose="02010609060101010101" charset="-122"/>
                <a:sym typeface="+mn-ea"/>
              </a:rPr>
              <a:t>定型效应指基于某种成见对人作出判断的心理过程。由认知主体类型造成的成见，如种族成见、国家成见、地区成见、职业成见、代际成见(代沟问题)</a:t>
            </a:r>
            <a:r>
              <a:rPr lang="zh-CN" sz="4000">
                <a:solidFill>
                  <a:schemeClr val="tx1"/>
                </a:solidFill>
                <a:latin typeface="黑体" panose="02010609060101010101" charset="-122"/>
                <a:ea typeface="黑体" panose="02010609060101010101" charset="-122"/>
                <a:cs typeface="黑体" panose="02010609060101010101" charset="-122"/>
                <a:sym typeface="+mn-ea"/>
              </a:rPr>
              <a:t>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956310"/>
            <a:ext cx="7430135" cy="323024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（六）反衬效应</a:t>
            </a:r>
          </a:p>
          <a:p>
            <a:r>
              <a:rPr sz="4000">
                <a:solidFill>
                  <a:schemeClr val="tx1"/>
                </a:solidFill>
                <a:latin typeface="黑体" panose="02010609060101010101" charset="-122"/>
                <a:ea typeface="黑体" panose="02010609060101010101" charset="-122"/>
                <a:cs typeface="黑体" panose="02010609060101010101" charset="-122"/>
                <a:sym typeface="+mn-ea"/>
              </a:rPr>
              <a:t>反衬效应是指人们在对事物进行相互比较的过程中所形成的一种心理反应。它同样会给人对事物的认知带来很大的影响。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1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807720"/>
            <a:ext cx="7430135" cy="323024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（七）乐队效应</a:t>
            </a:r>
          </a:p>
          <a:p>
            <a:r>
              <a:rPr sz="4000">
                <a:solidFill>
                  <a:schemeClr val="tx1"/>
                </a:solidFill>
                <a:latin typeface="黑体" panose="02010609060101010101" charset="-122"/>
                <a:ea typeface="黑体" panose="02010609060101010101" charset="-122"/>
                <a:cs typeface="黑体" panose="02010609060101010101" charset="-122"/>
                <a:sym typeface="+mn-ea"/>
              </a:rPr>
              <a:t>乐队效应指如果在一个群体中人家的意见被某个人如领导或专家所左右，就视之为乐队效应带来的影响。</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0" y="510540"/>
            <a:ext cx="7430135" cy="3846195"/>
          </a:xfrm>
          <a:prstGeom prst="rect">
            <a:avLst/>
          </a:prstGeom>
          <a:noFill/>
        </p:spPr>
        <p:txBody>
          <a:bodyPr wrap="square" rtlCol="0">
            <a:spAutoFit/>
          </a:bodyPr>
          <a:lstStyle/>
          <a:p>
            <a:r>
              <a:rPr sz="4400">
                <a:solidFill>
                  <a:srgbClr val="FFC000"/>
                </a:solidFill>
                <a:latin typeface="黑体" panose="02010609060101010101" charset="-122"/>
                <a:ea typeface="黑体" panose="02010609060101010101" charset="-122"/>
                <a:cs typeface="黑体" panose="02010609060101010101" charset="-122"/>
                <a:sym typeface="+mn-ea"/>
              </a:rPr>
              <a:t>（八）黄灯效应</a:t>
            </a:r>
          </a:p>
          <a:p>
            <a:r>
              <a:rPr sz="4000">
                <a:solidFill>
                  <a:schemeClr val="tx1"/>
                </a:solidFill>
                <a:latin typeface="黑体" panose="02010609060101010101" charset="-122"/>
                <a:ea typeface="黑体" panose="02010609060101010101" charset="-122"/>
                <a:cs typeface="黑体" panose="02010609060101010101" charset="-122"/>
                <a:sym typeface="+mn-ea"/>
              </a:rPr>
              <a:t>在公共交通管理中，“红灯停，绿灯行，黄 灯亮了等一等”、“一慢，二看，三通过”由此就产生了对决策过程中人们进行拖延的一种形象比喻——黄灯效应。</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55448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单元六  政策的合法性</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视频导入</a:t>
            </a:r>
            <a:endParaRPr lang="zh-CN" altLang="en-US" dirty="0"/>
          </a:p>
        </p:txBody>
      </p:sp>
      <p:sp>
        <p:nvSpPr>
          <p:cNvPr id="3" name="内容占位符 2"/>
          <p:cNvSpPr>
            <a:spLocks noGrp="1"/>
          </p:cNvSpPr>
          <p:nvPr>
            <p:ph idx="1"/>
          </p:nvPr>
        </p:nvSpPr>
        <p:spPr/>
        <p:txBody>
          <a:bodyPr/>
          <a:lstStyle/>
          <a:p>
            <a:r>
              <a:rPr lang="zh-CN" altLang="en-US" dirty="0" smtClean="0">
                <a:solidFill>
                  <a:srgbClr val="FFC000"/>
                </a:solidFill>
              </a:rPr>
              <a:t>思考</a:t>
            </a:r>
            <a:r>
              <a:rPr lang="zh-CN" altLang="en-US" dirty="0" smtClean="0">
                <a:solidFill>
                  <a:srgbClr val="FFC000"/>
                </a:solidFill>
              </a:rPr>
              <a:t>：政策</a:t>
            </a:r>
            <a:r>
              <a:rPr lang="zh-CN" altLang="en-US" dirty="0" smtClean="0">
                <a:solidFill>
                  <a:srgbClr val="FFC000"/>
                </a:solidFill>
              </a:rPr>
              <a:t>制定必须有足够的法律依据支撑，即考虑政策的合法性</a:t>
            </a:r>
            <a:r>
              <a:rPr lang="zh-CN" altLang="en-US" dirty="0" smtClean="0">
                <a:solidFill>
                  <a:srgbClr val="FFC000"/>
                </a:solidFill>
              </a:rPr>
              <a:t>。那么，政策合法性是什么？</a:t>
            </a:r>
            <a:endParaRPr lang="zh-CN" altLang="en-US" dirty="0">
              <a:solidFill>
                <a:srgbClr val="FFC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648970"/>
            <a:ext cx="7430135" cy="3231654"/>
          </a:xfrm>
          <a:prstGeom prst="rect">
            <a:avLst/>
          </a:prstGeom>
          <a:noFill/>
        </p:spPr>
        <p:txBody>
          <a:bodyPr wrap="square" rtlCol="0">
            <a:spAutoFit/>
          </a:bodyPr>
          <a:lstStyle/>
          <a:p>
            <a:r>
              <a:rPr lang="zh-CN" altLang="en-US" sz="4400" dirty="0" smtClean="0">
                <a:latin typeface="黑体" panose="02010609060101010101" charset="-122"/>
                <a:ea typeface="黑体" panose="02010609060101010101" charset="-122"/>
                <a:cs typeface="黑体" panose="02010609060101010101" charset="-122"/>
                <a:sym typeface="+mn-ea"/>
              </a:rPr>
              <a:t>一、</a:t>
            </a:r>
            <a:r>
              <a:rPr sz="4400" dirty="0" err="1" smtClean="0">
                <a:solidFill>
                  <a:schemeClr val="tx1"/>
                </a:solidFill>
                <a:latin typeface="黑体" panose="02010609060101010101" charset="-122"/>
                <a:ea typeface="黑体" panose="02010609060101010101" charset="-122"/>
                <a:cs typeface="黑体" panose="02010609060101010101" charset="-122"/>
                <a:sym typeface="+mn-ea"/>
              </a:rPr>
              <a:t>政策合法性</a:t>
            </a:r>
            <a:endParaRPr sz="4400" dirty="0">
              <a:solidFill>
                <a:schemeClr val="tx1"/>
              </a:solidFill>
              <a:latin typeface="黑体" panose="02010609060101010101" charset="-122"/>
              <a:ea typeface="黑体" panose="02010609060101010101" charset="-122"/>
              <a:cs typeface="黑体" panose="02010609060101010101" charset="-122"/>
              <a:sym typeface="+mn-ea"/>
            </a:endParaRPr>
          </a:p>
          <a:p>
            <a:r>
              <a:rPr lang="en-US" sz="4000" dirty="0" smtClean="0">
                <a:solidFill>
                  <a:schemeClr val="tx1"/>
                </a:solidFill>
                <a:latin typeface="黑体" panose="02010609060101010101" charset="-122"/>
                <a:ea typeface="黑体" panose="02010609060101010101" charset="-122"/>
                <a:cs typeface="黑体" panose="02010609060101010101" charset="-122"/>
                <a:sym typeface="+mn-ea"/>
              </a:rPr>
              <a:t>1.</a:t>
            </a:r>
            <a:r>
              <a:rPr lang="zh-CN" altLang="en-US" sz="4000" dirty="0" smtClean="0">
                <a:solidFill>
                  <a:schemeClr val="tx1"/>
                </a:solidFill>
                <a:latin typeface="黑体" panose="02010609060101010101" charset="-122"/>
                <a:ea typeface="黑体" panose="02010609060101010101" charset="-122"/>
                <a:cs typeface="黑体" panose="02010609060101010101" charset="-122"/>
                <a:sym typeface="+mn-ea"/>
              </a:rPr>
              <a:t>广义的政策合法化</a:t>
            </a:r>
            <a:endParaRPr lang="en-US" sz="4000" dirty="0" smtClean="0">
              <a:solidFill>
                <a:schemeClr val="tx1"/>
              </a:solidFill>
              <a:latin typeface="黑体" panose="02010609060101010101" charset="-122"/>
              <a:ea typeface="黑体" panose="02010609060101010101" charset="-122"/>
              <a:cs typeface="黑体" panose="02010609060101010101" charset="-122"/>
              <a:sym typeface="+mn-ea"/>
            </a:endParaRPr>
          </a:p>
          <a:p>
            <a:r>
              <a:rPr sz="4000" dirty="0" err="1" smtClean="0">
                <a:solidFill>
                  <a:schemeClr val="tx1"/>
                </a:solidFill>
                <a:latin typeface="黑体" panose="02010609060101010101" charset="-122"/>
                <a:ea typeface="黑体" panose="02010609060101010101" charset="-122"/>
                <a:cs typeface="黑体" panose="02010609060101010101" charset="-122"/>
                <a:sym typeface="+mn-ea"/>
              </a:rPr>
              <a:t>从广义角度而言</a:t>
            </a:r>
            <a:r>
              <a:rPr sz="4000" dirty="0" err="1">
                <a:solidFill>
                  <a:schemeClr val="tx1"/>
                </a:solidFill>
                <a:latin typeface="黑体" panose="02010609060101010101" charset="-122"/>
                <a:ea typeface="黑体" panose="02010609060101010101" charset="-122"/>
                <a:cs typeface="黑体" panose="02010609060101010101" charset="-122"/>
                <a:sym typeface="+mn-ea"/>
              </a:rPr>
              <a:t>，使政策能够被公众认可、接受、遵从和推行的过程就是政策的合法化过程</a:t>
            </a:r>
            <a:r>
              <a:rPr sz="4000" dirty="0">
                <a:solidFill>
                  <a:schemeClr val="tx1"/>
                </a:solidFill>
                <a:latin typeface="黑体" panose="02010609060101010101" charset="-122"/>
                <a:ea typeface="黑体" panose="02010609060101010101" charset="-122"/>
                <a:cs typeface="黑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740410"/>
            <a:ext cx="7430135" cy="2614930"/>
          </a:xfrm>
          <a:prstGeom prst="rect">
            <a:avLst/>
          </a:prstGeom>
          <a:noFill/>
        </p:spPr>
        <p:txBody>
          <a:bodyPr wrap="square" rtlCol="0">
            <a:spAutoFit/>
          </a:bodyPr>
          <a:lstStyle/>
          <a:p>
            <a:r>
              <a:rPr lang="en-US" sz="4400" dirty="0" smtClean="0">
                <a:latin typeface="黑体" panose="02010609060101010101" charset="-122"/>
                <a:ea typeface="黑体" panose="02010609060101010101" charset="-122"/>
                <a:cs typeface="黑体" panose="02010609060101010101" charset="-122"/>
                <a:sym typeface="+mn-ea"/>
              </a:rPr>
              <a:t>2.</a:t>
            </a:r>
            <a:r>
              <a:rPr sz="4400" dirty="0" smtClean="0">
                <a:solidFill>
                  <a:schemeClr val="tx1"/>
                </a:solidFill>
                <a:latin typeface="黑体" panose="02010609060101010101" charset="-122"/>
                <a:ea typeface="黑体" panose="02010609060101010101" charset="-122"/>
                <a:cs typeface="黑体" panose="02010609060101010101" charset="-122"/>
                <a:sym typeface="+mn-ea"/>
              </a:rPr>
              <a:t>狭义的政策合法性</a:t>
            </a:r>
            <a:endParaRPr sz="4400" dirty="0">
              <a:solidFill>
                <a:schemeClr val="tx1"/>
              </a:solidFill>
              <a:latin typeface="黑体" panose="02010609060101010101" charset="-122"/>
              <a:ea typeface="黑体" panose="02010609060101010101" charset="-122"/>
              <a:cs typeface="黑体" panose="02010609060101010101" charset="-122"/>
              <a:sym typeface="+mn-ea"/>
            </a:endParaRPr>
          </a:p>
          <a:p>
            <a:r>
              <a:rPr sz="4000" dirty="0" err="1">
                <a:solidFill>
                  <a:schemeClr val="tx1"/>
                </a:solidFill>
                <a:latin typeface="黑体" panose="02010609060101010101" charset="-122"/>
                <a:ea typeface="黑体" panose="02010609060101010101" charset="-122"/>
                <a:cs typeface="黑体" panose="02010609060101010101" charset="-122"/>
                <a:sym typeface="+mn-ea"/>
              </a:rPr>
              <a:t>从狭义角度来讲，主要偏重于从法律角度去解释合法性这一概念</a:t>
            </a:r>
            <a:r>
              <a:rPr sz="4000" dirty="0" smtClean="0">
                <a:solidFill>
                  <a:schemeClr val="tx1"/>
                </a:solidFill>
                <a:latin typeface="黑体" panose="02010609060101010101" charset="-122"/>
                <a:ea typeface="黑体" panose="02010609060101010101" charset="-122"/>
                <a:cs typeface="黑体" panose="02010609060101010101" charset="-122"/>
                <a:sym typeface="+mn-ea"/>
              </a:rPr>
              <a:t>。</a:t>
            </a:r>
            <a:endParaRPr sz="4400" dirty="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4072255" y="2729230"/>
            <a:ext cx="3548380" cy="1785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3451" y="1512751"/>
            <a:ext cx="7430135" cy="2553335"/>
          </a:xfrm>
          <a:prstGeom prst="rect">
            <a:avLst/>
          </a:prstGeom>
          <a:noFill/>
        </p:spPr>
        <p:txBody>
          <a:bodyPr wrap="square" rtlCol="0">
            <a:spAutoFit/>
          </a:bodyPr>
          <a:lstStyle/>
          <a:p>
            <a:r>
              <a:rPr sz="4000" dirty="0" err="1">
                <a:solidFill>
                  <a:schemeClr val="tx1"/>
                </a:solidFill>
                <a:latin typeface="黑体" panose="02010609060101010101" charset="-122"/>
                <a:ea typeface="黑体" panose="02010609060101010101" charset="-122"/>
                <a:cs typeface="黑体" panose="02010609060101010101" charset="-122"/>
                <a:sym typeface="+mn-ea"/>
              </a:rPr>
              <a:t>政策合法性包括这样一些内容：法定的决策主体、法定的程序要求、符合国家宪法和相关法律的政策内容以及政策的法律化</a:t>
            </a:r>
            <a:r>
              <a:rPr sz="4000" dirty="0">
                <a:solidFill>
                  <a:schemeClr val="tx1"/>
                </a:solidFill>
                <a:latin typeface="黑体" panose="02010609060101010101" charset="-122"/>
                <a:ea typeface="黑体" panose="02010609060101010101" charset="-122"/>
                <a:cs typeface="黑体" panose="02010609060101010101" charset="-122"/>
                <a:sym typeface="+mn-ea"/>
              </a:rPr>
              <a:t>。</a:t>
            </a:r>
          </a:p>
        </p:txBody>
      </p:sp>
      <p:sp>
        <p:nvSpPr>
          <p:cNvPr id="3" name="TextBox 2"/>
          <p:cNvSpPr txBox="1"/>
          <p:nvPr/>
        </p:nvSpPr>
        <p:spPr>
          <a:xfrm>
            <a:off x="947057" y="653143"/>
            <a:ext cx="4600940" cy="769441"/>
          </a:xfrm>
          <a:prstGeom prst="rect">
            <a:avLst/>
          </a:prstGeom>
          <a:noFill/>
        </p:spPr>
        <p:txBody>
          <a:bodyPr wrap="none" rtlCol="0">
            <a:spAutoFit/>
          </a:bodyPr>
          <a:lstStyle/>
          <a:p>
            <a:r>
              <a:rPr lang="en-US" altLang="zh-CN"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政策合法性内容</a:t>
            </a:r>
            <a:endParaRPr lang="zh-CN" altLang="en-US" sz="4400" dirty="0">
              <a:latin typeface="微软雅黑" pitchFamily="34" charset="-122"/>
              <a:ea typeface="微软雅黑" pitchFamily="34"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0" y="591820"/>
            <a:ext cx="7430135" cy="3169285"/>
          </a:xfrm>
          <a:prstGeom prst="rect">
            <a:avLst/>
          </a:prstGeom>
          <a:noFill/>
        </p:spPr>
        <p:txBody>
          <a:bodyPr wrap="square" rtlCol="0">
            <a:spAutoFit/>
          </a:bodyPr>
          <a:lstStyle/>
          <a:p>
            <a:r>
              <a:rPr lang="en-US" sz="4000" dirty="0" smtClean="0">
                <a:latin typeface="黑体" panose="02010609060101010101" charset="-122"/>
                <a:ea typeface="黑体" panose="02010609060101010101" charset="-122"/>
                <a:cs typeface="黑体" panose="02010609060101010101" charset="-122"/>
                <a:sym typeface="+mn-ea"/>
              </a:rPr>
              <a:t>1.</a:t>
            </a:r>
            <a:r>
              <a:rPr sz="4000" dirty="0" smtClean="0">
                <a:solidFill>
                  <a:schemeClr val="tx1"/>
                </a:solidFill>
                <a:latin typeface="黑体" panose="02010609060101010101" charset="-122"/>
                <a:ea typeface="黑体" panose="02010609060101010101" charset="-122"/>
                <a:cs typeface="黑体" panose="02010609060101010101" charset="-122"/>
                <a:sym typeface="+mn-ea"/>
              </a:rPr>
              <a:t>合法的决策主体</a:t>
            </a:r>
            <a:endParaRPr sz="4000" dirty="0">
              <a:solidFill>
                <a:schemeClr val="tx1"/>
              </a:solidFill>
              <a:latin typeface="黑体" panose="02010609060101010101" charset="-122"/>
              <a:ea typeface="黑体" panose="02010609060101010101" charset="-122"/>
              <a:cs typeface="黑体" panose="02010609060101010101" charset="-122"/>
              <a:sym typeface="+mn-ea"/>
            </a:endParaRPr>
          </a:p>
          <a:p>
            <a:r>
              <a:rPr sz="4000" dirty="0" err="1">
                <a:solidFill>
                  <a:schemeClr val="tx1"/>
                </a:solidFill>
                <a:latin typeface="黑体" panose="02010609060101010101" charset="-122"/>
                <a:ea typeface="黑体" panose="02010609060101010101" charset="-122"/>
                <a:cs typeface="黑体" panose="02010609060101010101" charset="-122"/>
                <a:sym typeface="+mn-ea"/>
              </a:rPr>
              <a:t>决策组织的组建及其享有的权力是宪法和法律规定的，是由国家权力机关或上级国家行政机关授予的</a:t>
            </a:r>
            <a:r>
              <a:rPr sz="4000" dirty="0">
                <a:solidFill>
                  <a:schemeClr val="tx1"/>
                </a:solidFill>
                <a:latin typeface="黑体" panose="02010609060101010101" charset="-122"/>
                <a:ea typeface="黑体" panose="02010609060101010101" charset="-122"/>
                <a:cs typeface="黑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880745"/>
            <a:ext cx="7519035"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sym typeface="+mn-ea"/>
              </a:rPr>
              <a:t>此外，由价值观变化引发的结构性社会问题也不在少数。</a:t>
            </a:r>
            <a:r>
              <a:rPr lang="zh-CN" altLang="en-US" sz="4000">
                <a:solidFill>
                  <a:schemeClr val="tx1"/>
                </a:solidFill>
                <a:latin typeface="黑体" panose="02010609060101010101" charset="-122"/>
                <a:ea typeface="黑体" panose="02010609060101010101" charset="-122"/>
                <a:sym typeface="+mn-ea"/>
              </a:rPr>
              <a:t>如家庭问题、环境问题等。家庭问题的重点是“核心家庭”的出现以及随之而来的种种麻烦，如家庭亲情的淡化、</a:t>
            </a:r>
            <a:endParaRPr lang="zh-CN" altLang="en-US" sz="4000">
              <a:solidFill>
                <a:srgbClr val="FFC000"/>
              </a:solidFill>
              <a:latin typeface="黑体" panose="02010609060101010101" charset="-122"/>
              <a:ea typeface="黑体" panose="02010609060101010101" charset="-122"/>
              <a:sym typeface="+mn-ea"/>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0" y="591820"/>
            <a:ext cx="7430135" cy="3784600"/>
          </a:xfrm>
          <a:prstGeom prst="rect">
            <a:avLst/>
          </a:prstGeom>
          <a:noFill/>
        </p:spPr>
        <p:txBody>
          <a:bodyPr wrap="square" rtlCol="0">
            <a:spAutoFit/>
          </a:bodyPr>
          <a:lstStyle/>
          <a:p>
            <a:r>
              <a:rPr sz="4000" dirty="0" err="1">
                <a:solidFill>
                  <a:schemeClr val="tx1"/>
                </a:solidFill>
                <a:latin typeface="黑体" panose="02010609060101010101" charset="-122"/>
                <a:ea typeface="黑体" panose="02010609060101010101" charset="-122"/>
                <a:cs typeface="黑体" panose="02010609060101010101" charset="-122"/>
                <a:sym typeface="+mn-ea"/>
              </a:rPr>
              <a:t>一般而言，主要从六个方面考察主体的合法性</a:t>
            </a:r>
            <a:r>
              <a:rPr sz="4000" dirty="0">
                <a:solidFill>
                  <a:schemeClr val="tx1"/>
                </a:solidFill>
                <a:latin typeface="黑体" panose="02010609060101010101" charset="-122"/>
                <a:ea typeface="黑体" panose="02010609060101010101" charset="-122"/>
                <a:cs typeface="黑体" panose="02010609060101010101" charset="-122"/>
                <a:sym typeface="+mn-ea"/>
              </a:rPr>
              <a:t>。</a:t>
            </a:r>
          </a:p>
          <a:p>
            <a:r>
              <a:rPr sz="4000" dirty="0">
                <a:solidFill>
                  <a:srgbClr val="FFC000"/>
                </a:solidFill>
                <a:latin typeface="黑体" panose="02010609060101010101" charset="-122"/>
                <a:ea typeface="黑体" panose="02010609060101010101" charset="-122"/>
                <a:cs typeface="黑体" panose="02010609060101010101" charset="-122"/>
                <a:sym typeface="+mn-ea"/>
              </a:rPr>
              <a:t>（1）管理职能  </a:t>
            </a:r>
            <a:r>
              <a:rPr lang="zh-CN" sz="4000" dirty="0">
                <a:solidFill>
                  <a:srgbClr val="FFC000"/>
                </a:solidFill>
                <a:latin typeface="黑体" panose="02010609060101010101" charset="-122"/>
                <a:ea typeface="黑体" panose="02010609060101010101" charset="-122"/>
                <a:cs typeface="黑体" panose="02010609060101010101" charset="-122"/>
                <a:sym typeface="+mn-ea"/>
              </a:rPr>
              <a:t>机构设置</a:t>
            </a:r>
            <a:endParaRPr sz="4000" dirty="0">
              <a:solidFill>
                <a:srgbClr val="FFC000"/>
              </a:solidFill>
              <a:latin typeface="黑体" panose="02010609060101010101" charset="-122"/>
              <a:ea typeface="黑体" panose="02010609060101010101" charset="-122"/>
              <a:cs typeface="黑体" panose="02010609060101010101" charset="-122"/>
              <a:sym typeface="+mn-ea"/>
            </a:endParaRPr>
          </a:p>
          <a:p>
            <a:r>
              <a:rPr sz="4000" dirty="0">
                <a:solidFill>
                  <a:srgbClr val="FFC000"/>
                </a:solidFill>
                <a:latin typeface="黑体" panose="02010609060101010101" charset="-122"/>
                <a:ea typeface="黑体" panose="02010609060101010101" charset="-122"/>
                <a:cs typeface="黑体" panose="02010609060101010101" charset="-122"/>
                <a:sym typeface="+mn-ea"/>
              </a:rPr>
              <a:t>（2）人员组合</a:t>
            </a:r>
          </a:p>
          <a:p>
            <a:r>
              <a:rPr sz="4000" dirty="0">
                <a:solidFill>
                  <a:srgbClr val="FFC000"/>
                </a:solidFill>
                <a:latin typeface="黑体" panose="02010609060101010101" charset="-122"/>
                <a:ea typeface="黑体" panose="02010609060101010101" charset="-122"/>
                <a:cs typeface="黑体" panose="02010609060101010101" charset="-122"/>
                <a:sym typeface="+mn-ea"/>
              </a:rPr>
              <a:t>（3）权责体系</a:t>
            </a:r>
          </a:p>
          <a:p>
            <a:r>
              <a:rPr sz="4000" dirty="0">
                <a:solidFill>
                  <a:srgbClr val="FFC000"/>
                </a:solidFill>
                <a:latin typeface="黑体" panose="02010609060101010101" charset="-122"/>
                <a:ea typeface="黑体" panose="02010609060101010101" charset="-122"/>
                <a:cs typeface="黑体" panose="02010609060101010101" charset="-122"/>
                <a:sym typeface="+mn-ea"/>
              </a:rPr>
              <a:t>（4）发生交叉</a:t>
            </a:r>
            <a:r>
              <a:rPr lang="zh-CN" sz="4000" dirty="0">
                <a:solidFill>
                  <a:srgbClr val="FFC000"/>
                </a:solidFill>
                <a:latin typeface="黑体" panose="02010609060101010101" charset="-122"/>
                <a:ea typeface="黑体" panose="02010609060101010101" charset="-122"/>
                <a:cs typeface="黑体" panose="02010609060101010101" charset="-122"/>
                <a:sym typeface="+mn-ea"/>
              </a:rPr>
              <a:t>，由谁决定</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5830" y="808990"/>
            <a:ext cx="7430135" cy="1938020"/>
          </a:xfrm>
          <a:prstGeom prst="rect">
            <a:avLst/>
          </a:prstGeom>
          <a:noFill/>
        </p:spPr>
        <p:txBody>
          <a:bodyPr wrap="square" rtlCol="0">
            <a:spAutoFit/>
          </a:bodyPr>
          <a:lstStyle/>
          <a:p>
            <a:r>
              <a:rPr sz="4000">
                <a:solidFill>
                  <a:srgbClr val="FFC000"/>
                </a:solidFill>
                <a:latin typeface="黑体" panose="02010609060101010101" charset="-122"/>
                <a:ea typeface="黑体" panose="02010609060101010101" charset="-122"/>
                <a:cs typeface="黑体" panose="02010609060101010101" charset="-122"/>
                <a:sym typeface="+mn-ea"/>
              </a:rPr>
              <a:t>（5）组织经费</a:t>
            </a:r>
          </a:p>
          <a:p>
            <a:r>
              <a:rPr sz="4000">
                <a:solidFill>
                  <a:srgbClr val="FFC000"/>
                </a:solidFill>
                <a:latin typeface="黑体" panose="02010609060101010101" charset="-122"/>
                <a:ea typeface="黑体" panose="02010609060101010101" charset="-122"/>
                <a:cs typeface="黑体" panose="02010609060101010101" charset="-122"/>
                <a:sym typeface="+mn-ea"/>
              </a:rPr>
              <a:t>（6）运行规则。“没有规矩，不成方圆</a:t>
            </a:r>
            <a:r>
              <a:rPr lang="zh-CN" sz="4000">
                <a:solidFill>
                  <a:srgbClr val="FFC000"/>
                </a:solidFill>
                <a:latin typeface="黑体" panose="02010609060101010101" charset="-122"/>
                <a:ea typeface="黑体" panose="02010609060101010101" charset="-122"/>
                <a:cs typeface="黑体" panose="02010609060101010101" charset="-122"/>
                <a:sym typeface="+mn-ea"/>
              </a:rPr>
              <a:t>。</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a:t>
            </a:r>
          </a:p>
        </p:txBody>
      </p:sp>
      <p:pic>
        <p:nvPicPr>
          <p:cNvPr id="3" name="图片 2"/>
          <p:cNvPicPr>
            <a:picLocks noChangeAspect="1"/>
          </p:cNvPicPr>
          <p:nvPr/>
        </p:nvPicPr>
        <p:blipFill>
          <a:blip r:embed="rId2" cstate="print"/>
          <a:stretch>
            <a:fillRect/>
          </a:stretch>
        </p:blipFill>
        <p:spPr>
          <a:xfrm>
            <a:off x="4279900" y="2334895"/>
            <a:ext cx="2962275" cy="2122805"/>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0" y="591820"/>
            <a:ext cx="7430135" cy="3784600"/>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2.合法的政策程序</a:t>
            </a:r>
          </a:p>
          <a:p>
            <a:r>
              <a:rPr sz="4000">
                <a:solidFill>
                  <a:schemeClr val="tx1"/>
                </a:solidFill>
                <a:latin typeface="黑体" panose="02010609060101010101" charset="-122"/>
                <a:ea typeface="黑体" panose="02010609060101010101" charset="-122"/>
                <a:cs typeface="黑体" panose="02010609060101010101" charset="-122"/>
                <a:sym typeface="+mn-ea"/>
              </a:rPr>
              <a:t>程序之所以重要，主要是因为它是规范决策组织行为的有效途径</a:t>
            </a:r>
          </a:p>
          <a:p>
            <a:r>
              <a:rPr lang="zh-CN" sz="4000">
                <a:solidFill>
                  <a:schemeClr val="tx1"/>
                </a:solidFill>
                <a:latin typeface="黑体" panose="02010609060101010101" charset="-122"/>
                <a:ea typeface="黑体" panose="02010609060101010101" charset="-122"/>
                <a:cs typeface="黑体" panose="02010609060101010101" charset="-122"/>
                <a:sym typeface="+mn-ea"/>
              </a:rPr>
              <a:t>。所以需要对程序做出必要的规范，使之符合法律的要求，合理抑制可能产生的实质的不合理。</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892629"/>
            <a:ext cx="7886700" cy="4027714"/>
          </a:xfrm>
        </p:spPr>
        <p:txBody>
          <a:bodyPr>
            <a:normAutofit lnSpcReduction="10000"/>
          </a:bodyPr>
          <a:lstStyle/>
          <a:p>
            <a:pPr>
              <a:lnSpc>
                <a:spcPct val="110000"/>
              </a:lnSpc>
            </a:pPr>
            <a:r>
              <a:rPr lang="zh-CN" altLang="en-US" dirty="0" smtClean="0"/>
              <a:t>政策合法化过程并不简单地表现为通过与颁布政策。通过政策，就意味着先要讨论、审查政策方案，而这又会导致对政策方案的某些内容进行修改以取得较多的赞同意见或决策者的满意。</a:t>
            </a:r>
            <a:endParaRPr lang="zh-CN" altLang="en-US" dirty="0" smtClean="0">
              <a:latin typeface="Times New Roman" pitchFamily="18" charset="0"/>
              <a:ea typeface="楷体_GB2312" pitchFamily="49" charset="-122"/>
            </a:endParaRPr>
          </a:p>
          <a:p>
            <a:pPr>
              <a:lnSpc>
                <a:spcPct val="110000"/>
              </a:lnSpc>
            </a:pPr>
            <a:endParaRPr lang="zh-CN" alt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0" y="591820"/>
            <a:ext cx="7430135" cy="3784600"/>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3.合法的政策内容</a:t>
            </a:r>
          </a:p>
          <a:p>
            <a:r>
              <a:rPr sz="4000">
                <a:solidFill>
                  <a:schemeClr val="tx1"/>
                </a:solidFill>
                <a:latin typeface="黑体" panose="02010609060101010101" charset="-122"/>
                <a:ea typeface="黑体" panose="02010609060101010101" charset="-122"/>
                <a:cs typeface="黑体" panose="02010609060101010101" charset="-122"/>
                <a:sym typeface="+mn-ea"/>
              </a:rPr>
              <a:t>政策内容的合法主要是指政策应与国家宪法和现行法律相一致，在内容上不发生抵触，不仅要符合有关的法律原则，而且要符合法律的具体规定。</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986790"/>
            <a:ext cx="7430135" cy="3169285"/>
          </a:xfrm>
          <a:prstGeom prst="rect">
            <a:avLst/>
          </a:prstGeom>
          <a:noFill/>
        </p:spPr>
        <p:txBody>
          <a:bodyPr wrap="square" rtlCol="0">
            <a:spAutoFit/>
          </a:bodyPr>
          <a:lstStyle/>
          <a:p>
            <a:r>
              <a:rPr lang="zh-CN" altLang="en-US" sz="4000" dirty="0" smtClean="0">
                <a:solidFill>
                  <a:schemeClr val="tx1"/>
                </a:solidFill>
                <a:latin typeface="黑体" panose="02010609060101010101" charset="-122"/>
                <a:ea typeface="黑体" panose="02010609060101010101" charset="-122"/>
                <a:cs typeface="黑体" panose="02010609060101010101" charset="-122"/>
                <a:sym typeface="+mn-ea"/>
              </a:rPr>
              <a:t>二、</a:t>
            </a:r>
            <a:r>
              <a:rPr sz="4000" dirty="0" err="1" smtClean="0">
                <a:solidFill>
                  <a:schemeClr val="tx1"/>
                </a:solidFill>
                <a:latin typeface="黑体" panose="02010609060101010101" charset="-122"/>
                <a:ea typeface="黑体" panose="02010609060101010101" charset="-122"/>
                <a:cs typeface="黑体" panose="02010609060101010101" charset="-122"/>
                <a:sym typeface="+mn-ea"/>
              </a:rPr>
              <a:t>政策法律化</a:t>
            </a:r>
            <a:endParaRPr sz="4000" dirty="0">
              <a:solidFill>
                <a:schemeClr val="tx1"/>
              </a:solidFill>
              <a:latin typeface="黑体" panose="02010609060101010101" charset="-122"/>
              <a:ea typeface="黑体" panose="02010609060101010101" charset="-122"/>
              <a:cs typeface="黑体" panose="02010609060101010101" charset="-122"/>
              <a:sym typeface="+mn-ea"/>
            </a:endParaRPr>
          </a:p>
          <a:p>
            <a:r>
              <a:rPr sz="4000" dirty="0" err="1">
                <a:solidFill>
                  <a:schemeClr val="tx1"/>
                </a:solidFill>
                <a:latin typeface="黑体" panose="02010609060101010101" charset="-122"/>
                <a:ea typeface="黑体" panose="02010609060101010101" charset="-122"/>
                <a:cs typeface="黑体" panose="02010609060101010101" charset="-122"/>
                <a:sym typeface="+mn-ea"/>
              </a:rPr>
              <a:t>所谓政策法律化是指国家有关机构把一些经过实践检验的、出较成熟和稳定的、能够在较长时间内发挥作用的公共政策上升为国</a:t>
            </a:r>
            <a:endParaRPr sz="4000"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986790"/>
            <a:ext cx="7430135" cy="2553335"/>
          </a:xfrm>
          <a:prstGeom prst="rect">
            <a:avLst/>
          </a:prstGeom>
          <a:noFill/>
        </p:spPr>
        <p:txBody>
          <a:bodyPr wrap="square" rtlCol="0">
            <a:spAutoFit/>
          </a:bodyPr>
          <a:lstStyle/>
          <a:p>
            <a:r>
              <a:rPr sz="4000">
                <a:latin typeface="黑体" panose="02010609060101010101" charset="-122"/>
                <a:ea typeface="黑体" panose="02010609060101010101" charset="-122"/>
                <a:cs typeface="黑体" panose="02010609060101010101" charset="-122"/>
                <a:sym typeface="+mn-ea"/>
              </a:rPr>
              <a:t>家的法律、法规，赋予这些政策法律效力和国家强制力的保障。</a:t>
            </a:r>
          </a:p>
          <a:p>
            <a:endParaRPr sz="4000">
              <a:solidFill>
                <a:schemeClr val="tx1"/>
              </a:solidFill>
              <a:latin typeface="黑体" panose="02010609060101010101" charset="-122"/>
              <a:ea typeface="黑体" panose="02010609060101010101" charset="-122"/>
              <a:cs typeface="黑体" panose="02010609060101010101" charset="-122"/>
              <a:sym typeface="+mn-ea"/>
            </a:endParaRPr>
          </a:p>
          <a:p>
            <a:r>
              <a:rPr sz="4000">
                <a:solidFill>
                  <a:srgbClr val="FFC000"/>
                </a:solidFill>
                <a:latin typeface="黑体" panose="02010609060101010101" charset="-122"/>
                <a:ea typeface="黑体" panose="02010609060101010101" charset="-122"/>
                <a:cs typeface="黑体" panose="02010609060101010101" charset="-122"/>
                <a:sym typeface="+mn-ea"/>
              </a:rPr>
              <a:t>政策法律化应具备以下条件</a:t>
            </a:r>
            <a:r>
              <a:rPr lang="zh-CN" sz="4000">
                <a:solidFill>
                  <a:srgbClr val="FFC000"/>
                </a:solidFill>
                <a:latin typeface="黑体" panose="02010609060101010101" charset="-122"/>
                <a:ea typeface="黑体" panose="02010609060101010101" charset="-122"/>
                <a:cs typeface="黑体" panose="02010609060101010101" charset="-122"/>
                <a:sym typeface="+mn-ea"/>
              </a:rPr>
              <a: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6615" y="792480"/>
            <a:ext cx="7430135" cy="3784600"/>
          </a:xfrm>
          <a:prstGeom prst="rect">
            <a:avLst/>
          </a:prstGeom>
          <a:noFill/>
        </p:spPr>
        <p:txBody>
          <a:bodyPr wrap="square" rtlCol="0">
            <a:spAutoFit/>
          </a:bodyPr>
          <a:lstStyle/>
          <a:p>
            <a:r>
              <a:rPr sz="4000">
                <a:latin typeface="黑体" panose="02010609060101010101" charset="-122"/>
                <a:ea typeface="黑体" panose="02010609060101010101" charset="-122"/>
                <a:cs typeface="黑体" panose="02010609060101010101" charset="-122"/>
                <a:sym typeface="+mn-ea"/>
              </a:rPr>
              <a:t>（1）对全局有重大影响的政策可以上升为法律。</a:t>
            </a:r>
          </a:p>
          <a:p>
            <a:r>
              <a:rPr sz="4000">
                <a:latin typeface="黑体" panose="02010609060101010101" charset="-122"/>
                <a:ea typeface="黑体" panose="02010609060101010101" charset="-122"/>
                <a:cs typeface="黑体" panose="02010609060101010101" charset="-122"/>
                <a:sym typeface="+mn-ea"/>
              </a:rPr>
              <a:t>（2）具有长期稳定性的政策可以上升为法律</a:t>
            </a:r>
            <a:r>
              <a:rPr lang="zh-CN" sz="4000">
                <a:latin typeface="黑体" panose="02010609060101010101" charset="-122"/>
                <a:ea typeface="黑体" panose="02010609060101010101" charset="-122"/>
                <a:cs typeface="黑体" panose="02010609060101010101" charset="-122"/>
                <a:sym typeface="+mn-ea"/>
              </a:rPr>
              <a:t>。</a:t>
            </a:r>
          </a:p>
          <a:p>
            <a:r>
              <a:rPr lang="zh-CN" sz="4000">
                <a:latin typeface="黑体" panose="02010609060101010101" charset="-122"/>
                <a:ea typeface="黑体" panose="02010609060101010101" charset="-122"/>
                <a:cs typeface="黑体" panose="02010609060101010101" charset="-122"/>
                <a:sym typeface="+mn-ea"/>
              </a:rPr>
              <a:t>（3）只有比较成功的政策才能上升为法律。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180" y="949325"/>
            <a:ext cx="7519035" cy="3169285"/>
          </a:xfrm>
          <a:prstGeom prst="rect">
            <a:avLst/>
          </a:prstGeom>
          <a:noFill/>
        </p:spPr>
        <p:txBody>
          <a:bodyPr wrap="square" rtlCol="0">
            <a:spAutoFit/>
          </a:bodyPr>
          <a:lstStyle/>
          <a:p>
            <a:r>
              <a:rPr lang="zh-CN" altLang="en-US" sz="4000" dirty="0">
                <a:solidFill>
                  <a:schemeClr val="tx1"/>
                </a:solidFill>
                <a:latin typeface="黑体" panose="02010609060101010101" charset="-122"/>
                <a:ea typeface="黑体" panose="02010609060101010101" charset="-122"/>
                <a:sym typeface="+mn-ea"/>
              </a:rPr>
              <a:t>老人晚年的凄凉、社会资源的浪费、儿童家庭教育的淡化等等；</a:t>
            </a:r>
          </a:p>
          <a:p>
            <a:endParaRPr lang="zh-CN" altLang="en-US" sz="4000" dirty="0">
              <a:solidFill>
                <a:schemeClr val="tx1"/>
              </a:solidFill>
              <a:latin typeface="黑体" panose="02010609060101010101" charset="-122"/>
              <a:ea typeface="黑体" panose="02010609060101010101" charset="-122"/>
              <a:sym typeface="+mn-ea"/>
            </a:endParaRPr>
          </a:p>
          <a:p>
            <a:r>
              <a:rPr lang="zh-CN" altLang="en-US" sz="4000" dirty="0">
                <a:solidFill>
                  <a:srgbClr val="FFC000"/>
                </a:solidFill>
                <a:latin typeface="黑体" panose="02010609060101010101" charset="-122"/>
                <a:ea typeface="黑体" panose="02010609060101010101" charset="-122"/>
                <a:sym typeface="+mn-ea"/>
              </a:rPr>
              <a:t>你能</a:t>
            </a:r>
            <a:r>
              <a:rPr lang="zh-CN" altLang="en-US" sz="4000" dirty="0" smtClean="0">
                <a:solidFill>
                  <a:srgbClr val="FFC000"/>
                </a:solidFill>
                <a:latin typeface="黑体" panose="02010609060101010101" charset="-122"/>
                <a:ea typeface="黑体" panose="02010609060101010101" charset="-122"/>
                <a:sym typeface="+mn-ea"/>
              </a:rPr>
              <a:t>举出过失性</a:t>
            </a:r>
            <a:r>
              <a:rPr lang="zh-CN" altLang="en-US" sz="4000" dirty="0">
                <a:solidFill>
                  <a:srgbClr val="FFC000"/>
                </a:solidFill>
                <a:latin typeface="黑体" panose="02010609060101010101" charset="-122"/>
                <a:ea typeface="黑体" panose="02010609060101010101" charset="-122"/>
                <a:sym typeface="+mn-ea"/>
              </a:rPr>
              <a:t>社会问题和结构性社会问题的例子吗？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606425"/>
            <a:ext cx="7519035"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sym typeface="+mn-ea"/>
              </a:rPr>
              <a:t>过失性社会问题</a:t>
            </a:r>
            <a:r>
              <a:rPr lang="zh-CN" altLang="en-US" sz="4000">
                <a:solidFill>
                  <a:schemeClr val="tx1"/>
                </a:solidFill>
                <a:latin typeface="黑体" panose="02010609060101010101" charset="-122"/>
                <a:ea typeface="黑体" panose="02010609060101010101" charset="-122"/>
                <a:sym typeface="+mn-ea"/>
              </a:rPr>
              <a:t>：饥饿、贫困、吸毐、贩毒、卖淫、嫖娼、酗酒滋事、种族歧视、性别歧视、精神疾病、家庭暴力。</a:t>
            </a:r>
          </a:p>
          <a:p>
            <a:r>
              <a:rPr lang="zh-CN" altLang="en-US" sz="4000">
                <a:solidFill>
                  <a:srgbClr val="FFC000"/>
                </a:solidFill>
                <a:latin typeface="黑体" panose="02010609060101010101" charset="-122"/>
                <a:ea typeface="黑体" panose="02010609060101010101" charset="-122"/>
                <a:sym typeface="+mn-ea"/>
              </a:rPr>
              <a:t>结构性社会问题</a:t>
            </a:r>
            <a:r>
              <a:rPr lang="zh-CN" altLang="en-US" sz="4000">
                <a:solidFill>
                  <a:schemeClr val="tx1"/>
                </a:solidFill>
                <a:latin typeface="黑体" panose="02010609060101010101" charset="-122"/>
                <a:ea typeface="黑体" panose="02010609060101010101" charset="-122"/>
                <a:sym typeface="+mn-ea"/>
              </a:rPr>
              <a:t>：就业问题、人口问题、资源问题、环境问题。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6163867" cy="2123658"/>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单元二  政策问题的构建</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视频导入：</a:t>
            </a:r>
            <a:endParaRPr lang="zh-CN" altLang="en-US" dirty="0"/>
          </a:p>
        </p:txBody>
      </p:sp>
      <p:sp>
        <p:nvSpPr>
          <p:cNvPr id="3" name="内容占位符 2"/>
          <p:cNvSpPr>
            <a:spLocks noGrp="1"/>
          </p:cNvSpPr>
          <p:nvPr>
            <p:ph idx="1"/>
          </p:nvPr>
        </p:nvSpPr>
        <p:spPr/>
        <p:txBody>
          <a:bodyPr/>
          <a:lstStyle/>
          <a:p>
            <a:r>
              <a:rPr lang="zh-CN" altLang="en-US" dirty="0" smtClean="0"/>
              <a:t>为何空巢老人不仅仅是一个家庭问题？</a:t>
            </a:r>
            <a:endParaRPr lang="en-US" altLang="zh-CN" dirty="0" smtClean="0"/>
          </a:p>
          <a:p>
            <a:r>
              <a:rPr lang="zh-CN" altLang="en-US" dirty="0" smtClean="0">
                <a:solidFill>
                  <a:srgbClr val="FFC000"/>
                </a:solidFill>
              </a:rPr>
              <a:t> 思考：公共政策问题构建环节有哪些？</a:t>
            </a:r>
            <a:endParaRPr lang="zh-CN" altLang="en-US"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3069" y="494349"/>
            <a:ext cx="6103620" cy="4154170"/>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单元三  政策议程的建立</a:t>
            </a:r>
          </a:p>
          <a:p>
            <a:pPr>
              <a:lnSpc>
                <a:spcPct val="150000"/>
              </a:lnSpc>
            </a:pPr>
            <a:r>
              <a:rPr lang="zh-CN" altLang="en-US" sz="4400" b="1" dirty="0" smtClean="0">
                <a:latin typeface="微软雅黑" panose="020B0503020204020204" pitchFamily="34" charset="-122"/>
                <a:ea typeface="微软雅黑" panose="020B0503020204020204" pitchFamily="34" charset="-122"/>
              </a:rPr>
              <a:t>单元四  政策规划</a:t>
            </a:r>
          </a:p>
          <a:p>
            <a:pPr>
              <a:lnSpc>
                <a:spcPct val="150000"/>
              </a:lnSpc>
            </a:pPr>
            <a:r>
              <a:rPr lang="zh-CN" altLang="en-US" sz="4400" b="1" dirty="0" smtClean="0">
                <a:latin typeface="微软雅黑" panose="020B0503020204020204" pitchFamily="34" charset="-122"/>
                <a:ea typeface="微软雅黑" panose="020B0503020204020204" pitchFamily="34" charset="-122"/>
              </a:rPr>
              <a:t>单元五  决策与心理</a:t>
            </a:r>
          </a:p>
          <a:p>
            <a:pPr>
              <a:lnSpc>
                <a:spcPct val="150000"/>
              </a:lnSpc>
            </a:pPr>
            <a:r>
              <a:rPr lang="zh-CN" altLang="en-US" sz="4400" b="1" dirty="0" smtClean="0">
                <a:latin typeface="微软雅黑" panose="020B0503020204020204" pitchFamily="34" charset="-122"/>
                <a:ea typeface="微软雅黑" panose="020B0503020204020204" pitchFamily="34" charset="-122"/>
              </a:rPr>
              <a:t>单元六  政策的合法性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一、公共政策问题的涵义</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617764" y="1314791"/>
            <a:ext cx="7886700" cy="3263504"/>
          </a:xfrm>
        </p:spPr>
        <p:txBody>
          <a:bodyPr>
            <a:normAutofit lnSpcReduction="10000"/>
          </a:bodyPr>
          <a:lstStyle/>
          <a:p>
            <a:pPr>
              <a:lnSpc>
                <a:spcPct val="100000"/>
              </a:lnSpc>
              <a:buNone/>
            </a:pPr>
            <a:r>
              <a:rPr lang="zh-CN" altLang="en-US" sz="4000" dirty="0" smtClean="0">
                <a:latin typeface="微软雅黑" pitchFamily="34" charset="-122"/>
                <a:ea typeface="微软雅黑" pitchFamily="34" charset="-122"/>
              </a:rPr>
              <a:t>（一）概念：</a:t>
            </a:r>
            <a:endParaRPr lang="en-US" altLang="zh-CN" sz="4000" dirty="0" smtClean="0">
              <a:latin typeface="微软雅黑" pitchFamily="34" charset="-122"/>
              <a:ea typeface="微软雅黑" pitchFamily="34" charset="-122"/>
            </a:endParaRPr>
          </a:p>
          <a:p>
            <a:pPr>
              <a:lnSpc>
                <a:spcPct val="100000"/>
              </a:lnSpc>
              <a:buNone/>
            </a:pPr>
            <a:r>
              <a:rPr lang="en-US" altLang="zh-CN" dirty="0" smtClean="0"/>
              <a:t>  </a:t>
            </a:r>
            <a:r>
              <a:rPr lang="zh-CN" altLang="en-US" sz="4000" dirty="0" smtClean="0">
                <a:latin typeface="微软雅黑" pitchFamily="34" charset="-122"/>
                <a:ea typeface="微软雅黑" pitchFamily="34" charset="-122"/>
              </a:rPr>
              <a:t>公共政策问题是指基于特定的社会问题，由政府列入政策议程并采取行动，通过公共行为希望实现或解决的问题。</a:t>
            </a:r>
            <a:endParaRPr lang="en-US" altLang="zh-CN" sz="4000" dirty="0" smtClean="0">
              <a:latin typeface="微软雅黑" pitchFamily="34" charset="-122"/>
              <a:ea typeface="微软雅黑" pitchFamily="34" charset="-122"/>
            </a:endParaRPr>
          </a:p>
          <a:p>
            <a:pPr>
              <a:lnSpc>
                <a:spcPct val="100000"/>
              </a:lnSpc>
              <a:buNone/>
            </a:pPr>
            <a:endParaRPr lang="zh-CN" altLang="en-US" sz="4000" dirty="0" smtClean="0">
              <a:latin typeface="微软雅黑" pitchFamily="34" charset="-122"/>
              <a:ea typeface="微软雅黑" pitchFamily="34" charset="-122"/>
            </a:endParaRPr>
          </a:p>
          <a:p>
            <a:pPr>
              <a:lnSpc>
                <a:spcPct val="100000"/>
              </a:lnSpc>
              <a:buNone/>
            </a:pPr>
            <a:endParaRPr lang="zh-CN" altLang="en-US" sz="4000" dirty="0">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0046" y="359229"/>
            <a:ext cx="8254096" cy="4631871"/>
          </a:xfrm>
        </p:spPr>
        <p:txBody>
          <a:bodyPr>
            <a:normAutofit fontScale="92500" lnSpcReduction="20000"/>
          </a:bodyPr>
          <a:lstStyle/>
          <a:p>
            <a:r>
              <a:rPr lang="zh-CN" altLang="en-US" sz="4300" dirty="0" smtClean="0"/>
              <a:t>（</a:t>
            </a:r>
            <a:r>
              <a:rPr lang="en-US" altLang="zh-CN" sz="4300" dirty="0" smtClean="0"/>
              <a:t>1</a:t>
            </a:r>
            <a:r>
              <a:rPr lang="zh-CN" altLang="en-US" sz="4300" dirty="0" smtClean="0"/>
              <a:t>）社会客观现象（非主观）</a:t>
            </a:r>
          </a:p>
          <a:p>
            <a:r>
              <a:rPr lang="zh-CN" altLang="en-US" sz="4300" dirty="0" smtClean="0"/>
              <a:t>（</a:t>
            </a:r>
            <a:r>
              <a:rPr lang="en-US" altLang="zh-CN" sz="4300" dirty="0" smtClean="0"/>
              <a:t>2</a:t>
            </a:r>
            <a:r>
              <a:rPr lang="zh-CN" altLang="en-US" sz="4300" dirty="0" smtClean="0"/>
              <a:t>）大多数人察觉、认同并受其影响</a:t>
            </a:r>
            <a:r>
              <a:rPr lang="en-US" altLang="zh-CN" sz="4300" dirty="0" smtClean="0"/>
              <a:t>(</a:t>
            </a:r>
            <a:r>
              <a:rPr lang="zh-CN" altLang="en-US" sz="4300" dirty="0" smtClean="0"/>
              <a:t>公共性</a:t>
            </a:r>
            <a:r>
              <a:rPr lang="en-US" altLang="zh-CN" sz="4300" dirty="0" smtClean="0"/>
              <a:t>)</a:t>
            </a:r>
          </a:p>
          <a:p>
            <a:r>
              <a:rPr lang="zh-CN" altLang="en-US" sz="4300" dirty="0" smtClean="0"/>
              <a:t>（</a:t>
            </a:r>
            <a:r>
              <a:rPr lang="en-US" altLang="zh-CN" sz="4300" dirty="0" smtClean="0"/>
              <a:t>3</a:t>
            </a:r>
            <a:r>
              <a:rPr lang="zh-CN" altLang="en-US" sz="4300" dirty="0" smtClean="0"/>
              <a:t>）价值、利益和规范的冲突（问题）</a:t>
            </a:r>
          </a:p>
          <a:p>
            <a:r>
              <a:rPr lang="zh-CN" altLang="en-US" sz="4300" dirty="0" smtClean="0"/>
              <a:t>（</a:t>
            </a:r>
            <a:r>
              <a:rPr lang="en-US" altLang="zh-CN" sz="4300" dirty="0" smtClean="0"/>
              <a:t>4</a:t>
            </a:r>
            <a:r>
              <a:rPr lang="zh-CN" altLang="en-US" sz="4300" dirty="0" smtClean="0"/>
              <a:t>）团体活动与力量（公共行为）</a:t>
            </a:r>
          </a:p>
          <a:p>
            <a:pPr>
              <a:lnSpc>
                <a:spcPct val="110000"/>
              </a:lnSpc>
            </a:pPr>
            <a:r>
              <a:rPr lang="zh-CN" altLang="en-US" sz="4300" dirty="0" smtClean="0"/>
              <a:t>（</a:t>
            </a:r>
            <a:r>
              <a:rPr lang="en-US" altLang="zh-CN" sz="4300" dirty="0" smtClean="0"/>
              <a:t>5</a:t>
            </a:r>
            <a:r>
              <a:rPr lang="zh-CN" altLang="en-US" sz="4300" dirty="0" smtClean="0"/>
              <a:t>）政府的必要行动（纳入政策议程）</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（二）公共政策问题的分类</a:t>
            </a:r>
            <a:endParaRPr lang="zh-CN" altLang="en-US" dirty="0"/>
          </a:p>
        </p:txBody>
      </p:sp>
      <p:sp>
        <p:nvSpPr>
          <p:cNvPr id="3" name="内容占位符 2"/>
          <p:cNvSpPr>
            <a:spLocks noGrp="1"/>
          </p:cNvSpPr>
          <p:nvPr>
            <p:ph idx="1"/>
          </p:nvPr>
        </p:nvSpPr>
        <p:spPr>
          <a:xfrm>
            <a:off x="661307" y="1162391"/>
            <a:ext cx="7886700" cy="3263504"/>
          </a:xfrm>
        </p:spPr>
        <p:txBody>
          <a:bodyPr/>
          <a:lstStyle/>
          <a:p>
            <a:r>
              <a:rPr lang="zh-CN" altLang="en-US" dirty="0" smtClean="0"/>
              <a:t>威廉</a:t>
            </a:r>
            <a:r>
              <a:rPr lang="en-US" altLang="zh-CN" dirty="0" smtClean="0"/>
              <a:t>•</a:t>
            </a:r>
            <a:r>
              <a:rPr lang="zh-CN" altLang="en-US" dirty="0" smtClean="0"/>
              <a:t>邓恩的观点</a:t>
            </a:r>
            <a:endParaRPr lang="zh-CN" altLang="en-US" dirty="0"/>
          </a:p>
        </p:txBody>
      </p:sp>
      <p:graphicFrame>
        <p:nvGraphicFramePr>
          <p:cNvPr id="4" name="表格 3"/>
          <p:cNvGraphicFramePr/>
          <p:nvPr/>
        </p:nvGraphicFramePr>
        <p:xfrm>
          <a:off x="799193" y="1878924"/>
          <a:ext cx="7561263" cy="2778125"/>
        </p:xfrm>
        <a:graphic>
          <a:graphicData uri="http://schemas.openxmlformats.org/drawingml/2006/table">
            <a:tbl>
              <a:tblPr/>
              <a:tblGrid>
                <a:gridCol w="1970088"/>
                <a:gridCol w="1841500"/>
                <a:gridCol w="1933575"/>
                <a:gridCol w="1816100"/>
              </a:tblGrid>
              <a:tr h="396875">
                <a:tc rowSpan="2">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dirty="0">
                          <a:latin typeface="仿宋_GB2312" panose="02010609030101010101" pitchFamily="49" charset="-122"/>
                          <a:ea typeface="仿宋_GB2312" panose="02010609030101010101" pitchFamily="49" charset="-122"/>
                        </a:rPr>
                        <a:t>要  素</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gridSpan="2">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             问题结构</a:t>
                      </a:r>
                    </a:p>
                  </a:txBody>
                  <a:tcPr anchor="ctr">
                    <a:lnL w="12700" cap="flat" cmpd="sng">
                      <a:solidFill>
                        <a:schemeClr val="hlink"/>
                      </a:solidFill>
                      <a:prstDash val="solid"/>
                      <a:headEnd type="none" w="med" len="med"/>
                      <a:tailEnd type="none" w="med" len="med"/>
                    </a:lnL>
                    <a:lnR>
                      <a:noFill/>
                    </a:lnR>
                    <a:lnT w="28575" cap="flat" cmpd="sng">
                      <a:solidFill>
                        <a:schemeClr val="tx1"/>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hMerge="1">
                  <a:txBody>
                    <a:bodyPr/>
                    <a:lstStyle/>
                    <a:p>
                      <a:endParaRPr lang="zh-CN"/>
                    </a:p>
                  </a:txBody>
                  <a:tcPr>
                    <a:lnT w="28575" cap="flat" cmpd="sng">
                      <a:solidFill>
                        <a:schemeClr val="tx1"/>
                      </a:solidFill>
                      <a:prstDash val="solid"/>
                      <a:headEnd type="none" w="med" len="med"/>
                      <a:tailEnd type="none" w="med" len="med"/>
                    </a:lnT>
                    <a:lnB w="12700" cap="flat" cmpd="sng">
                      <a:solidFill>
                        <a:schemeClr val="hlink"/>
                      </a:solidFill>
                      <a:prstDash val="solid"/>
                      <a:headEnd type="none" w="med" len="med"/>
                      <a:tailEnd type="none" w="med" len="med"/>
                    </a:lnB>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endParaRPr lang="zh-CN" altLang="en-US" sz="2000" b="1" dirty="0">
                        <a:latin typeface="仿宋_GB2312" panose="02010609030101010101" pitchFamily="49" charset="-122"/>
                        <a:ea typeface="仿宋_GB2312" panose="02010609030101010101" pitchFamily="49" charset="-122"/>
                      </a:endParaRPr>
                    </a:p>
                  </a:txBody>
                  <a:tcPr anchor="ctr">
                    <a:lnL>
                      <a:noFill/>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vMerge="1">
                  <a:txBody>
                    <a:bodyPr/>
                    <a:lstStyle/>
                    <a:p>
                      <a:endParaRPr lang="zh-CN"/>
                    </a:p>
                  </a:txBody>
                  <a:tcP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B w="12700" cap="flat" cmpd="sng">
                      <a:solidFill>
                        <a:schemeClr val="hlink"/>
                      </a:solidFill>
                      <a:prstDash val="solid"/>
                      <a:headEnd type="none" w="med" len="med"/>
                      <a:tailEnd type="none" w="med" len="med"/>
                    </a:lnB>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solidFill>
                            <a:srgbClr val="FF0000"/>
                          </a:solidFill>
                          <a:latin typeface="仿宋_GB2312" panose="02010609030101010101" pitchFamily="49" charset="-122"/>
                          <a:ea typeface="仿宋_GB2312" panose="02010609030101010101" pitchFamily="49" charset="-122"/>
                        </a:rPr>
                        <a:t>结构优良</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solidFill>
                            <a:srgbClr val="FF0000"/>
                          </a:solidFill>
                          <a:latin typeface="仿宋_GB2312" panose="02010609030101010101" pitchFamily="49" charset="-122"/>
                          <a:ea typeface="仿宋_GB2312" panose="02010609030101010101" pitchFamily="49" charset="-122"/>
                        </a:rPr>
                        <a:t>结构适度</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solidFill>
                            <a:srgbClr val="FF0000"/>
                          </a:solidFill>
                          <a:latin typeface="仿宋_GB2312" panose="02010609030101010101" pitchFamily="49" charset="-122"/>
                          <a:ea typeface="仿宋_GB2312" panose="02010609030101010101" pitchFamily="49" charset="-122"/>
                        </a:rPr>
                        <a:t>结构不良</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决策者</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一人或少数</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一人或少数</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许多</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dirty="0">
                          <a:latin typeface="仿宋_GB2312" panose="02010609030101010101" pitchFamily="49" charset="-122"/>
                          <a:ea typeface="仿宋_GB2312" panose="02010609030101010101" pitchFamily="49" charset="-122"/>
                        </a:rPr>
                        <a:t>备选方案</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有限</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有限</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无限</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效用（价值）</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一致</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一致</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冲突</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后  果</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确定性或风险</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不确定</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未知</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12700" cap="flat" cmpd="sng">
                      <a:solidFill>
                        <a:schemeClr val="hlink"/>
                      </a:solidFill>
                      <a:prstDash val="solid"/>
                      <a:headEnd type="none" w="med" len="med"/>
                      <a:tailEnd type="none" w="med" len="med"/>
                    </a:lnB>
                    <a:lnTlToBr>
                      <a:noFill/>
                    </a:lnTlToBr>
                    <a:lnBlToTr>
                      <a:noFill/>
                    </a:lnBlToTr>
                    <a:solidFill>
                      <a:schemeClr val="bg1"/>
                    </a:solidFill>
                  </a:tcPr>
                </a:tc>
              </a:tr>
              <a:tr h="396875">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概  率</a:t>
                      </a:r>
                    </a:p>
                  </a:txBody>
                  <a:tcPr anchor="ctr">
                    <a:lnL w="28575" cap="flat" cmpd="sng">
                      <a:solidFill>
                        <a:schemeClr val="tx1"/>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可计算</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a:latin typeface="仿宋_GB2312" panose="02010609030101010101" pitchFamily="49" charset="-122"/>
                          <a:ea typeface="仿宋_GB2312" panose="02010609030101010101" pitchFamily="49" charset="-122"/>
                        </a:rPr>
                        <a:t>不可计算</a:t>
                      </a:r>
                    </a:p>
                  </a:txBody>
                  <a:tcPr anchor="ctr">
                    <a:lnL w="12700" cap="flat" cmpd="sng">
                      <a:solidFill>
                        <a:schemeClr val="hlink"/>
                      </a:solidFill>
                      <a:prstDash val="solid"/>
                      <a:headEnd type="none" w="med" len="med"/>
                      <a:tailEnd type="none" w="med" len="med"/>
                    </a:lnL>
                    <a:lnR w="12700" cap="flat" cmpd="sng">
                      <a:solidFill>
                        <a:schemeClr val="hlink"/>
                      </a:solidFill>
                      <a:prstDash val="solid"/>
                      <a:headEnd type="none" w="med" len="med"/>
                      <a:tailEnd type="none" w="med" len="med"/>
                    </a:lnR>
                    <a:lnT w="12700" cap="flat" cmpd="sng">
                      <a:solidFill>
                        <a:schemeClr val="hlink"/>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buNone/>
                      </a:pPr>
                      <a:r>
                        <a:rPr lang="zh-CN" altLang="en-US" sz="2000" b="1" dirty="0">
                          <a:latin typeface="仿宋_GB2312" panose="02010609030101010101" pitchFamily="49" charset="-122"/>
                          <a:ea typeface="仿宋_GB2312" panose="02010609030101010101" pitchFamily="49" charset="-122"/>
                        </a:rPr>
                        <a:t>不可计算</a:t>
                      </a:r>
                    </a:p>
                  </a:txBody>
                  <a:tcPr anchor="ctr">
                    <a:lnL w="12700" cap="flat" cmpd="sng">
                      <a:solidFill>
                        <a:schemeClr val="hlink"/>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hlink"/>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7736" y="486682"/>
            <a:ext cx="7519035" cy="3908762"/>
          </a:xfrm>
          <a:prstGeom prst="rect">
            <a:avLst/>
          </a:prstGeom>
          <a:noFill/>
        </p:spPr>
        <p:txBody>
          <a:bodyPr wrap="square" rtlCol="0">
            <a:spAutoFit/>
          </a:bodyPr>
          <a:lstStyle/>
          <a:p>
            <a:r>
              <a:rPr lang="zh-CN" altLang="en-US" sz="4400" dirty="0" smtClean="0">
                <a:latin typeface="黑体" panose="02010609060101010101" charset="-122"/>
                <a:ea typeface="黑体" panose="02010609060101010101" charset="-122"/>
                <a:sym typeface="+mn-ea"/>
              </a:rPr>
              <a:t>二、公共政策问题构建程序</a:t>
            </a:r>
            <a:endParaRPr lang="en-US" altLang="zh-CN" sz="4400" dirty="0" smtClean="0">
              <a:latin typeface="黑体" panose="02010609060101010101" charset="-122"/>
              <a:ea typeface="黑体" panose="02010609060101010101" charset="-122"/>
              <a:sym typeface="+mn-ea"/>
            </a:endParaRPr>
          </a:p>
          <a:p>
            <a:r>
              <a:rPr lang="zh-CN" altLang="en-US" sz="4400" dirty="0" smtClean="0">
                <a:latin typeface="黑体" panose="02010609060101010101" charset="-122"/>
                <a:ea typeface="黑体" panose="02010609060101010101" charset="-122"/>
                <a:sym typeface="+mn-ea"/>
              </a:rPr>
              <a:t>（一）问题</a:t>
            </a:r>
            <a:r>
              <a:rPr lang="zh-CN" altLang="en-US" sz="4400" dirty="0">
                <a:latin typeface="黑体" panose="02010609060101010101" charset="-122"/>
                <a:ea typeface="黑体" panose="02010609060101010101" charset="-122"/>
                <a:sym typeface="+mn-ea"/>
              </a:rPr>
              <a:t>确认</a:t>
            </a:r>
            <a:endParaRPr lang="zh-CN" altLang="en-US" sz="4000" dirty="0">
              <a:latin typeface="黑体" panose="02010609060101010101" charset="-122"/>
              <a:ea typeface="黑体" panose="02010609060101010101" charset="-122"/>
              <a:sym typeface="+mn-ea"/>
            </a:endParaRPr>
          </a:p>
          <a:p>
            <a:r>
              <a:rPr lang="zh-CN" altLang="en-US" sz="4000" dirty="0">
                <a:latin typeface="黑体" panose="02010609060101010101" charset="-122"/>
                <a:ea typeface="黑体" panose="02010609060101010101" charset="-122"/>
                <a:sym typeface="+mn-ea"/>
              </a:rPr>
              <a:t>政策问题的确认指对于政策问题的察觉、界定和描述的过程。</a:t>
            </a:r>
          </a:p>
          <a:p>
            <a:r>
              <a:rPr lang="zh-CN" altLang="en-US" sz="4000" dirty="0">
                <a:latin typeface="黑体" panose="02010609060101010101" charset="-122"/>
                <a:ea typeface="黑体" panose="02010609060101010101" charset="-122"/>
                <a:sym typeface="+mn-ea"/>
              </a:rPr>
              <a:t>一般而言，问题的有效确认比方案的精心设计更为重要。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494665"/>
            <a:ext cx="7519035" cy="4154170"/>
          </a:xfrm>
          <a:prstGeom prst="rect">
            <a:avLst/>
          </a:prstGeom>
          <a:noFill/>
        </p:spPr>
        <p:txBody>
          <a:bodyPr wrap="square" rtlCol="0">
            <a:spAutoFit/>
          </a:bodyPr>
          <a:lstStyle/>
          <a:p>
            <a:r>
              <a:rPr lang="zh-CN" altLang="en-US" sz="4400">
                <a:latin typeface="黑体" panose="02010609060101010101" charset="-122"/>
                <a:ea typeface="黑体" panose="02010609060101010101" charset="-122"/>
                <a:sym typeface="+mn-ea"/>
              </a:rPr>
              <a:t>对决策者来说，用一个设计精妙的方案去解决一个错误的问题（不是问题的问题)，其带来的不良影响比用有某种缺陷的方案去解决一个正确的问题要大得多。</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494665"/>
            <a:ext cx="7519035"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这不仅是政策资源的浪费，而且可能引发更大的社会问题。</a:t>
            </a:r>
          </a:p>
          <a:p>
            <a:r>
              <a:rPr lang="zh-CN" altLang="en-US" sz="4000">
                <a:latin typeface="黑体" panose="02010609060101010101" charset="-122"/>
                <a:ea typeface="黑体" panose="02010609060101010101" charset="-122"/>
                <a:sym typeface="+mn-ea"/>
              </a:rPr>
              <a:t>从</a:t>
            </a:r>
            <a:r>
              <a:rPr lang="zh-CN" altLang="en-US" sz="4000">
                <a:solidFill>
                  <a:srgbClr val="FFC000"/>
                </a:solidFill>
                <a:latin typeface="黑体" panose="02010609060101010101" charset="-122"/>
                <a:ea typeface="黑体" panose="02010609060101010101" charset="-122"/>
                <a:sym typeface="+mn-ea"/>
              </a:rPr>
              <a:t>认识论</a:t>
            </a:r>
            <a:r>
              <a:rPr lang="zh-CN" altLang="en-US" sz="4000">
                <a:latin typeface="黑体" panose="02010609060101010101" charset="-122"/>
                <a:ea typeface="黑体" panose="02010609060101010101" charset="-122"/>
                <a:sym typeface="+mn-ea"/>
              </a:rPr>
              <a:t>的角度而言，这是一个从对客观事实的感性认识到理性认识的过渡。</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460375"/>
            <a:ext cx="7519035" cy="5015865"/>
          </a:xfrm>
          <a:prstGeom prst="rect">
            <a:avLst/>
          </a:prstGeom>
          <a:noFill/>
        </p:spPr>
        <p:txBody>
          <a:bodyPr wrap="square" rtlCol="0">
            <a:spAutoFit/>
          </a:bodyPr>
          <a:lstStyle/>
          <a:p>
            <a:r>
              <a:rPr lang="zh-CN" altLang="en-US" sz="4000" dirty="0" smtClean="0">
                <a:latin typeface="黑体" panose="02010609060101010101" charset="-122"/>
                <a:ea typeface="黑体" panose="02010609060101010101" charset="-122"/>
                <a:sym typeface="+mn-ea"/>
              </a:rPr>
              <a:t>（二）问题</a:t>
            </a:r>
            <a:r>
              <a:rPr lang="zh-CN" altLang="en-US" sz="4000" dirty="0">
                <a:latin typeface="黑体" panose="02010609060101010101" charset="-122"/>
                <a:ea typeface="黑体" panose="02010609060101010101" charset="-122"/>
                <a:sym typeface="+mn-ea"/>
              </a:rPr>
              <a:t>察觉</a:t>
            </a:r>
          </a:p>
          <a:p>
            <a:r>
              <a:rPr lang="zh-CN" altLang="en-US" sz="4000" dirty="0">
                <a:latin typeface="黑体" panose="02010609060101010101" charset="-122"/>
                <a:ea typeface="黑体" panose="02010609060101010101" charset="-122"/>
                <a:sym typeface="+mn-ea"/>
              </a:rPr>
              <a:t>含义：某一社会现象被人们发现并扩散，逐渐引起社会公众和政府有关部门关注的过程。</a:t>
            </a:r>
          </a:p>
          <a:p>
            <a:r>
              <a:rPr lang="zh-CN" altLang="en-US" sz="4000" dirty="0">
                <a:latin typeface="黑体" panose="02010609060101010101" charset="-122"/>
                <a:ea typeface="黑体" panose="02010609060101010101" charset="-122"/>
                <a:sym typeface="+mn-ea"/>
              </a:rPr>
              <a:t>在这个过程中，人们普遍感到应该行动起来做点什么，以改变目前这种状态。</a:t>
            </a:r>
          </a:p>
          <a:p>
            <a:endParaRPr lang="zh-CN" altLang="en-US" sz="4000" dirty="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460375"/>
            <a:ext cx="7519035" cy="4399915"/>
          </a:xfrm>
          <a:prstGeom prst="rect">
            <a:avLst/>
          </a:prstGeom>
          <a:noFill/>
        </p:spPr>
        <p:txBody>
          <a:bodyPr wrap="square" rtlCol="0">
            <a:spAutoFit/>
          </a:bodyPr>
          <a:lstStyle/>
          <a:p>
            <a:r>
              <a:rPr lang="zh-CN" altLang="en-US" sz="4000" dirty="0">
                <a:latin typeface="黑体" panose="02010609060101010101" charset="-122"/>
                <a:ea typeface="黑体" panose="02010609060101010101" charset="-122"/>
                <a:sym typeface="+mn-ea"/>
              </a:rPr>
              <a:t>常见的问题察觉机制有：</a:t>
            </a:r>
          </a:p>
          <a:p>
            <a:r>
              <a:rPr lang="zh-CN" altLang="en-US" sz="4000" dirty="0">
                <a:latin typeface="黑体" panose="02010609060101010101" charset="-122"/>
                <a:ea typeface="黑体" panose="02010609060101010101" charset="-122"/>
                <a:sym typeface="+mn-ea"/>
              </a:rPr>
              <a:t> </a:t>
            </a:r>
            <a:r>
              <a:rPr lang="en-US" altLang="zh-CN" sz="4000" dirty="0" smtClean="0">
                <a:latin typeface="黑体" panose="02010609060101010101" charset="-122"/>
                <a:ea typeface="黑体" panose="02010609060101010101" charset="-122"/>
                <a:sym typeface="+mn-ea"/>
              </a:rPr>
              <a:t>1.</a:t>
            </a:r>
            <a:r>
              <a:rPr lang="zh-CN" altLang="en-US" sz="4000" dirty="0" smtClean="0">
                <a:latin typeface="黑体" panose="02010609060101010101" charset="-122"/>
                <a:ea typeface="黑体" panose="02010609060101010101" charset="-122"/>
                <a:sym typeface="+mn-ea"/>
              </a:rPr>
              <a:t>正常</a:t>
            </a:r>
            <a:r>
              <a:rPr lang="zh-CN" altLang="en-US" sz="4000" dirty="0">
                <a:latin typeface="黑体" panose="02010609060101010101" charset="-122"/>
                <a:ea typeface="黑体" panose="02010609060101010101" charset="-122"/>
                <a:sym typeface="+mn-ea"/>
              </a:rPr>
              <a:t>的问题察觉机制：社会和政府建立社会问题信息收集和分析方面常设性的专门机构；有关领导经常亲自调研，以防下级报喜不报忧。</a:t>
            </a:r>
          </a:p>
          <a:p>
            <a:endParaRPr lang="zh-CN" altLang="en-US" sz="4000" dirty="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608965"/>
            <a:ext cx="7519035" cy="4399915"/>
          </a:xfrm>
          <a:prstGeom prst="rect">
            <a:avLst/>
          </a:prstGeom>
          <a:noFill/>
        </p:spPr>
        <p:txBody>
          <a:bodyPr wrap="square" rtlCol="0">
            <a:spAutoFit/>
          </a:bodyPr>
          <a:lstStyle/>
          <a:p>
            <a:r>
              <a:rPr lang="en-US" altLang="zh-CN" sz="4000" dirty="0" smtClean="0">
                <a:latin typeface="黑体" panose="02010609060101010101" charset="-122"/>
                <a:ea typeface="黑体" panose="02010609060101010101" charset="-122"/>
                <a:sym typeface="+mn-ea"/>
              </a:rPr>
              <a:t>2.</a:t>
            </a:r>
            <a:r>
              <a:rPr lang="zh-CN" altLang="en-US" sz="4000" dirty="0" smtClean="0">
                <a:latin typeface="黑体" panose="02010609060101010101" charset="-122"/>
                <a:ea typeface="黑体" panose="02010609060101010101" charset="-122"/>
                <a:sym typeface="+mn-ea"/>
              </a:rPr>
              <a:t>民主</a:t>
            </a:r>
            <a:r>
              <a:rPr lang="zh-CN" altLang="en-US" sz="4000" dirty="0">
                <a:latin typeface="黑体" panose="02010609060101010101" charset="-122"/>
                <a:ea typeface="黑体" panose="02010609060101010101" charset="-122"/>
                <a:sym typeface="+mn-ea"/>
              </a:rPr>
              <a:t>的问题察觉机制：政府体制符合现代民主运作要求，尤其是决策体制。</a:t>
            </a:r>
          </a:p>
          <a:p>
            <a:r>
              <a:rPr lang="en-US" altLang="zh-CN" sz="4000" dirty="0" smtClean="0">
                <a:latin typeface="黑体" panose="02010609060101010101" charset="-122"/>
                <a:ea typeface="黑体" panose="02010609060101010101" charset="-122"/>
                <a:sym typeface="+mn-ea"/>
              </a:rPr>
              <a:t>3.</a:t>
            </a:r>
            <a:r>
              <a:rPr lang="zh-CN" altLang="en-US" sz="4000" dirty="0" smtClean="0">
                <a:latin typeface="黑体" panose="02010609060101010101" charset="-122"/>
                <a:ea typeface="黑体" panose="02010609060101010101" charset="-122"/>
                <a:sym typeface="+mn-ea"/>
              </a:rPr>
              <a:t>开放</a:t>
            </a:r>
            <a:r>
              <a:rPr lang="zh-CN" altLang="en-US" sz="4000" dirty="0">
                <a:latin typeface="黑体" panose="02010609060101010101" charset="-122"/>
                <a:ea typeface="黑体" panose="02010609060101010101" charset="-122"/>
                <a:sym typeface="+mn-ea"/>
              </a:rPr>
              <a:t>的问题察觉过程：有关组织的问题察觉系统在不影响国家安全的情况下向社会开放。</a:t>
            </a:r>
          </a:p>
          <a:p>
            <a:endParaRPr lang="zh-CN" altLang="en-US" sz="4000" dirty="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608965"/>
            <a:ext cx="7519035" cy="4401205"/>
          </a:xfrm>
          <a:prstGeom prst="rect">
            <a:avLst/>
          </a:prstGeom>
          <a:noFill/>
        </p:spPr>
        <p:txBody>
          <a:bodyPr wrap="square" rtlCol="0">
            <a:spAutoFit/>
          </a:bodyPr>
          <a:lstStyle/>
          <a:p>
            <a:r>
              <a:rPr lang="zh-CN" altLang="en-US" sz="4000" dirty="0" smtClean="0">
                <a:latin typeface="黑体" panose="02010609060101010101" charset="-122"/>
                <a:ea typeface="黑体" panose="02010609060101010101" charset="-122"/>
                <a:sym typeface="+mn-ea"/>
              </a:rPr>
              <a:t>（三）问题</a:t>
            </a:r>
            <a:r>
              <a:rPr lang="zh-CN" altLang="en-US" sz="4000" dirty="0">
                <a:latin typeface="黑体" panose="02010609060101010101" charset="-122"/>
                <a:ea typeface="黑体" panose="02010609060101010101" charset="-122"/>
                <a:sym typeface="+mn-ea"/>
              </a:rPr>
              <a:t>界定</a:t>
            </a:r>
          </a:p>
          <a:p>
            <a:r>
              <a:rPr lang="zh-CN" altLang="en-US" sz="4000" dirty="0">
                <a:latin typeface="黑体" panose="02010609060101010101" charset="-122"/>
                <a:ea typeface="黑体" panose="02010609060101010101" charset="-122"/>
                <a:sym typeface="+mn-ea"/>
              </a:rPr>
              <a:t>含义：问题界定是指对问题进行特定分析和解释的过程。</a:t>
            </a:r>
          </a:p>
          <a:p>
            <a:r>
              <a:rPr lang="en-US" altLang="zh-CN" sz="4000" dirty="0" smtClean="0">
                <a:latin typeface="黑体" panose="02010609060101010101" charset="-122"/>
                <a:ea typeface="黑体" panose="02010609060101010101" charset="-122"/>
                <a:sym typeface="+mn-ea"/>
              </a:rPr>
              <a:t>1.</a:t>
            </a:r>
            <a:r>
              <a:rPr lang="zh-CN" altLang="en-US" sz="4000" dirty="0" smtClean="0">
                <a:latin typeface="黑体" panose="02010609060101010101" charset="-122"/>
                <a:ea typeface="黑体" panose="02010609060101010101" charset="-122"/>
                <a:sym typeface="+mn-ea"/>
              </a:rPr>
              <a:t>需要</a:t>
            </a:r>
            <a:r>
              <a:rPr lang="zh-CN" altLang="en-US" sz="4000" dirty="0">
                <a:latin typeface="黑体" panose="02010609060101010101" charset="-122"/>
                <a:ea typeface="黑体" panose="02010609060101010101" charset="-122"/>
                <a:sym typeface="+mn-ea"/>
              </a:rPr>
              <a:t>通过一定的方法对问题进行必要的归类</a:t>
            </a:r>
            <a:r>
              <a:rPr lang="zh-CN" altLang="en-US" sz="4000" dirty="0" smtClean="0">
                <a:latin typeface="黑体" panose="02010609060101010101" charset="-122"/>
                <a:ea typeface="黑体" panose="02010609060101010101" charset="-122"/>
                <a:sym typeface="+mn-ea"/>
              </a:rPr>
              <a:t>。</a:t>
            </a:r>
            <a:endParaRPr lang="en-US" altLang="zh-CN" sz="4000" dirty="0" smtClean="0">
              <a:latin typeface="黑体" panose="02010609060101010101" charset="-122"/>
              <a:ea typeface="黑体" panose="02010609060101010101" charset="-122"/>
              <a:sym typeface="+mn-ea"/>
            </a:endParaRPr>
          </a:p>
          <a:p>
            <a:r>
              <a:rPr lang="en-US" altLang="zh-CN" sz="4000" dirty="0" smtClean="0">
                <a:latin typeface="黑体" panose="02010609060101010101" charset="-122"/>
                <a:ea typeface="黑体" panose="02010609060101010101" charset="-122"/>
                <a:sym typeface="+mn-ea"/>
              </a:rPr>
              <a:t>2.</a:t>
            </a:r>
            <a:r>
              <a:rPr lang="zh-CN" altLang="en-US" sz="4000" dirty="0" smtClean="0">
                <a:latin typeface="黑体" panose="02010609060101010101" charset="-122"/>
                <a:ea typeface="黑体" panose="02010609060101010101" charset="-122"/>
                <a:sym typeface="+mn-ea"/>
              </a:rPr>
              <a:t>需要</a:t>
            </a:r>
            <a:r>
              <a:rPr lang="zh-CN" altLang="en-US" sz="4000" dirty="0">
                <a:latin typeface="黑体" panose="02010609060101010101" charset="-122"/>
                <a:ea typeface="黑体" panose="02010609060101010101" charset="-122"/>
                <a:sym typeface="+mn-ea"/>
              </a:rPr>
              <a:t>对问题进行必要的诊断。</a:t>
            </a:r>
          </a:p>
          <a:p>
            <a:endParaRPr lang="zh-CN" altLang="en-US" sz="4000" dirty="0">
              <a:latin typeface="黑体" panose="02010609060101010101" charset="-122"/>
              <a:ea typeface="黑体" panose="0201060906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2900" y="2171065"/>
            <a:ext cx="6651625" cy="2122805"/>
          </a:xfrm>
          <a:prstGeom prst="rect">
            <a:avLst/>
          </a:prstGeom>
          <a:noFill/>
        </p:spPr>
        <p:txBody>
          <a:bodyPr wrap="squar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单元一  社会问题的认定</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403225"/>
            <a:ext cx="7519035" cy="5078313"/>
          </a:xfrm>
          <a:prstGeom prst="rect">
            <a:avLst/>
          </a:prstGeom>
          <a:noFill/>
        </p:spPr>
        <p:txBody>
          <a:bodyPr wrap="square" rtlCol="0">
            <a:spAutoFit/>
          </a:bodyPr>
          <a:lstStyle/>
          <a:p>
            <a:r>
              <a:rPr lang="en-US" altLang="zh-CN" sz="4000" dirty="0" smtClean="0">
                <a:latin typeface="黑体" panose="02010609060101010101" charset="-122"/>
                <a:ea typeface="黑体" panose="02010609060101010101" charset="-122"/>
                <a:sym typeface="+mn-ea"/>
              </a:rPr>
              <a:t>3.</a:t>
            </a:r>
            <a:r>
              <a:rPr lang="zh-CN" altLang="en-US" sz="4000" dirty="0" smtClean="0">
                <a:latin typeface="黑体" panose="02010609060101010101" charset="-122"/>
                <a:ea typeface="黑体" panose="02010609060101010101" charset="-122"/>
                <a:sym typeface="+mn-ea"/>
              </a:rPr>
              <a:t>需要</a:t>
            </a:r>
            <a:r>
              <a:rPr lang="zh-CN" altLang="en-US" sz="4000" dirty="0">
                <a:latin typeface="黑体" panose="02010609060101010101" charset="-122"/>
                <a:ea typeface="黑体" panose="02010609060101010101" charset="-122"/>
                <a:sym typeface="+mn-ea"/>
              </a:rPr>
              <a:t>把问题情境转变为实质问题。</a:t>
            </a:r>
          </a:p>
          <a:p>
            <a:r>
              <a:rPr lang="zh-CN" altLang="en-US" sz="4400" dirty="0" smtClean="0">
                <a:latin typeface="黑体" panose="02010609060101010101" charset="-122"/>
                <a:ea typeface="黑体" panose="02010609060101010101" charset="-122"/>
                <a:sym typeface="+mn-ea"/>
              </a:rPr>
              <a:t>（四）问题描述</a:t>
            </a:r>
            <a:endParaRPr lang="zh-CN" altLang="en-US" sz="4400" dirty="0">
              <a:latin typeface="黑体" panose="02010609060101010101" charset="-122"/>
              <a:ea typeface="黑体" panose="02010609060101010101" charset="-122"/>
              <a:sym typeface="+mn-ea"/>
            </a:endParaRPr>
          </a:p>
          <a:p>
            <a:r>
              <a:rPr lang="zh-CN" altLang="en-US" sz="4000" dirty="0">
                <a:latin typeface="黑体" panose="02010609060101010101" charset="-122"/>
                <a:ea typeface="黑体" panose="02010609060101010101" charset="-122"/>
                <a:sym typeface="+mn-ea"/>
              </a:rPr>
              <a:t>含义：问题描述是指运用可操作性语言（如运用数字、文字、符号、图表等表达方式）对问题进行明确表述的过程。</a:t>
            </a:r>
          </a:p>
          <a:p>
            <a:endParaRPr lang="zh-CN" altLang="en-US" sz="4000" dirty="0">
              <a:latin typeface="黑体" panose="02010609060101010101" charset="-122"/>
              <a:ea typeface="黑体" panose="02010609060101010101"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800" y="540385"/>
            <a:ext cx="7519035"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sym typeface="+mn-ea"/>
              </a:rPr>
              <a:t>例如，对于人口问题的描述，就需要准确记载一些相关的指标，并做出定性或定量的分析，如人口现有数量、人口增长率、人口发展趋势等。</a:t>
            </a:r>
          </a:p>
          <a:p>
            <a:endParaRPr lang="zh-CN" altLang="en-US" sz="4000">
              <a:latin typeface="黑体" panose="02010609060101010101" charset="-122"/>
              <a:ea typeface="黑体" panose="02010609060101010101"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800" y="1077595"/>
            <a:ext cx="7519035" cy="193802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sym typeface="+mn-ea"/>
              </a:rPr>
              <a:t>问题描述过程中我们应该注意哪些问题呢？</a:t>
            </a:r>
            <a:endParaRPr lang="zh-CN" altLang="en-US" sz="4000">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4217670" y="2217420"/>
            <a:ext cx="2400300" cy="2286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800" y="1077595"/>
            <a:ext cx="7519035" cy="3784600"/>
          </a:xfrm>
          <a:prstGeom prst="rect">
            <a:avLst/>
          </a:prstGeom>
          <a:noFill/>
        </p:spPr>
        <p:txBody>
          <a:bodyPr wrap="square" rtlCol="0">
            <a:spAutoFit/>
          </a:bodyPr>
          <a:lstStyle/>
          <a:p>
            <a:r>
              <a:rPr lang="zh-CN" altLang="en-US" sz="4000">
                <a:solidFill>
                  <a:schemeClr val="tx1"/>
                </a:solidFill>
                <a:latin typeface="黑体" panose="02010609060101010101" charset="-122"/>
                <a:ea typeface="黑体" panose="02010609060101010101" charset="-122"/>
                <a:sym typeface="+mn-ea"/>
              </a:rPr>
              <a:t>1.问题描述应做到真实详尽，切忌人为夸大或缩小。</a:t>
            </a:r>
          </a:p>
          <a:p>
            <a:r>
              <a:rPr lang="zh-CN" altLang="en-US" sz="4000">
                <a:solidFill>
                  <a:schemeClr val="tx1"/>
                </a:solidFill>
                <a:latin typeface="黑体" panose="02010609060101010101" charset="-122"/>
                <a:ea typeface="黑体" panose="02010609060101010101" charset="-122"/>
                <a:sym typeface="+mn-ea"/>
              </a:rPr>
              <a:t>2.尽量缩短报告链条，减少报告层次。从组织原则角度出发，越级报形式本属于不当行政行为。</a:t>
            </a:r>
            <a:endParaRPr lang="zh-CN" altLang="en-US" sz="4000">
              <a:solidFill>
                <a:srgbClr val="FFC000"/>
              </a:solidFill>
              <a:latin typeface="黑体" panose="02010609060101010101" charset="-122"/>
              <a:ea typeface="黑体" panose="02010609060101010101" charset="-122"/>
              <a:sym typeface="+mn-ea"/>
            </a:endParaRPr>
          </a:p>
          <a:p>
            <a:endParaRPr lang="zh-CN" altLang="en-US" sz="400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070" y="414655"/>
            <a:ext cx="7519035" cy="5015865"/>
          </a:xfrm>
          <a:prstGeom prst="rect">
            <a:avLst/>
          </a:prstGeom>
          <a:noFill/>
        </p:spPr>
        <p:txBody>
          <a:bodyPr wrap="square" rtlCol="0">
            <a:spAutoFit/>
          </a:bodyPr>
          <a:lstStyle/>
          <a:p>
            <a:r>
              <a:rPr lang="zh-CN" altLang="en-US" sz="4000">
                <a:solidFill>
                  <a:schemeClr val="tx1"/>
                </a:solidFill>
                <a:latin typeface="黑体" panose="02010609060101010101" charset="-122"/>
                <a:ea typeface="黑体" panose="02010609060101010101" charset="-122"/>
                <a:sym typeface="+mn-ea"/>
              </a:rPr>
              <a:t>总而言之，对于政策问题的描述，要尽量做到以客观代替主观，以直接代替间接，以准确的事实代替加工过的材料，</a:t>
            </a:r>
            <a:r>
              <a:rPr lang="zh-CN" altLang="en-US" sz="4000">
                <a:solidFill>
                  <a:srgbClr val="FFC000"/>
                </a:solidFill>
                <a:latin typeface="黑体" panose="02010609060101010101" charset="-122"/>
                <a:ea typeface="黑体" panose="02010609060101010101" charset="-122"/>
                <a:sym typeface="+mn-ea"/>
              </a:rPr>
              <a:t>坚持实事求是的原则，有一说一，有二说二。</a:t>
            </a:r>
            <a:r>
              <a:rPr lang="zh-CN" altLang="en-US" sz="4000">
                <a:solidFill>
                  <a:schemeClr val="tx1"/>
                </a:solidFill>
                <a:latin typeface="黑体" panose="02010609060101010101" charset="-122"/>
                <a:ea typeface="黑体" panose="02010609060101010101" charset="-122"/>
                <a:sym typeface="+mn-ea"/>
              </a:rPr>
              <a:t>当然，有效的制度安排是不可或缺的要素。</a:t>
            </a:r>
          </a:p>
          <a:p>
            <a:endParaRPr lang="zh-CN" altLang="en-US" sz="400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61036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单元三  政策议程的建立</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视频导入</a:t>
            </a:r>
            <a:endParaRPr lang="zh-CN" altLang="en-US" dirty="0"/>
          </a:p>
        </p:txBody>
      </p:sp>
      <p:sp>
        <p:nvSpPr>
          <p:cNvPr id="3" name="内容占位符 2"/>
          <p:cNvSpPr>
            <a:spLocks noGrp="1"/>
          </p:cNvSpPr>
          <p:nvPr>
            <p:ph idx="1"/>
          </p:nvPr>
        </p:nvSpPr>
        <p:spPr>
          <a:xfrm>
            <a:off x="628650" y="1088570"/>
            <a:ext cx="7886700" cy="3701143"/>
          </a:xfrm>
        </p:spPr>
        <p:txBody>
          <a:bodyPr>
            <a:normAutofit/>
          </a:bodyPr>
          <a:lstStyle/>
          <a:p>
            <a:r>
              <a:rPr lang="en-US" altLang="zh-CN" dirty="0" smtClean="0"/>
              <a:t> </a:t>
            </a:r>
            <a:r>
              <a:rPr lang="zh-CN" altLang="zh-CN" dirty="0" smtClean="0"/>
              <a:t>人大代表机构改革方案的意义是什么？</a:t>
            </a:r>
          </a:p>
          <a:p>
            <a:r>
              <a:rPr lang="zh-CN" altLang="en-US" dirty="0" smtClean="0">
                <a:solidFill>
                  <a:srgbClr val="FFC000"/>
                </a:solidFill>
              </a:rPr>
              <a:t>思考：进入政府议程的很多问题都是公众关注的民生问题，那么是不是所有的公众议程都能够进入政府议程呢？</a:t>
            </a:r>
            <a:endParaRPr lang="zh-CN" altLang="en-US" dirty="0">
              <a:solidFill>
                <a:srgbClr val="FFC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7385" y="642529"/>
            <a:ext cx="7657465" cy="5139869"/>
          </a:xfrm>
          <a:prstGeom prst="rect">
            <a:avLst/>
          </a:prstGeom>
          <a:noFill/>
        </p:spPr>
        <p:txBody>
          <a:bodyPr wrap="square" rtlCol="0">
            <a:spAutoFit/>
          </a:bodyPr>
          <a:lstStyle/>
          <a:p>
            <a:r>
              <a:rPr lang="zh-CN" altLang="en-US" sz="4800" dirty="0">
                <a:latin typeface="黑体" panose="02010609060101010101" charset="-122"/>
                <a:ea typeface="黑体" panose="02010609060101010101" charset="-122"/>
                <a:cs typeface="黑体" panose="02010609060101010101" charset="-122"/>
              </a:rPr>
              <a:t>一</a:t>
            </a:r>
            <a:r>
              <a:rPr lang="zh-CN" altLang="en-US" sz="4800" dirty="0" smtClean="0">
                <a:latin typeface="黑体" panose="02010609060101010101" charset="-122"/>
                <a:ea typeface="黑体" panose="02010609060101010101" charset="-122"/>
                <a:cs typeface="黑体" panose="02010609060101010101" charset="-122"/>
              </a:rPr>
              <a:t>、政策议程的含义与类型</a:t>
            </a:r>
            <a:endParaRPr lang="zh-CN" altLang="en-US" sz="4000" dirty="0">
              <a:latin typeface="黑体" panose="02010609060101010101" charset="-122"/>
              <a:ea typeface="黑体" panose="02010609060101010101" charset="-122"/>
              <a:cs typeface="黑体" panose="02010609060101010101" charset="-122"/>
            </a:endParaRPr>
          </a:p>
          <a:p>
            <a:r>
              <a:rPr lang="zh-CN" altLang="en-US" sz="4000" dirty="0">
                <a:latin typeface="黑体" panose="02010609060101010101" charset="-122"/>
                <a:ea typeface="黑体" panose="02010609060101010101" charset="-122"/>
                <a:cs typeface="黑体" panose="02010609060101010101" charset="-122"/>
              </a:rPr>
              <a:t>政策议程</a:t>
            </a:r>
            <a:r>
              <a:rPr lang="zh-CN" altLang="en-US" sz="4000" dirty="0" smtClean="0">
                <a:latin typeface="黑体" panose="02010609060101010101" charset="-122"/>
                <a:ea typeface="黑体" panose="02010609060101010101" charset="-122"/>
                <a:cs typeface="黑体" panose="02010609060101010101" charset="-122"/>
              </a:rPr>
              <a:t>：指某一引起公共政策决策者深切关注并确认的公共问题被正式提起政策讨论，决定政府是否需要对其采取行动、何时采取行动、采取什么行动的政策过程。</a:t>
            </a:r>
          </a:p>
          <a:p>
            <a:r>
              <a:rPr lang="zh-CN" altLang="en-US" sz="4000" dirty="0" smtClean="0">
                <a:latin typeface="黑体" panose="02010609060101010101" charset="-122"/>
                <a:ea typeface="黑体" panose="02010609060101010101" charset="-122"/>
                <a:cs typeface="黑体" panose="02010609060101010101" charset="-122"/>
              </a:rPr>
              <a:t>。</a:t>
            </a:r>
            <a:endParaRPr lang="zh-CN" altLang="en-US" sz="4000"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3585" y="714375"/>
            <a:ext cx="7657465" cy="3169285"/>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rPr>
              <a:t>简单的说</a:t>
            </a:r>
            <a:r>
              <a:rPr lang="zh-CN" altLang="en-US" sz="4000">
                <a:latin typeface="黑体" panose="02010609060101010101" charset="-122"/>
                <a:ea typeface="黑体" panose="02010609060101010101" charset="-122"/>
                <a:cs typeface="黑体" panose="02010609060101010101" charset="-122"/>
              </a:rPr>
              <a:t>政策议程就是将政策问题提上政府议事日程，纳入决策领域的过程。公众议程（也称系统议程）和政府议程（也称正式议程）是两种最基本的形式。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165" y="691515"/>
            <a:ext cx="7657465" cy="3847207"/>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rPr>
              <a:t>（一）公众</a:t>
            </a:r>
            <a:r>
              <a:rPr lang="zh-CN" altLang="en-US" sz="4400" dirty="0" smtClean="0">
                <a:latin typeface="黑体" panose="02010609060101010101" charset="-122"/>
                <a:ea typeface="黑体" panose="02010609060101010101" charset="-122"/>
                <a:cs typeface="黑体" panose="02010609060101010101" charset="-122"/>
              </a:rPr>
              <a:t>议程</a:t>
            </a:r>
            <a:endParaRPr lang="en-US" altLang="zh-CN" sz="4000" dirty="0" smtClean="0">
              <a:latin typeface="黑体" panose="02010609060101010101" charset="-122"/>
              <a:ea typeface="黑体" panose="02010609060101010101" charset="-122"/>
              <a:cs typeface="黑体" panose="02010609060101010101" charset="-122"/>
            </a:endParaRPr>
          </a:p>
          <a:p>
            <a:r>
              <a:rPr lang="zh-CN" altLang="en-US" sz="4000" dirty="0" smtClean="0">
                <a:latin typeface="黑体" panose="02010609060101010101" charset="-122"/>
                <a:ea typeface="黑体" panose="02010609060101010101" charset="-122"/>
                <a:cs typeface="黑体" panose="02010609060101010101" charset="-122"/>
              </a:rPr>
              <a:t>某个社会问题已经引起社会公众和社会团体的普遍关注，他们向政府部门提出政策诉求，要求采取措施加以解决的政策议程。</a:t>
            </a:r>
            <a:endParaRPr lang="en-US" altLang="zh-CN" sz="4000" dirty="0" smtClean="0">
              <a:latin typeface="黑体" panose="02010609060101010101" charset="-122"/>
              <a:ea typeface="黑体" panose="02010609060101010101" charset="-122"/>
              <a:cs typeface="黑体" panose="02010609060101010101" charset="-122"/>
            </a:endParaRPr>
          </a:p>
          <a:p>
            <a:r>
              <a:rPr lang="zh-CN" altLang="en-US" sz="4000" dirty="0" smtClean="0">
                <a:solidFill>
                  <a:srgbClr val="FFC000"/>
                </a:solidFill>
                <a:latin typeface="黑体" panose="02010609060101010101" charset="-122"/>
                <a:ea typeface="黑体" panose="02010609060101010101" charset="-122"/>
                <a:cs typeface="黑体" panose="02010609060101010101" charset="-122"/>
              </a:rPr>
              <a:t>本质：讨论议程</a:t>
            </a:r>
            <a:endParaRPr lang="en-US" altLang="zh-CN" sz="4000" dirty="0" smtClean="0">
              <a:solidFill>
                <a:srgbClr val="FFC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0935" y="186759"/>
            <a:ext cx="8232322" cy="994172"/>
          </a:xfrm>
        </p:spPr>
        <p:txBody>
          <a:bodyPr>
            <a:normAutofit/>
          </a:bodyPr>
          <a:lstStyle/>
          <a:p>
            <a:r>
              <a:rPr lang="zh-CN" altLang="en-US" dirty="0" smtClean="0"/>
              <a:t>视频导入：我国人口结构性问题</a:t>
            </a:r>
            <a:endParaRPr lang="zh-CN" altLang="en-US" dirty="0"/>
          </a:p>
        </p:txBody>
      </p:sp>
      <p:sp>
        <p:nvSpPr>
          <p:cNvPr id="3" name="内容占位符 2"/>
          <p:cNvSpPr>
            <a:spLocks noGrp="1"/>
          </p:cNvSpPr>
          <p:nvPr>
            <p:ph idx="1"/>
          </p:nvPr>
        </p:nvSpPr>
        <p:spPr>
          <a:xfrm>
            <a:off x="381000" y="1132114"/>
            <a:ext cx="8763000" cy="4011386"/>
          </a:xfrm>
        </p:spPr>
        <p:txBody>
          <a:bodyPr>
            <a:normAutofit lnSpcReduction="10000"/>
          </a:bodyPr>
          <a:lstStyle/>
          <a:p>
            <a:pPr>
              <a:lnSpc>
                <a:spcPct val="110000"/>
              </a:lnSpc>
            </a:pPr>
            <a:r>
              <a:rPr lang="zh-CN" altLang="en-US" dirty="0" smtClean="0"/>
              <a:t>剩女女问题的成因是过去几十年社会参与、文化教育水平、经济水平等方面提升相对比男性快。按传统的婚姻模式能和这部分高学历、高职位、高工资的女性匹配的男性比例相对降低，这是基于女性自主选择的结果。</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0279" y="550001"/>
            <a:ext cx="5577749" cy="3785652"/>
          </a:xfrm>
          <a:prstGeom prst="rect">
            <a:avLst/>
          </a:prstGeom>
          <a:noFill/>
        </p:spPr>
        <p:txBody>
          <a:bodyPr wrap="square" rtlCol="0">
            <a:spAutoFit/>
          </a:bodyPr>
          <a:lstStyle/>
          <a:p>
            <a:pPr>
              <a:buClr>
                <a:srgbClr val="FF0000"/>
              </a:buClr>
            </a:pPr>
            <a:r>
              <a:rPr lang="zh-CN" altLang="en-US" sz="4000" dirty="0" smtClean="0">
                <a:latin typeface="微软雅黑" pitchFamily="34" charset="-122"/>
                <a:ea typeface="微软雅黑" pitchFamily="34" charset="-122"/>
              </a:rPr>
              <a:t>公众议程三个基本条件</a:t>
            </a:r>
          </a:p>
          <a:p>
            <a:pPr>
              <a:buFont typeface="Wingdings" pitchFamily="2" charset="2"/>
              <a:buNone/>
            </a:pPr>
            <a:r>
              <a:rPr lang="zh-CN" altLang="en-US" sz="4000" dirty="0" smtClean="0">
                <a:latin typeface="微软雅黑" pitchFamily="34" charset="-122"/>
                <a:ea typeface="微软雅黑" pitchFamily="34" charset="-122"/>
              </a:rPr>
              <a:t>   </a:t>
            </a:r>
            <a:r>
              <a:rPr lang="en-US" altLang="zh-CN" sz="4000" dirty="0" smtClean="0">
                <a:latin typeface="微软雅黑" pitchFamily="34" charset="-122"/>
                <a:ea typeface="微软雅黑" pitchFamily="34" charset="-122"/>
              </a:rPr>
              <a:t>1.</a:t>
            </a:r>
            <a:r>
              <a:rPr lang="zh-CN" altLang="en-US" sz="4000" dirty="0" smtClean="0">
                <a:latin typeface="微软雅黑" pitchFamily="34" charset="-122"/>
                <a:ea typeface="微软雅黑" pitchFamily="34" charset="-122"/>
              </a:rPr>
              <a:t>广泛流传并受到公众注意；</a:t>
            </a:r>
          </a:p>
          <a:p>
            <a:pPr>
              <a:buFont typeface="Wingdings" pitchFamily="2" charset="2"/>
              <a:buNone/>
            </a:pPr>
            <a:r>
              <a:rPr lang="zh-CN" altLang="en-US" sz="4000" dirty="0" smtClean="0">
                <a:latin typeface="微软雅黑" pitchFamily="34" charset="-122"/>
                <a:ea typeface="微软雅黑" pitchFamily="34" charset="-122"/>
              </a:rPr>
              <a:t>  </a:t>
            </a:r>
            <a:r>
              <a:rPr lang="en-US" altLang="zh-CN" sz="4000" dirty="0" smtClean="0">
                <a:latin typeface="微软雅黑" pitchFamily="34" charset="-122"/>
                <a:ea typeface="微软雅黑" pitchFamily="34" charset="-122"/>
              </a:rPr>
              <a:t>2.</a:t>
            </a:r>
            <a:r>
              <a:rPr lang="zh-CN" altLang="en-US" sz="4000" dirty="0" smtClean="0">
                <a:latin typeface="微软雅黑" pitchFamily="34" charset="-122"/>
                <a:ea typeface="微软雅黑" pitchFamily="34" charset="-122"/>
              </a:rPr>
              <a:t>有采取行动的必要；</a:t>
            </a:r>
          </a:p>
          <a:p>
            <a:pPr>
              <a:buFont typeface="Wingdings" pitchFamily="2" charset="2"/>
              <a:buNone/>
            </a:pPr>
            <a:r>
              <a:rPr lang="zh-CN" altLang="en-US" sz="4000" dirty="0" smtClean="0">
                <a:latin typeface="微软雅黑" pitchFamily="34" charset="-122"/>
                <a:ea typeface="微软雅黑" pitchFamily="34" charset="-122"/>
              </a:rPr>
              <a:t>  </a:t>
            </a:r>
            <a:r>
              <a:rPr lang="en-US" altLang="zh-CN" sz="4000" dirty="0" smtClean="0">
                <a:latin typeface="微软雅黑" pitchFamily="34" charset="-122"/>
                <a:ea typeface="微软雅黑" pitchFamily="34" charset="-122"/>
              </a:rPr>
              <a:t>3.</a:t>
            </a:r>
            <a:r>
              <a:rPr lang="zh-CN" altLang="en-US" sz="4000" dirty="0" smtClean="0">
                <a:latin typeface="微软雅黑" pitchFamily="34" charset="-122"/>
                <a:ea typeface="微软雅黑" pitchFamily="34" charset="-122"/>
              </a:rPr>
              <a:t>政府权限范围内；</a:t>
            </a:r>
          </a:p>
          <a:p>
            <a:endParaRPr lang="zh-CN" altLang="en-US" sz="4000" dirty="0">
              <a:latin typeface="黑体" panose="02010609060101010101" charset="-122"/>
              <a:ea typeface="黑体" panose="02010609060101010101" charset="-122"/>
              <a:cs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5573395" y="1291590"/>
            <a:ext cx="3094990" cy="2286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1269" y="432435"/>
            <a:ext cx="7154545" cy="4462760"/>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sym typeface="+mn-ea"/>
              </a:rPr>
              <a:t>（二）政府议程</a:t>
            </a:r>
            <a:endParaRPr lang="zh-CN" altLang="en-US" sz="4000" dirty="0">
              <a:latin typeface="黑体" panose="02010609060101010101" charset="-122"/>
              <a:ea typeface="黑体" panose="02010609060101010101" charset="-122"/>
              <a:cs typeface="黑体" panose="02010609060101010101" charset="-122"/>
              <a:sym typeface="+mn-ea"/>
            </a:endParaRPr>
          </a:p>
          <a:p>
            <a:r>
              <a:rPr lang="zh-CN" altLang="en-US" sz="4000" dirty="0" smtClean="0">
                <a:latin typeface="黑体" panose="02010609060101010101" charset="-122"/>
                <a:ea typeface="黑体" panose="02010609060101010101" charset="-122"/>
                <a:cs typeface="黑体" panose="02010609060101010101" charset="-122"/>
                <a:sym typeface="+mn-ea"/>
              </a:rPr>
              <a:t>某些社会问题已经引起了决策者的深切关注，他们感到有必要对之采取一定的行动，并把这些社会问题列入政策范围的政策议程。</a:t>
            </a:r>
            <a:endParaRPr lang="en-US" altLang="zh-CN" sz="4000" dirty="0" smtClean="0">
              <a:latin typeface="黑体" panose="02010609060101010101" charset="-122"/>
              <a:ea typeface="黑体" panose="02010609060101010101" charset="-122"/>
              <a:cs typeface="黑体" panose="02010609060101010101" charset="-122"/>
              <a:sym typeface="+mn-ea"/>
            </a:endParaRPr>
          </a:p>
          <a:p>
            <a:r>
              <a:rPr lang="zh-CN" altLang="en-US" sz="4000" dirty="0" smtClean="0">
                <a:solidFill>
                  <a:srgbClr val="FFC000"/>
                </a:solidFill>
                <a:latin typeface="黑体" panose="02010609060101010101" charset="-122"/>
                <a:ea typeface="黑体" panose="02010609060101010101" charset="-122"/>
                <a:cs typeface="黑体" panose="02010609060101010101" charset="-122"/>
                <a:sym typeface="+mn-ea"/>
              </a:rPr>
              <a:t>本质：行动议程</a:t>
            </a:r>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7590" y="542925"/>
            <a:ext cx="4709795"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sym typeface="+mn-ea"/>
              </a:rPr>
              <a:t>政府议程的讨论是对较大范围的政策议题如何受到政府注意的一部分，只有一小部分会成为政策议题的项目。</a:t>
            </a:r>
          </a:p>
        </p:txBody>
      </p:sp>
      <p:pic>
        <p:nvPicPr>
          <p:cNvPr id="3" name="图片 3" descr="08"/>
          <p:cNvPicPr>
            <a:picLocks noChangeAspect="1"/>
          </p:cNvPicPr>
          <p:nvPr/>
        </p:nvPicPr>
        <p:blipFill>
          <a:blip r:embed="rId2" cstate="print"/>
          <a:stretch>
            <a:fillRect/>
          </a:stretch>
        </p:blipFill>
        <p:spPr>
          <a:xfrm>
            <a:off x="337820" y="2097405"/>
            <a:ext cx="3148330" cy="214693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3585" y="542925"/>
            <a:ext cx="7543800" cy="3291840"/>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sym typeface="+mn-ea"/>
              </a:rPr>
              <a:t>（三）公众议程与政府议程的流程</a:t>
            </a:r>
          </a:p>
          <a:p>
            <a:r>
              <a:rPr lang="zh-CN" altLang="en-US" sz="4000" dirty="0">
                <a:latin typeface="黑体" panose="02010609060101010101" charset="-122"/>
                <a:ea typeface="黑体" panose="02010609060101010101" charset="-122"/>
                <a:cs typeface="黑体" panose="02010609060101010101" charset="-122"/>
                <a:sym typeface="+mn-ea"/>
              </a:rPr>
              <a:t>一般而言，社会问题转变为政策问题先要经过公众议程，然后才能</a:t>
            </a:r>
            <a:r>
              <a:rPr lang="zh-CN" altLang="en-US" sz="4000" dirty="0" smtClean="0">
                <a:latin typeface="黑体" panose="02010609060101010101" charset="-122"/>
                <a:ea typeface="黑体" panose="02010609060101010101" charset="-122"/>
                <a:cs typeface="黑体" panose="02010609060101010101" charset="-122"/>
                <a:sym typeface="+mn-ea"/>
              </a:rPr>
              <a:t>进入政府</a:t>
            </a:r>
            <a:r>
              <a:rPr lang="zh-CN" altLang="en-US" sz="4000" dirty="0">
                <a:latin typeface="黑体" panose="02010609060101010101" charset="-122"/>
                <a:ea typeface="黑体" panose="02010609060101010101" charset="-122"/>
                <a:cs typeface="黑体" panose="02010609060101010101" charset="-122"/>
                <a:sym typeface="+mn-ea"/>
              </a:rPr>
              <a:t>议程。</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28675"/>
            <a:ext cx="7543800" cy="3169285"/>
          </a:xfrm>
          <a:prstGeom prst="rect">
            <a:avLst/>
          </a:prstGeom>
          <a:noFill/>
        </p:spPr>
        <p:txBody>
          <a:bodyPr wrap="square" rtlCol="0">
            <a:spAutoFit/>
          </a:bodyPr>
          <a:lstStyle/>
          <a:p>
            <a:r>
              <a:rPr lang="zh-CN" altLang="en-US" sz="4000" dirty="0">
                <a:latin typeface="黑体" panose="02010609060101010101" charset="-122"/>
                <a:ea typeface="黑体" panose="02010609060101010101" charset="-122"/>
                <a:cs typeface="黑体" panose="02010609060101010101" charset="-122"/>
                <a:sym typeface="+mn-ea"/>
              </a:rPr>
              <a:t>但有些时候社会问题也有可能越过公众议程直接</a:t>
            </a:r>
            <a:r>
              <a:rPr lang="zh-CN" altLang="en-US" sz="4000" dirty="0" smtClean="0">
                <a:latin typeface="黑体" panose="02010609060101010101" charset="-122"/>
                <a:ea typeface="黑体" panose="02010609060101010101" charset="-122"/>
                <a:cs typeface="黑体" panose="02010609060101010101" charset="-122"/>
                <a:sym typeface="+mn-ea"/>
              </a:rPr>
              <a:t>进入政府</a:t>
            </a:r>
            <a:r>
              <a:rPr lang="zh-CN" altLang="en-US" sz="4000" dirty="0">
                <a:latin typeface="黑体" panose="02010609060101010101" charset="-122"/>
                <a:ea typeface="黑体" panose="02010609060101010101" charset="-122"/>
                <a:cs typeface="黑体" panose="02010609060101010101" charset="-122"/>
                <a:sym typeface="+mn-ea"/>
              </a:rPr>
              <a:t>议程，这是因为决策者有时能够主动发现问题，并把其</a:t>
            </a:r>
            <a:r>
              <a:rPr lang="zh-CN" altLang="en-US" sz="4000" dirty="0" smtClean="0">
                <a:latin typeface="黑体" panose="02010609060101010101" charset="-122"/>
                <a:ea typeface="黑体" panose="02010609060101010101" charset="-122"/>
                <a:cs typeface="黑体" panose="02010609060101010101" charset="-122"/>
                <a:sym typeface="+mn-ea"/>
              </a:rPr>
              <a:t>列入自己</a:t>
            </a:r>
            <a:r>
              <a:rPr lang="zh-CN" altLang="en-US" sz="4000" dirty="0">
                <a:latin typeface="黑体" panose="02010609060101010101" charset="-122"/>
                <a:ea typeface="黑体" panose="02010609060101010101" charset="-122"/>
                <a:cs typeface="黑体" panose="02010609060101010101" charset="-122"/>
                <a:sym typeface="+mn-ea"/>
              </a:rPr>
              <a:t>的议事日程。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894715"/>
            <a:ext cx="7543800" cy="3353435"/>
          </a:xfrm>
          <a:prstGeom prst="rect">
            <a:avLst/>
          </a:prstGeom>
          <a:noFill/>
        </p:spPr>
        <p:txBody>
          <a:bodyPr wrap="square" rtlCol="0">
            <a:spAutoFit/>
          </a:bodyPr>
          <a:lstStyle/>
          <a:p>
            <a:r>
              <a:rPr lang="zh-CN" altLang="en-US" sz="4800">
                <a:latin typeface="黑体" panose="02010609060101010101" charset="-122"/>
                <a:ea typeface="黑体" panose="02010609060101010101" charset="-122"/>
                <a:cs typeface="黑体" panose="02010609060101010101" charset="-122"/>
                <a:sym typeface="+mn-ea"/>
              </a:rPr>
              <a:t>二、政策议程的基本类型</a:t>
            </a:r>
          </a:p>
          <a:p>
            <a:r>
              <a:rPr lang="zh-CN" altLang="en-US" sz="4400">
                <a:solidFill>
                  <a:srgbClr val="92D050"/>
                </a:solidFill>
                <a:latin typeface="黑体" panose="02010609060101010101" charset="-122"/>
                <a:ea typeface="黑体" panose="02010609060101010101" charset="-122"/>
                <a:cs typeface="黑体" panose="02010609060101010101" charset="-122"/>
                <a:sym typeface="+mn-ea"/>
              </a:rPr>
              <a:t>（一）外在创始型</a:t>
            </a:r>
          </a:p>
          <a:p>
            <a:r>
              <a:rPr lang="zh-CN" altLang="en-US" sz="4000">
                <a:latin typeface="黑体" panose="02010609060101010101" charset="-122"/>
                <a:ea typeface="黑体" panose="02010609060101010101" charset="-122"/>
                <a:cs typeface="黑体" panose="02010609060101010101" charset="-122"/>
                <a:sym typeface="+mn-ea"/>
              </a:rPr>
              <a:t>政策诉求由政府系统以外的个人或社会团体提出，经阐释（对政策诉求进行解释和说明）和扩散</a:t>
            </a:r>
            <a:endParaRPr lang="zh-CN" altLang="en-US" sz="4400">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66115"/>
            <a:ext cx="7543800" cy="3169285"/>
          </a:xfrm>
          <a:prstGeom prst="rect">
            <a:avLst/>
          </a:prstGeom>
          <a:noFill/>
        </p:spPr>
        <p:txBody>
          <a:bodyPr wrap="square" rtlCol="0">
            <a:spAutoFit/>
          </a:bodyPr>
          <a:lstStyle/>
          <a:p>
            <a:r>
              <a:rPr lang="zh-CN" altLang="en-US" sz="4000" dirty="0">
                <a:latin typeface="黑体" panose="02010609060101010101" charset="-122"/>
                <a:ea typeface="黑体" panose="02010609060101010101" charset="-122"/>
                <a:cs typeface="黑体" panose="02010609060101010101" charset="-122"/>
                <a:sym typeface="+mn-ea"/>
              </a:rPr>
              <a:t>（通过一定方式把政策诉求传递给相关群体）</a:t>
            </a:r>
            <a:r>
              <a:rPr lang="zh-CN" altLang="en-US" sz="4000" dirty="0" smtClean="0">
                <a:latin typeface="黑体" panose="02010609060101010101" charset="-122"/>
                <a:ea typeface="黑体" panose="02010609060101010101" charset="-122"/>
                <a:cs typeface="黑体" panose="02010609060101010101" charset="-122"/>
                <a:sym typeface="+mn-ea"/>
              </a:rPr>
              <a:t>进入公众</a:t>
            </a:r>
            <a:r>
              <a:rPr lang="zh-CN" altLang="en-US" sz="4000" dirty="0">
                <a:latin typeface="黑体" panose="02010609060101010101" charset="-122"/>
                <a:ea typeface="黑体" panose="02010609060101010101" charset="-122"/>
                <a:cs typeface="黑体" panose="02010609060101010101" charset="-122"/>
                <a:sym typeface="+mn-ea"/>
              </a:rPr>
              <a:t>议程，然后通过对政府施压的手段使之进人政府议程。</a:t>
            </a:r>
          </a:p>
          <a:p>
            <a:r>
              <a:rPr lang="zh-CN" altLang="en-US" sz="4000" dirty="0">
                <a:solidFill>
                  <a:srgbClr val="FFC000"/>
                </a:solidFill>
                <a:latin typeface="黑体" panose="02010609060101010101" charset="-122"/>
                <a:ea typeface="黑体" panose="02010609060101010101" charset="-122"/>
                <a:cs typeface="黑体" panose="02010609060101010101" charset="-122"/>
                <a:sym typeface="+mn-ea"/>
              </a:rPr>
              <a:t>它适用的情境包括:</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34695"/>
            <a:ext cx="7543800" cy="4399915"/>
          </a:xfrm>
          <a:prstGeom prst="rect">
            <a:avLst/>
          </a:prstGeom>
          <a:noFill/>
        </p:spPr>
        <p:txBody>
          <a:bodyPr wrap="square" rtlCol="0">
            <a:spAutoFit/>
          </a:bodyPr>
          <a:lstStyle/>
          <a:p>
            <a:r>
              <a:rPr lang="zh-CN" altLang="en-US" sz="4000" dirty="0">
                <a:solidFill>
                  <a:srgbClr val="FFC000"/>
                </a:solidFill>
                <a:latin typeface="黑体" panose="02010609060101010101" charset="-122"/>
                <a:ea typeface="黑体" panose="02010609060101010101" charset="-122"/>
                <a:cs typeface="黑体" panose="02010609060101010101" charset="-122"/>
                <a:sym typeface="+mn-ea"/>
              </a:rPr>
              <a:t>创始者身处政府结构之外；表达或提出一项需求；试图将问题散布到其他社会团体，最终向决策者施加足够的压力，以</a:t>
            </a:r>
            <a:r>
              <a:rPr lang="zh-CN" altLang="en-US" sz="4000" dirty="0" smtClean="0">
                <a:solidFill>
                  <a:srgbClr val="FFC000"/>
                </a:solidFill>
                <a:latin typeface="黑体" panose="02010609060101010101" charset="-122"/>
                <a:ea typeface="黑体" panose="02010609060101010101" charset="-122"/>
                <a:cs typeface="黑体" panose="02010609060101010101" charset="-122"/>
                <a:sym typeface="+mn-ea"/>
              </a:rPr>
              <a:t>进入政府</a:t>
            </a:r>
            <a:r>
              <a:rPr lang="zh-CN" altLang="en-US" sz="4000" dirty="0">
                <a:solidFill>
                  <a:srgbClr val="FFC000"/>
                </a:solidFill>
                <a:latin typeface="黑体" panose="02010609060101010101" charset="-122"/>
                <a:ea typeface="黑体" panose="02010609060101010101" charset="-122"/>
                <a:cs typeface="黑体" panose="02010609060101010101" charset="-122"/>
                <a:sym typeface="+mn-ea"/>
              </a:rPr>
              <a:t>议程。</a:t>
            </a:r>
          </a:p>
          <a:p>
            <a:endParaRPr lang="zh-CN" altLang="en-US" sz="4000" dirty="0">
              <a:latin typeface="黑体" panose="02010609060101010101" charset="-122"/>
              <a:ea typeface="黑体" panose="02010609060101010101" charset="-122"/>
              <a:cs typeface="黑体" panose="02010609060101010101" charset="-122"/>
              <a:sym typeface="+mn-ea"/>
            </a:endParaRPr>
          </a:p>
          <a:p>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34695"/>
            <a:ext cx="7543800" cy="5078313"/>
          </a:xfrm>
          <a:prstGeom prst="rect">
            <a:avLst/>
          </a:prstGeom>
          <a:noFill/>
        </p:spPr>
        <p:txBody>
          <a:bodyPr wrap="square" rtlCol="0">
            <a:spAutoFit/>
          </a:bodyPr>
          <a:lstStyle/>
          <a:p>
            <a:r>
              <a:rPr lang="zh-CN" altLang="en-US" sz="4400" dirty="0">
                <a:solidFill>
                  <a:srgbClr val="92D050"/>
                </a:solidFill>
                <a:latin typeface="黑体" panose="02010609060101010101" charset="-122"/>
                <a:ea typeface="黑体" panose="02010609060101010101" charset="-122"/>
                <a:cs typeface="黑体" panose="02010609060101010101" charset="-122"/>
                <a:sym typeface="+mn-ea"/>
              </a:rPr>
              <a:t>（二）政治动员型</a:t>
            </a:r>
            <a:endParaRPr lang="zh-CN" altLang="en-US" sz="4400" dirty="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dirty="0">
                <a:solidFill>
                  <a:schemeClr val="tx1"/>
                </a:solidFill>
                <a:latin typeface="黑体" panose="02010609060101010101" charset="-122"/>
                <a:ea typeface="黑体" panose="02010609060101010101" charset="-122"/>
                <a:cs typeface="黑体" panose="02010609060101010101" charset="-122"/>
                <a:sym typeface="+mn-ea"/>
              </a:rPr>
              <a:t>具有权威作用的政治领袖主动提出其政策意向，并使其</a:t>
            </a:r>
            <a:r>
              <a:rPr lang="zh-CN" altLang="en-US" sz="4000" dirty="0" smtClean="0">
                <a:solidFill>
                  <a:schemeClr val="tx1"/>
                </a:solidFill>
                <a:latin typeface="黑体" panose="02010609060101010101" charset="-122"/>
                <a:ea typeface="黑体" panose="02010609060101010101" charset="-122"/>
                <a:cs typeface="黑体" panose="02010609060101010101" charset="-122"/>
                <a:sym typeface="+mn-ea"/>
              </a:rPr>
              <a:t>进入政府</a:t>
            </a:r>
            <a:r>
              <a:rPr lang="zh-CN" altLang="en-US" sz="4000" dirty="0">
                <a:solidFill>
                  <a:schemeClr val="tx1"/>
                </a:solidFill>
                <a:latin typeface="黑体" panose="02010609060101010101" charset="-122"/>
                <a:ea typeface="黑体" panose="02010609060101010101" charset="-122"/>
                <a:cs typeface="黑体" panose="02010609060101010101" charset="-122"/>
                <a:sym typeface="+mn-ea"/>
              </a:rPr>
              <a:t>议程</a:t>
            </a:r>
            <a:r>
              <a:rPr lang="zh-CN" altLang="en-US" sz="4000" dirty="0" smtClean="0">
                <a:solidFill>
                  <a:schemeClr val="tx1"/>
                </a:solidFill>
                <a:latin typeface="黑体" panose="02010609060101010101" charset="-122"/>
                <a:ea typeface="黑体" panose="02010609060101010101" charset="-122"/>
                <a:cs typeface="黑体" panose="02010609060101010101" charset="-122"/>
                <a:sym typeface="+mn-ea"/>
              </a:rPr>
              <a:t>。</a:t>
            </a:r>
            <a:endParaRPr lang="en-US" altLang="zh-CN" sz="4000" dirty="0" smtClean="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dirty="0" smtClean="0">
                <a:latin typeface="黑体" panose="02010609060101010101" charset="-122"/>
                <a:ea typeface="黑体" panose="02010609060101010101" charset="-122"/>
                <a:cs typeface="黑体" panose="02010609060101010101" charset="-122"/>
                <a:sym typeface="+mn-ea"/>
              </a:rPr>
              <a:t>如：习近平总书记提出的“中国梦”思想</a:t>
            </a:r>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a:p>
            <a:endParaRPr lang="zh-CN" altLang="en-US" sz="4000" dirty="0">
              <a:latin typeface="黑体" panose="02010609060101010101" charset="-122"/>
              <a:ea typeface="黑体" panose="02010609060101010101" charset="-122"/>
              <a:cs typeface="黑体" panose="02010609060101010101" charset="-122"/>
              <a:sym typeface="+mn-ea"/>
            </a:endParaRPr>
          </a:p>
          <a:p>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34695"/>
            <a:ext cx="7543800" cy="3230245"/>
          </a:xfrm>
          <a:prstGeom prst="rect">
            <a:avLst/>
          </a:prstGeom>
          <a:noFill/>
        </p:spPr>
        <p:txBody>
          <a:bodyPr wrap="square" rtlCol="0">
            <a:spAutoFit/>
          </a:bodyPr>
          <a:lstStyle/>
          <a:p>
            <a:r>
              <a:rPr lang="zh-CN" altLang="en-US" sz="4400">
                <a:solidFill>
                  <a:srgbClr val="92D050"/>
                </a:solidFill>
                <a:latin typeface="黑体" panose="02010609060101010101" charset="-122"/>
                <a:ea typeface="黑体" panose="02010609060101010101" charset="-122"/>
                <a:cs typeface="黑体" panose="02010609060101010101" charset="-122"/>
                <a:sym typeface="+mn-ea"/>
              </a:rPr>
              <a:t>（三）内在创始型</a:t>
            </a:r>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政策诉求源于政府机构内部的人员或部门，其扩散的对象仅限于体制内的相关团体和个人，客观上不涉及社会一般公众，</a:t>
            </a:r>
            <a:endParaRPr lang="zh-CN" altLang="en-US" sz="400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606879" y="541905"/>
            <a:ext cx="7886700" cy="3263504"/>
          </a:xfrm>
        </p:spPr>
        <p:txBody>
          <a:bodyPr>
            <a:normAutofit/>
          </a:bodyPr>
          <a:lstStyle/>
          <a:p>
            <a:r>
              <a:rPr lang="zh-CN" altLang="en-US" dirty="0" smtClean="0"/>
              <a:t>而剩男问题是我国长期以来有着重男轻女的观念，也导致我国开始呈现严重的人口性别比例失衡问题，剩男问题是被动的选择。</a:t>
            </a:r>
            <a:endParaRPr lang="en-US" altLang="zh-CN" dirty="0" smtClean="0"/>
          </a:p>
          <a:p>
            <a:r>
              <a:rPr lang="en-US" altLang="zh-CN" dirty="0" smtClean="0">
                <a:solidFill>
                  <a:srgbClr val="FFC000"/>
                </a:solidFill>
              </a:rPr>
              <a:t>  </a:t>
            </a:r>
            <a:r>
              <a:rPr lang="zh-CN" altLang="en-US" dirty="0" smtClean="0">
                <a:solidFill>
                  <a:srgbClr val="FFC000"/>
                </a:solidFill>
              </a:rPr>
              <a:t>思考：</a:t>
            </a:r>
            <a:r>
              <a:rPr lang="en-US" altLang="zh-CN" dirty="0" smtClean="0">
                <a:solidFill>
                  <a:srgbClr val="FFC000"/>
                </a:solidFill>
              </a:rPr>
              <a:t> </a:t>
            </a:r>
            <a:r>
              <a:rPr lang="zh-CN" altLang="en-US" dirty="0" smtClean="0">
                <a:solidFill>
                  <a:srgbClr val="FFC000"/>
                </a:solidFill>
              </a:rPr>
              <a:t>什么是结构性社会问题？</a:t>
            </a:r>
            <a:endParaRPr lang="en-US" altLang="zh-CN" dirty="0" smtClean="0">
              <a:solidFill>
                <a:srgbClr val="FFC000"/>
              </a:solidFill>
            </a:endParaRPr>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34695"/>
            <a:ext cx="7543800" cy="3231654"/>
          </a:xfrm>
          <a:prstGeom prst="rect">
            <a:avLst/>
          </a:prstGeom>
          <a:noFill/>
        </p:spPr>
        <p:txBody>
          <a:bodyPr wrap="square" rtlCol="0">
            <a:spAutoFit/>
          </a:bodyPr>
          <a:lstStyle/>
          <a:p>
            <a:r>
              <a:rPr lang="zh-CN" altLang="en-US" sz="4000" dirty="0">
                <a:latin typeface="黑体" panose="02010609060101010101" charset="-122"/>
                <a:ea typeface="黑体" panose="02010609060101010101" charset="-122"/>
                <a:cs typeface="黑体" panose="02010609060101010101" charset="-122"/>
                <a:sym typeface="+mn-ea"/>
              </a:rPr>
              <a:t>扩散的目的是为了形成足够的压力以使决策者将问题</a:t>
            </a:r>
            <a:r>
              <a:rPr lang="zh-CN" altLang="en-US" sz="4000" dirty="0" smtClean="0">
                <a:latin typeface="黑体" panose="02010609060101010101" charset="-122"/>
                <a:ea typeface="黑体" panose="02010609060101010101" charset="-122"/>
                <a:cs typeface="黑体" panose="02010609060101010101" charset="-122"/>
                <a:sym typeface="+mn-ea"/>
              </a:rPr>
              <a:t>列入政府</a:t>
            </a:r>
            <a:r>
              <a:rPr lang="zh-CN" altLang="en-US" sz="4000" dirty="0">
                <a:latin typeface="黑体" panose="02010609060101010101" charset="-122"/>
                <a:ea typeface="黑体" panose="02010609060101010101" charset="-122"/>
                <a:cs typeface="黑体" panose="02010609060101010101" charset="-122"/>
                <a:sym typeface="+mn-ea"/>
              </a:rPr>
              <a:t>议程。</a:t>
            </a:r>
          </a:p>
          <a:p>
            <a:endParaRPr lang="zh-CN" altLang="en-US" sz="4400" dirty="0">
              <a:solidFill>
                <a:schemeClr val="tx1"/>
              </a:solidFill>
              <a:latin typeface="黑体" panose="02010609060101010101" charset="-122"/>
              <a:ea typeface="黑体" panose="02010609060101010101" charset="-122"/>
              <a:cs typeface="黑体" panose="02010609060101010101" charset="-122"/>
              <a:sym typeface="+mn-ea"/>
            </a:endParaRPr>
          </a:p>
          <a:p>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346075"/>
            <a:ext cx="7543800" cy="3907790"/>
          </a:xfrm>
          <a:prstGeom prst="rect">
            <a:avLst/>
          </a:prstGeom>
          <a:noFill/>
        </p:spPr>
        <p:txBody>
          <a:bodyPr wrap="square" rtlCol="0">
            <a:spAutoFit/>
          </a:bodyPr>
          <a:lstStyle/>
          <a:p>
            <a:r>
              <a:rPr lang="zh-CN" altLang="en-US" sz="4800">
                <a:latin typeface="黑体" panose="02010609060101010101" charset="-122"/>
                <a:ea typeface="黑体" panose="02010609060101010101" charset="-122"/>
                <a:cs typeface="黑体" panose="02010609060101010101" charset="-122"/>
                <a:sym typeface="+mn-ea"/>
              </a:rPr>
              <a:t>三、政策议程的建立条件</a:t>
            </a:r>
            <a:endParaRPr lang="zh-CN" altLang="en-US" sz="4000">
              <a:latin typeface="黑体" panose="02010609060101010101" charset="-122"/>
              <a:ea typeface="黑体" panose="02010609060101010101" charset="-122"/>
              <a:cs typeface="黑体" panose="02010609060101010101" charset="-122"/>
              <a:sym typeface="+mn-ea"/>
            </a:endParaRPr>
          </a:p>
          <a:p>
            <a:r>
              <a:rPr lang="zh-CN" altLang="en-US" sz="4000">
                <a:latin typeface="黑体" panose="02010609060101010101" charset="-122"/>
                <a:ea typeface="黑体" panose="02010609060101010101" charset="-122"/>
                <a:cs typeface="黑体" panose="02010609060101010101" charset="-122"/>
                <a:sym typeface="+mn-ea"/>
              </a:rPr>
              <a:t>现代社会存在着大量需要加以解决的问题，而政府所掌握的公共资源和输出政策的能力却是很有限的，这无疑就注定了社会的公共需求与政府的供给能力之间存</a:t>
            </a:r>
            <a:endParaRPr lang="zh-CN" altLang="en-US" sz="400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543800" cy="3784600"/>
          </a:xfrm>
          <a:prstGeom prst="rect">
            <a:avLst/>
          </a:prstGeom>
          <a:noFill/>
        </p:spPr>
        <p:txBody>
          <a:bodyPr wrap="square" rtlCol="0">
            <a:spAutoFit/>
          </a:bodyPr>
          <a:lstStyle/>
          <a:p>
            <a:r>
              <a:rPr lang="zh-CN" altLang="en-US" sz="4000" dirty="0">
                <a:latin typeface="黑体" panose="02010609060101010101" charset="-122"/>
                <a:ea typeface="黑体" panose="02010609060101010101" charset="-122"/>
                <a:cs typeface="黑体" panose="02010609060101010101" charset="-122"/>
                <a:sym typeface="+mn-ea"/>
              </a:rPr>
              <a:t>在尖锐的矛盾。因此，总有一些社会问题能够顺利</a:t>
            </a:r>
            <a:r>
              <a:rPr lang="zh-CN" altLang="en-US" sz="4000" dirty="0" smtClean="0">
                <a:latin typeface="黑体" panose="02010609060101010101" charset="-122"/>
                <a:ea typeface="黑体" panose="02010609060101010101" charset="-122"/>
                <a:cs typeface="黑体" panose="02010609060101010101" charset="-122"/>
                <a:sym typeface="+mn-ea"/>
              </a:rPr>
              <a:t>进入政策</a:t>
            </a:r>
            <a:r>
              <a:rPr lang="zh-CN" altLang="en-US" sz="4000" dirty="0">
                <a:latin typeface="黑体" panose="02010609060101010101" charset="-122"/>
                <a:ea typeface="黑体" panose="02010609060101010101" charset="-122"/>
                <a:cs typeface="黑体" panose="02010609060101010101" charset="-122"/>
                <a:sym typeface="+mn-ea"/>
              </a:rPr>
              <a:t>议程，而另一些则不能。</a:t>
            </a:r>
            <a:r>
              <a:rPr lang="zh-CN" altLang="en-US" sz="4000" dirty="0">
                <a:solidFill>
                  <a:srgbClr val="FFC000"/>
                </a:solidFill>
                <a:latin typeface="黑体" panose="02010609060101010101" charset="-122"/>
                <a:ea typeface="黑体" panose="02010609060101010101" charset="-122"/>
                <a:cs typeface="黑体" panose="02010609060101010101" charset="-122"/>
                <a:sym typeface="+mn-ea"/>
              </a:rPr>
              <a:t>那么，社会问题需要具备哪些条件才有</a:t>
            </a:r>
            <a:r>
              <a:rPr lang="zh-CN" altLang="en-US" sz="4000" dirty="0" smtClean="0">
                <a:solidFill>
                  <a:srgbClr val="FFC000"/>
                </a:solidFill>
                <a:latin typeface="黑体" panose="02010609060101010101" charset="-122"/>
                <a:ea typeface="黑体" panose="02010609060101010101" charset="-122"/>
                <a:cs typeface="黑体" panose="02010609060101010101" charset="-122"/>
                <a:sym typeface="+mn-ea"/>
              </a:rPr>
              <a:t>进入政策</a:t>
            </a:r>
            <a:r>
              <a:rPr lang="zh-CN" altLang="en-US" sz="4000" dirty="0">
                <a:solidFill>
                  <a:srgbClr val="FFC000"/>
                </a:solidFill>
                <a:latin typeface="黑体" panose="02010609060101010101" charset="-122"/>
                <a:ea typeface="黑体" panose="02010609060101010101" charset="-122"/>
                <a:cs typeface="黑体" panose="02010609060101010101" charset="-122"/>
                <a:sym typeface="+mn-ea"/>
              </a:rPr>
              <a:t>议程的更大可能呢？</a:t>
            </a:r>
            <a:endParaRPr lang="zh-CN" altLang="en-US" sz="4800" dirty="0">
              <a:latin typeface="黑体" panose="02010609060101010101" charset="-122"/>
              <a:ea typeface="黑体" panose="02010609060101010101" charset="-122"/>
              <a:cs typeface="黑体" panose="02010609060101010101" charset="-122"/>
              <a:sym typeface="+mn-ea"/>
            </a:endParaRPr>
          </a:p>
          <a:p>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543800" cy="4523105"/>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sym typeface="+mn-ea"/>
              </a:rPr>
              <a:t>（一）公民个人的作用</a:t>
            </a:r>
          </a:p>
          <a:p>
            <a:r>
              <a:rPr lang="zh-CN" altLang="en-US" sz="4000" dirty="0">
                <a:latin typeface="黑体" panose="02010609060101010101" charset="-122"/>
                <a:ea typeface="黑体" panose="02010609060101010101" charset="-122"/>
                <a:cs typeface="黑体" panose="02010609060101010101" charset="-122"/>
                <a:sym typeface="+mn-ea"/>
              </a:rPr>
              <a:t>从某种意义上讲，很多具有公共性质的问题都是由私人问题而引发的。</a:t>
            </a:r>
          </a:p>
          <a:p>
            <a:r>
              <a:rPr lang="zh-CN" altLang="en-US" sz="4400" dirty="0">
                <a:latin typeface="黑体" panose="02010609060101010101" charset="-122"/>
                <a:ea typeface="黑体" panose="02010609060101010101" charset="-122"/>
                <a:cs typeface="黑体" panose="02010609060101010101" charset="-122"/>
                <a:sym typeface="+mn-ea"/>
              </a:rPr>
              <a:t>（二）利益团体的作用</a:t>
            </a:r>
            <a:endParaRPr lang="zh-CN" altLang="en-US" sz="4000" dirty="0">
              <a:latin typeface="黑体" panose="02010609060101010101" charset="-122"/>
              <a:ea typeface="黑体" panose="02010609060101010101" charset="-122"/>
              <a:cs typeface="黑体" panose="02010609060101010101" charset="-122"/>
              <a:sym typeface="+mn-ea"/>
            </a:endParaRPr>
          </a:p>
          <a:p>
            <a:r>
              <a:rPr lang="zh-CN" altLang="en-US" sz="4000" dirty="0">
                <a:latin typeface="黑体" panose="02010609060101010101" charset="-122"/>
                <a:ea typeface="黑体" panose="02010609060101010101" charset="-122"/>
                <a:cs typeface="黑体" panose="02010609060101010101" charset="-122"/>
                <a:sym typeface="+mn-ea"/>
              </a:rPr>
              <a:t>任何利益团体都有自己的利益诉</a:t>
            </a:r>
          </a:p>
          <a:p>
            <a:endParaRPr lang="zh-CN" altLang="en-US" sz="4000" dirty="0">
              <a:solidFill>
                <a:srgbClr val="FFC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543800" cy="3846195"/>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sym typeface="+mn-ea"/>
              </a:rPr>
              <a:t>求，在社会中它们寻求着某种合理的平衡状态。</a:t>
            </a:r>
          </a:p>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（三）政治领袖的作用</a:t>
            </a:r>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政治领袖是决定政策议程的一个极为重要的因素，而且经常是起关键性和决定性作用的因素。</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543800" cy="3230245"/>
          </a:xfrm>
          <a:prstGeom prst="rect">
            <a:avLst/>
          </a:prstGeom>
          <a:noFill/>
        </p:spPr>
        <p:txBody>
          <a:bodyPr wrap="square" rtlCol="0">
            <a:spAutoFit/>
          </a:bodyPr>
          <a:lstStyle/>
          <a:p>
            <a:r>
              <a:rPr lang="zh-CN" altLang="en-US" sz="4400">
                <a:latin typeface="黑体" panose="02010609060101010101" charset="-122"/>
                <a:ea typeface="黑体" panose="02010609060101010101" charset="-122"/>
                <a:cs typeface="黑体" panose="02010609060101010101" charset="-122"/>
                <a:sym typeface="+mn-ea"/>
              </a:rPr>
              <a:t>（四）政府体制的作用</a:t>
            </a:r>
            <a:endParaRPr lang="zh-CN" altLang="en-US" sz="4000">
              <a:latin typeface="黑体" panose="02010609060101010101" charset="-122"/>
              <a:ea typeface="黑体" panose="02010609060101010101" charset="-122"/>
              <a:cs typeface="黑体" panose="02010609060101010101" charset="-122"/>
              <a:sym typeface="+mn-ea"/>
            </a:endParaRPr>
          </a:p>
          <a:p>
            <a:r>
              <a:rPr lang="zh-CN" altLang="en-US" sz="4000">
                <a:latin typeface="黑体" panose="02010609060101010101" charset="-122"/>
                <a:ea typeface="黑体" panose="02010609060101010101" charset="-122"/>
                <a:cs typeface="黑体" panose="02010609060101010101" charset="-122"/>
                <a:sym typeface="+mn-ea"/>
              </a:rPr>
              <a:t>一定的政府体制从制度上规定了信息的沟通渠道和利益的表达方式，从而形成了协调各种利益关系的组织机制。</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79450"/>
            <a:ext cx="7543800" cy="3907790"/>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sym typeface="+mn-ea"/>
              </a:rPr>
              <a:t>（五）大众传媒的作用</a:t>
            </a:r>
          </a:p>
          <a:p>
            <a:r>
              <a:rPr lang="zh-CN" altLang="en-US" sz="4000" dirty="0">
                <a:latin typeface="黑体" panose="02010609060101010101" charset="-122"/>
                <a:ea typeface="黑体" panose="02010609060101010101" charset="-122"/>
                <a:cs typeface="黑体" panose="02010609060101010101" charset="-122"/>
                <a:sym typeface="+mn-ea"/>
              </a:rPr>
              <a:t>大众传媒在推动政策议程建立的过程中起着非常关键的作用。</a:t>
            </a:r>
          </a:p>
          <a:p>
            <a:r>
              <a:rPr lang="zh-CN" altLang="en-US" sz="4400" dirty="0">
                <a:latin typeface="黑体" panose="02010609060101010101" charset="-122"/>
                <a:ea typeface="黑体" panose="02010609060101010101" charset="-122"/>
                <a:cs typeface="黑体" panose="02010609060101010101" charset="-122"/>
                <a:sym typeface="+mn-ea"/>
              </a:rPr>
              <a:t>（六</a:t>
            </a:r>
            <a:r>
              <a:rPr lang="zh-CN" altLang="en-US" sz="4400" dirty="0" smtClean="0">
                <a:latin typeface="黑体" panose="02010609060101010101" charset="-122"/>
                <a:ea typeface="黑体" panose="02010609060101010101" charset="-122"/>
                <a:cs typeface="黑体" panose="02010609060101010101" charset="-122"/>
                <a:sym typeface="+mn-ea"/>
              </a:rPr>
              <a:t>）问题自身</a:t>
            </a:r>
            <a:r>
              <a:rPr lang="zh-CN" altLang="en-US" sz="4400" dirty="0">
                <a:latin typeface="黑体" panose="02010609060101010101" charset="-122"/>
                <a:ea typeface="黑体" panose="02010609060101010101" charset="-122"/>
                <a:cs typeface="黑体" panose="02010609060101010101" charset="-122"/>
                <a:sym typeface="+mn-ea"/>
              </a:rPr>
              <a:t>的作用</a:t>
            </a:r>
          </a:p>
          <a:p>
            <a:r>
              <a:rPr lang="zh-CN" altLang="en-US" sz="4000" dirty="0">
                <a:latin typeface="黑体" panose="02010609060101010101" charset="-122"/>
                <a:ea typeface="黑体" panose="02010609060101010101" charset="-122"/>
                <a:cs typeface="黑体" panose="02010609060101010101" charset="-122"/>
                <a:sym typeface="+mn-ea"/>
              </a:rPr>
              <a:t>社会问题的明朗化程度对政策议程的建立具有非常重要的影响。</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5800" y="1068070"/>
            <a:ext cx="7543800" cy="2738120"/>
          </a:xfrm>
          <a:prstGeom prst="rect">
            <a:avLst/>
          </a:prstGeom>
          <a:noFill/>
        </p:spPr>
        <p:txBody>
          <a:bodyPr wrap="square" rtlCol="0">
            <a:spAutoFit/>
          </a:bodyPr>
          <a:lstStyle/>
          <a:p>
            <a:r>
              <a:rPr lang="zh-CN" altLang="en-US" sz="4800">
                <a:latin typeface="黑体" panose="02010609060101010101" charset="-122"/>
                <a:ea typeface="黑体" panose="02010609060101010101" charset="-122"/>
                <a:cs typeface="黑体" panose="02010609060101010101" charset="-122"/>
                <a:sym typeface="+mn-ea"/>
              </a:rPr>
              <a:t>四、政策议程的触发机制</a:t>
            </a:r>
          </a:p>
          <a:p>
            <a:r>
              <a:rPr lang="zh-CN" altLang="en-US" sz="4400">
                <a:latin typeface="黑体" panose="02010609060101010101" charset="-122"/>
                <a:ea typeface="黑体" panose="02010609060101010101" charset="-122"/>
                <a:cs typeface="黑体" panose="02010609060101010101" charset="-122"/>
                <a:sym typeface="+mn-ea"/>
              </a:rPr>
              <a:t>（一）触发机制的影响因素</a:t>
            </a:r>
          </a:p>
          <a:p>
            <a:r>
              <a:rPr lang="zh-CN" altLang="en-US" sz="4000">
                <a:latin typeface="黑体" panose="02010609060101010101" charset="-122"/>
                <a:ea typeface="黑体" panose="02010609060101010101" charset="-122"/>
                <a:cs typeface="黑体" panose="02010609060101010101" charset="-122"/>
                <a:sym typeface="+mn-ea"/>
              </a:rPr>
              <a:t> 1.范围：范围指的是受触发机制影响的人员数量和地区规模。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5800" y="908050"/>
            <a:ext cx="754380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sym typeface="+mn-ea"/>
              </a:rPr>
              <a:t>2.强度：强度是指公众的态度反映。</a:t>
            </a:r>
          </a:p>
          <a:p>
            <a:r>
              <a:rPr lang="zh-CN" altLang="en-US" sz="4000">
                <a:latin typeface="黑体" panose="02010609060101010101" charset="-122"/>
                <a:ea typeface="黑体" panose="02010609060101010101" charset="-122"/>
                <a:cs typeface="黑体" panose="02010609060101010101" charset="-122"/>
                <a:sym typeface="+mn-ea"/>
              </a:rPr>
              <a:t>3.时间：时间是指触发机制产生的时间。</a:t>
            </a:r>
          </a:p>
          <a:p>
            <a:endParaRPr lang="zh-CN" altLang="en-US" sz="4000">
              <a:latin typeface="黑体" panose="02010609060101010101" charset="-122"/>
              <a:ea typeface="黑体" panose="02010609060101010101" charset="-122"/>
              <a:cs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5734050" y="2920365"/>
            <a:ext cx="2292985" cy="172021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386" y="309880"/>
            <a:ext cx="7543800" cy="1384995"/>
          </a:xfrm>
          <a:prstGeom prst="rect">
            <a:avLst/>
          </a:prstGeom>
          <a:noFill/>
        </p:spPr>
        <p:txBody>
          <a:bodyPr wrap="square" rtlCol="0">
            <a:spAutoFit/>
          </a:bodyPr>
          <a:lstStyle/>
          <a:p>
            <a:r>
              <a:rPr lang="zh-CN" altLang="en-US" sz="4400" dirty="0">
                <a:latin typeface="黑体" panose="02010609060101010101" charset="-122"/>
                <a:ea typeface="黑体" panose="02010609060101010101" charset="-122"/>
                <a:cs typeface="黑体" panose="02010609060101010101" charset="-122"/>
                <a:sym typeface="+mn-ea"/>
              </a:rPr>
              <a:t>（二）触发机制的</a:t>
            </a:r>
            <a:r>
              <a:rPr lang="zh-CN" altLang="en-US" sz="4400" dirty="0" smtClean="0">
                <a:latin typeface="黑体" panose="02010609060101010101" charset="-122"/>
                <a:ea typeface="黑体" panose="02010609060101010101" charset="-122"/>
                <a:cs typeface="黑体" panose="02010609060101010101" charset="-122"/>
                <a:sym typeface="+mn-ea"/>
              </a:rPr>
              <a:t>类型</a:t>
            </a:r>
            <a:endParaRPr lang="en-US" altLang="zh-CN" sz="4400" dirty="0" smtClean="0">
              <a:latin typeface="黑体" panose="02010609060101010101" charset="-122"/>
              <a:ea typeface="黑体" panose="02010609060101010101" charset="-122"/>
              <a:cs typeface="黑体" panose="02010609060101010101" charset="-122"/>
              <a:sym typeface="+mn-ea"/>
            </a:endParaRPr>
          </a:p>
          <a:p>
            <a:r>
              <a:rPr lang="en-US" altLang="zh-CN" sz="4000" dirty="0" smtClean="0">
                <a:latin typeface="黑体" panose="02010609060101010101" charset="-122"/>
                <a:ea typeface="黑体" panose="02010609060101010101" charset="-122"/>
                <a:cs typeface="黑体" panose="02010609060101010101" charset="-122"/>
                <a:sym typeface="+mn-ea"/>
              </a:rPr>
              <a:t>1.</a:t>
            </a:r>
            <a:r>
              <a:rPr lang="zh-CN" altLang="en-US" sz="4000" dirty="0" smtClean="0">
                <a:latin typeface="黑体" panose="02010609060101010101" charset="-122"/>
                <a:ea typeface="黑体" panose="02010609060101010101" charset="-122"/>
                <a:cs typeface="黑体" panose="02010609060101010101" charset="-122"/>
                <a:sym typeface="+mn-ea"/>
              </a:rPr>
              <a:t>安德森的观点：</a:t>
            </a:r>
            <a:endParaRPr lang="zh-CN" altLang="en-US" sz="4000" dirty="0">
              <a:latin typeface="黑体" panose="02010609060101010101" charset="-122"/>
              <a:ea typeface="黑体" panose="02010609060101010101" charset="-122"/>
              <a:cs typeface="黑体" panose="02010609060101010101" charset="-122"/>
              <a:sym typeface="+mn-ea"/>
            </a:endParaRPr>
          </a:p>
        </p:txBody>
      </p:sp>
      <p:pic>
        <p:nvPicPr>
          <p:cNvPr id="3" name="图片 2" descr="BD06663_"/>
          <p:cNvPicPr>
            <a:picLocks noChangeAspect="1" noChangeArrowheads="1"/>
          </p:cNvPicPr>
          <p:nvPr/>
        </p:nvPicPr>
        <p:blipFill>
          <a:blip r:embed="rId2" cstate="print"/>
          <a:srcRect/>
          <a:stretch>
            <a:fillRect/>
          </a:stretch>
        </p:blipFill>
        <p:spPr bwMode="auto">
          <a:xfrm>
            <a:off x="760414" y="1794272"/>
            <a:ext cx="6823075" cy="2808684"/>
          </a:xfrm>
          <a:prstGeom prst="rect">
            <a:avLst/>
          </a:prstGeom>
          <a:noFill/>
          <a:ln w="9525">
            <a:noFill/>
            <a:miter lim="800000"/>
            <a:headEnd/>
            <a:tailEnd/>
          </a:ln>
        </p:spPr>
      </p:pic>
      <p:sp>
        <p:nvSpPr>
          <p:cNvPr id="4" name="文本框 206851">
            <a:hlinkClick r:id="" action="ppaction://noaction"/>
          </p:cNvPr>
          <p:cNvSpPr txBox="1">
            <a:spLocks noChangeArrowheads="1"/>
          </p:cNvSpPr>
          <p:nvPr/>
        </p:nvSpPr>
        <p:spPr bwMode="auto">
          <a:xfrm>
            <a:off x="1042989" y="1707356"/>
            <a:ext cx="1800225" cy="461665"/>
          </a:xfrm>
          <a:prstGeom prst="rect">
            <a:avLst/>
          </a:prstGeom>
          <a:noFill/>
          <a:ln w="9525">
            <a:noFill/>
            <a:miter lim="800000"/>
            <a:headEnd/>
            <a:tailEnd/>
          </a:ln>
        </p:spPr>
        <p:txBody>
          <a:bodyPr>
            <a:spAutoFit/>
          </a:bodyPr>
          <a:lstStyle/>
          <a:p>
            <a:pPr algn="ctr">
              <a:spcBef>
                <a:spcPct val="50000"/>
              </a:spcBef>
            </a:pPr>
            <a:r>
              <a:rPr lang="zh-CN" altLang="en-US" sz="2400" b="1" dirty="0">
                <a:solidFill>
                  <a:srgbClr val="FF0000"/>
                </a:solidFill>
                <a:ea typeface="黑体" pitchFamily="49" charset="-122"/>
              </a:rPr>
              <a:t>政治领导</a:t>
            </a:r>
          </a:p>
        </p:txBody>
      </p:sp>
      <p:sp>
        <p:nvSpPr>
          <p:cNvPr id="5" name="文本框 206852"/>
          <p:cNvSpPr txBox="1">
            <a:spLocks noChangeArrowheads="1"/>
          </p:cNvSpPr>
          <p:nvPr/>
        </p:nvSpPr>
        <p:spPr bwMode="auto">
          <a:xfrm>
            <a:off x="611188" y="2356247"/>
            <a:ext cx="1800225" cy="461665"/>
          </a:xfrm>
          <a:prstGeom prst="rect">
            <a:avLst/>
          </a:prstGeom>
          <a:noFill/>
          <a:ln w="9525">
            <a:noFill/>
            <a:miter lim="800000"/>
            <a:headEnd/>
            <a:tailEnd/>
          </a:ln>
        </p:spPr>
        <p:txBody>
          <a:bodyPr>
            <a:spAutoFit/>
          </a:bodyPr>
          <a:lstStyle/>
          <a:p>
            <a:pPr algn="ctr">
              <a:spcBef>
                <a:spcPct val="50000"/>
              </a:spcBef>
            </a:pPr>
            <a:r>
              <a:rPr lang="zh-CN" altLang="en-US" sz="2400" b="1" dirty="0">
                <a:solidFill>
                  <a:srgbClr val="FF0000"/>
                </a:solidFill>
                <a:ea typeface="黑体" pitchFamily="49" charset="-122"/>
              </a:rPr>
              <a:t>危机事件</a:t>
            </a:r>
          </a:p>
        </p:txBody>
      </p:sp>
      <p:sp>
        <p:nvSpPr>
          <p:cNvPr id="6" name="文本框 206853"/>
          <p:cNvSpPr txBox="1">
            <a:spLocks noChangeArrowheads="1"/>
          </p:cNvSpPr>
          <p:nvPr/>
        </p:nvSpPr>
        <p:spPr bwMode="auto">
          <a:xfrm>
            <a:off x="1116014" y="2950369"/>
            <a:ext cx="1800225" cy="461665"/>
          </a:xfrm>
          <a:prstGeom prst="rect">
            <a:avLst/>
          </a:prstGeom>
          <a:noFill/>
          <a:ln w="9525">
            <a:noFill/>
            <a:miter lim="800000"/>
            <a:headEnd/>
            <a:tailEnd/>
          </a:ln>
        </p:spPr>
        <p:txBody>
          <a:bodyPr>
            <a:spAutoFit/>
          </a:bodyPr>
          <a:lstStyle/>
          <a:p>
            <a:pPr algn="ctr">
              <a:spcBef>
                <a:spcPct val="50000"/>
              </a:spcBef>
            </a:pPr>
            <a:r>
              <a:rPr lang="zh-CN" altLang="en-US" sz="2400" b="1" dirty="0">
                <a:solidFill>
                  <a:srgbClr val="FF0000"/>
                </a:solidFill>
                <a:ea typeface="黑体" pitchFamily="49" charset="-122"/>
              </a:rPr>
              <a:t>抗议活动</a:t>
            </a:r>
          </a:p>
        </p:txBody>
      </p:sp>
      <p:sp>
        <p:nvSpPr>
          <p:cNvPr id="7" name="文本框 206854"/>
          <p:cNvSpPr txBox="1">
            <a:spLocks noChangeArrowheads="1"/>
          </p:cNvSpPr>
          <p:nvPr/>
        </p:nvSpPr>
        <p:spPr bwMode="auto">
          <a:xfrm>
            <a:off x="5364164" y="1653779"/>
            <a:ext cx="1800225" cy="461665"/>
          </a:xfrm>
          <a:prstGeom prst="rect">
            <a:avLst/>
          </a:prstGeom>
          <a:noFill/>
          <a:ln w="9525">
            <a:noFill/>
            <a:miter lim="800000"/>
            <a:headEnd/>
            <a:tailEnd/>
          </a:ln>
        </p:spPr>
        <p:txBody>
          <a:bodyPr>
            <a:spAutoFit/>
          </a:bodyPr>
          <a:lstStyle/>
          <a:p>
            <a:pPr algn="ctr">
              <a:spcBef>
                <a:spcPct val="50000"/>
              </a:spcBef>
            </a:pPr>
            <a:r>
              <a:rPr lang="zh-CN" altLang="en-US" sz="2400" b="1">
                <a:solidFill>
                  <a:srgbClr val="FF0000"/>
                </a:solidFill>
                <a:ea typeface="黑体" pitchFamily="49" charset="-122"/>
              </a:rPr>
              <a:t>传媒曝光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348220" cy="5139869"/>
          </a:xfrm>
          <a:prstGeom prst="rect">
            <a:avLst/>
          </a:prstGeom>
          <a:noFill/>
        </p:spPr>
        <p:txBody>
          <a:bodyPr wrap="square" rtlCol="0">
            <a:spAutoFit/>
          </a:bodyPr>
          <a:lstStyle/>
          <a:p>
            <a:r>
              <a:rPr lang="zh-CN" altLang="en-US" sz="4800" dirty="0">
                <a:latin typeface="黑体" panose="02010609060101010101" charset="-122"/>
                <a:ea typeface="黑体" panose="02010609060101010101" charset="-122"/>
              </a:rPr>
              <a:t>一、社会问题</a:t>
            </a:r>
            <a:r>
              <a:rPr lang="zh-CN" altLang="en-US" sz="4800" dirty="0" smtClean="0">
                <a:latin typeface="黑体" panose="02010609060101010101" charset="-122"/>
                <a:ea typeface="黑体" panose="02010609060101010101" charset="-122"/>
              </a:rPr>
              <a:t>的含义</a:t>
            </a:r>
            <a:endParaRPr lang="zh-CN" altLang="en-US" sz="4000" dirty="0">
              <a:latin typeface="黑体" panose="02010609060101010101" charset="-122"/>
              <a:ea typeface="黑体" panose="02010609060101010101" charset="-122"/>
            </a:endParaRPr>
          </a:p>
          <a:p>
            <a:r>
              <a:rPr lang="zh-CN" altLang="en-US" sz="4000" dirty="0" smtClean="0">
                <a:latin typeface="黑体" panose="02010609060101010101" charset="-122"/>
                <a:ea typeface="黑体" panose="02010609060101010101" charset="-122"/>
              </a:rPr>
              <a:t>社会问题：在一个社会群体的生活中至少令一部分人感到不满的状态或现象。至少对特定的人群同时发生影响的问题。</a:t>
            </a:r>
            <a:endParaRPr lang="en-US" altLang="zh-CN" sz="4000" dirty="0" smtClean="0">
              <a:latin typeface="黑体" panose="02010609060101010101" charset="-122"/>
              <a:ea typeface="黑体" panose="02010609060101010101" charset="-122"/>
            </a:endParaRPr>
          </a:p>
          <a:p>
            <a:r>
              <a:rPr lang="zh-CN" altLang="en-US" sz="4000" dirty="0" smtClean="0">
                <a:latin typeface="黑体" panose="02010609060101010101" charset="-122"/>
                <a:ea typeface="黑体" panose="02010609060101010101" charset="-122"/>
              </a:rPr>
              <a:t>本质：现实状态与社会价值标准之间存在差距</a:t>
            </a:r>
            <a:endParaRPr lang="en-US" altLang="zh-CN" sz="4000" dirty="0" smtClean="0">
              <a:latin typeface="黑体" panose="02010609060101010101" charset="-122"/>
              <a:ea typeface="黑体" panose="02010609060101010101" charset="-122"/>
            </a:endParaRPr>
          </a:p>
          <a:p>
            <a:endParaRPr lang="zh-CN" altLang="en-US" sz="4000" dirty="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8" name="内容占位符 208897"/>
          <p:cNvGraphicFramePr>
            <a:graphicFrameLocks noGrp="1"/>
          </p:cNvGraphicFramePr>
          <p:nvPr>
            <p:ph/>
          </p:nvPr>
        </p:nvGraphicFramePr>
        <p:xfrm>
          <a:off x="345623" y="1687285"/>
          <a:ext cx="8435975" cy="3297180"/>
        </p:xfrm>
        <a:graphic>
          <a:graphicData uri="http://schemas.openxmlformats.org/drawingml/2006/table">
            <a:tbl>
              <a:tblPr/>
              <a:tblGrid>
                <a:gridCol w="1800225"/>
                <a:gridCol w="1800225"/>
                <a:gridCol w="2313213"/>
                <a:gridCol w="2522312"/>
              </a:tblGrid>
              <a:tr h="675424">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spcBef>
                          <a:spcPct val="0"/>
                        </a:spcBef>
                        <a:buClr>
                          <a:srgbClr val="000000"/>
                        </a:buClr>
                        <a:buFont typeface="Wingdings" panose="05000000000000000000" pitchFamily="2" charset="2"/>
                        <a:buNone/>
                      </a:pPr>
                      <a:r>
                        <a:rPr lang="zh-CN" altLang="en-US" sz="1800" b="1" dirty="0">
                          <a:latin typeface="宋体" panose="02010600030101010101" pitchFamily="2" charset="-122"/>
                          <a:ea typeface="Times New Roman" panose="02020603050405020304" pitchFamily="18" charset="0"/>
                        </a:rPr>
                        <a:t>安德</a:t>
                      </a:r>
                      <a:r>
                        <a:rPr lang="zh-CN" altLang="en-US" sz="1800" b="1" dirty="0" smtClean="0">
                          <a:latin typeface="宋体" panose="02010600030101010101" pitchFamily="2" charset="-122"/>
                          <a:ea typeface="Times New Roman" panose="02020603050405020304" pitchFamily="18" charset="0"/>
                        </a:rPr>
                        <a:t>森</a:t>
                      </a:r>
                      <a:endParaRPr lang="en-US" altLang="zh-CN" sz="1800" b="1" dirty="0" smtClean="0">
                        <a:latin typeface="宋体" panose="02010600030101010101" pitchFamily="2" charset="-122"/>
                        <a:ea typeface="Times New Roman" panose="02020603050405020304" pitchFamily="18" charset="0"/>
                      </a:endParaRPr>
                    </a:p>
                    <a:p>
                      <a:pPr marL="0" lvl="0" indent="0" algn="ctr">
                        <a:spcBef>
                          <a:spcPct val="0"/>
                        </a:spcBef>
                        <a:buClr>
                          <a:srgbClr val="000000"/>
                        </a:buClr>
                        <a:buFont typeface="Wingdings" panose="05000000000000000000" pitchFamily="2" charset="2"/>
                        <a:buNone/>
                      </a:pPr>
                      <a:r>
                        <a:rPr lang="en-US" altLang="x-none" sz="1800" b="1" dirty="0" smtClean="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公共决策</a:t>
                      </a:r>
                      <a:r>
                        <a:rPr lang="en-US" altLang="x-none" sz="1800" b="1" dirty="0">
                          <a:latin typeface="宋体" panose="02010600030101010101" pitchFamily="2" charset="-122"/>
                          <a:ea typeface="Times New Roman" panose="02020603050405020304" pitchFamily="18" charset="0"/>
                        </a:rPr>
                        <a:t>》</a:t>
                      </a:r>
                    </a:p>
                  </a:txBody>
                  <a:tcPr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c gridSpan="2">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spcBef>
                          <a:spcPct val="0"/>
                        </a:spcBef>
                        <a:buClr>
                          <a:srgbClr val="000000"/>
                        </a:buClr>
                        <a:buFont typeface="Wingdings" panose="05000000000000000000" pitchFamily="2" charset="2"/>
                        <a:buNone/>
                      </a:pPr>
                      <a:r>
                        <a:rPr lang="zh-CN" altLang="en-US" sz="1800" b="1" dirty="0">
                          <a:latin typeface="宋体" panose="02010600030101010101" pitchFamily="2" charset="-122"/>
                          <a:ea typeface="Times New Roman" panose="02020603050405020304" pitchFamily="18" charset="0"/>
                        </a:rPr>
                        <a:t>  科布、爱尔德</a:t>
                      </a:r>
                      <a:r>
                        <a:rPr lang="en-US" altLang="x-none" sz="1800" b="1">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美国政治中的参与</a:t>
                      </a:r>
                      <a:r>
                        <a:rPr lang="en-US" altLang="x-none" sz="1800" b="1">
                          <a:latin typeface="宋体" panose="02010600030101010101" pitchFamily="2" charset="-122"/>
                          <a:ea typeface="Times New Roman" panose="02020603050405020304" pitchFamily="18" charset="0"/>
                        </a:rPr>
                        <a:t>》</a:t>
                      </a:r>
                    </a:p>
                  </a:txBody>
                  <a:tcPr marT="34290" marB="3429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lgn="ctr">
                        <a:spcBef>
                          <a:spcPct val="0"/>
                        </a:spcBef>
                        <a:buClr>
                          <a:srgbClr val="000000"/>
                        </a:buClr>
                        <a:buFont typeface="Wingdings" panose="05000000000000000000" pitchFamily="2" charset="2"/>
                        <a:buNone/>
                      </a:pPr>
                      <a:r>
                        <a:rPr lang="zh-CN" altLang="en-US" sz="1800" b="1" dirty="0">
                          <a:latin typeface="宋体" panose="02010600030101010101" pitchFamily="2" charset="-122"/>
                          <a:ea typeface="Times New Roman" panose="02020603050405020304" pitchFamily="18" charset="0"/>
                        </a:rPr>
                        <a:t>  琼</a:t>
                      </a:r>
                      <a:r>
                        <a:rPr lang="zh-CN" altLang="en-US" sz="1800" b="1" dirty="0" smtClean="0">
                          <a:latin typeface="宋体" panose="02010600030101010101" pitchFamily="2" charset="-122"/>
                          <a:ea typeface="Times New Roman" panose="02020603050405020304" pitchFamily="18" charset="0"/>
                        </a:rPr>
                        <a:t>斯</a:t>
                      </a:r>
                      <a:endParaRPr lang="en-US" altLang="zh-CN" sz="1800" b="1" dirty="0" smtClean="0">
                        <a:latin typeface="宋体" panose="02010600030101010101" pitchFamily="2" charset="-122"/>
                        <a:ea typeface="Times New Roman" panose="02020603050405020304" pitchFamily="18" charset="0"/>
                      </a:endParaRPr>
                    </a:p>
                    <a:p>
                      <a:pPr marL="0" lvl="0" indent="0" algn="ctr">
                        <a:spcBef>
                          <a:spcPct val="0"/>
                        </a:spcBef>
                        <a:buClr>
                          <a:srgbClr val="000000"/>
                        </a:buClr>
                        <a:buFont typeface="Wingdings" panose="05000000000000000000" pitchFamily="2" charset="2"/>
                        <a:buNone/>
                      </a:pPr>
                      <a:r>
                        <a:rPr lang="en-US" altLang="x-none" sz="1800" b="1" dirty="0" smtClean="0">
                          <a:latin typeface="宋体" panose="02010600030101010101" pitchFamily="2" charset="-122"/>
                          <a:ea typeface="Times New Roman" panose="02020603050405020304" pitchFamily="18" charset="0"/>
                        </a:rPr>
                        <a:t>《</a:t>
                      </a:r>
                      <a:r>
                        <a:rPr lang="zh-CN" altLang="en-US" sz="1800" b="1" dirty="0">
                          <a:latin typeface="宋体" panose="02010600030101010101" pitchFamily="2" charset="-122"/>
                          <a:ea typeface="Times New Roman" panose="02020603050405020304" pitchFamily="18" charset="0"/>
                        </a:rPr>
                        <a:t>公共政策研究导论</a:t>
                      </a:r>
                      <a:r>
                        <a:rPr lang="en-US" altLang="x-none" sz="1800" b="1" dirty="0">
                          <a:latin typeface="宋体" panose="02010600030101010101" pitchFamily="2" charset="-122"/>
                          <a:ea typeface="Times New Roman" panose="02020603050405020304" pitchFamily="18" charset="0"/>
                        </a:rPr>
                        <a:t>》</a:t>
                      </a:r>
                    </a:p>
                  </a:txBody>
                  <a:tcPr marT="34290" marB="34290"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r>
              <a:tr h="2621756">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buClr>
                          <a:srgbClr val="000000"/>
                        </a:buClr>
                        <a:buFont typeface="Wingdings" panose="05000000000000000000" pitchFamily="2" charset="2"/>
                        <a:buNone/>
                      </a:pPr>
                      <a:endParaRPr lang="en-US" altLang="x-none" sz="1800" b="1">
                        <a:latin typeface="宋体" panose="02010600030101010101" pitchFamily="2" charset="-122"/>
                        <a:ea typeface="Times New Roman" panose="02020603050405020304" pitchFamily="18" charset="0"/>
                      </a:endParaRP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1.</a:t>
                      </a:r>
                      <a:r>
                        <a:rPr lang="zh-CN" altLang="en-US" sz="1800" b="1" dirty="0">
                          <a:latin typeface="宋体" panose="02010600030101010101" pitchFamily="2" charset="-122"/>
                          <a:ea typeface="Times New Roman" panose="02020603050405020304" pitchFamily="18" charset="0"/>
                        </a:rPr>
                        <a:t>政治领导</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2.</a:t>
                      </a:r>
                      <a:r>
                        <a:rPr lang="zh-CN" altLang="en-US" sz="1800" b="1" dirty="0">
                          <a:latin typeface="宋体" panose="02010600030101010101" pitchFamily="2" charset="-122"/>
                          <a:ea typeface="Times New Roman" panose="02020603050405020304" pitchFamily="18" charset="0"/>
                        </a:rPr>
                        <a:t>危机事件</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3.</a:t>
                      </a:r>
                      <a:r>
                        <a:rPr lang="zh-CN" altLang="en-US" sz="1800" b="1" dirty="0">
                          <a:latin typeface="宋体" panose="02010600030101010101" pitchFamily="2" charset="-122"/>
                          <a:ea typeface="Times New Roman" panose="02020603050405020304" pitchFamily="18" charset="0"/>
                        </a:rPr>
                        <a:t>抗议活动</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4.</a:t>
                      </a:r>
                      <a:r>
                        <a:rPr lang="zh-CN" altLang="en-US" sz="1800" b="1" dirty="0">
                          <a:latin typeface="宋体" panose="02010600030101010101" pitchFamily="2" charset="-122"/>
                          <a:ea typeface="Times New Roman" panose="02020603050405020304" pitchFamily="18" charset="0"/>
                        </a:rPr>
                        <a:t>大众传媒</a:t>
                      </a:r>
                    </a:p>
                  </a:txBody>
                  <a:tcPr marT="34290" marB="3429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buClr>
                          <a:srgbClr val="000000"/>
                        </a:buClr>
                        <a:buFont typeface="Wingdings" panose="05000000000000000000" pitchFamily="2" charset="2"/>
                        <a:buNone/>
                      </a:pPr>
                      <a:r>
                        <a:rPr lang="zh-CN" altLang="en-US" sz="1800" b="1" dirty="0">
                          <a:latin typeface="宋体" panose="02010600030101010101" pitchFamily="2" charset="-122"/>
                          <a:ea typeface="Times New Roman" panose="02020603050405020304" pitchFamily="18" charset="0"/>
                        </a:rPr>
                        <a:t>内部：</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1.</a:t>
                      </a:r>
                      <a:r>
                        <a:rPr lang="zh-CN" altLang="en-US" sz="1800" b="1" dirty="0">
                          <a:latin typeface="宋体" panose="02010600030101010101" pitchFamily="2" charset="-122"/>
                          <a:ea typeface="Times New Roman" panose="02020603050405020304" pitchFamily="18" charset="0"/>
                        </a:rPr>
                        <a:t>自然灾难</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2.</a:t>
                      </a:r>
                      <a:r>
                        <a:rPr lang="zh-CN" altLang="en-US" sz="1800" b="1" dirty="0">
                          <a:latin typeface="宋体" panose="02010600030101010101" pitchFamily="2" charset="-122"/>
                          <a:ea typeface="Times New Roman" panose="02020603050405020304" pitchFamily="18" charset="0"/>
                        </a:rPr>
                        <a:t>人为事件</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3.</a:t>
                      </a:r>
                      <a:r>
                        <a:rPr lang="zh-CN" altLang="en-US" sz="1800" b="1" dirty="0">
                          <a:latin typeface="宋体" panose="02010600030101010101" pitchFamily="2" charset="-122"/>
                          <a:ea typeface="Times New Roman" panose="02020603050405020304" pitchFamily="18" charset="0"/>
                        </a:rPr>
                        <a:t>技术变革</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4.</a:t>
                      </a:r>
                      <a:r>
                        <a:rPr lang="zh-CN" altLang="en-US" sz="1800" b="1" dirty="0">
                          <a:latin typeface="宋体" panose="02010600030101010101" pitchFamily="2" charset="-122"/>
                          <a:ea typeface="Times New Roman" panose="02020603050405020304" pitchFamily="18" charset="0"/>
                        </a:rPr>
                        <a:t>民权抗议</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5.</a:t>
                      </a:r>
                      <a:r>
                        <a:rPr lang="zh-CN" altLang="en-US" sz="1800" b="1" dirty="0">
                          <a:latin typeface="宋体" panose="02010600030101010101" pitchFamily="2" charset="-122"/>
                          <a:ea typeface="Times New Roman" panose="02020603050405020304" pitchFamily="18" charset="0"/>
                        </a:rPr>
                        <a:t>工会罢工</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6.</a:t>
                      </a:r>
                      <a:r>
                        <a:rPr lang="zh-CN" altLang="en-US" sz="1800" b="1" dirty="0">
                          <a:latin typeface="宋体" panose="02010600030101010101" pitchFamily="2" charset="-122"/>
                          <a:ea typeface="Times New Roman" panose="02020603050405020304" pitchFamily="18" charset="0"/>
                        </a:rPr>
                        <a:t>生态变化</a:t>
                      </a:r>
                    </a:p>
                  </a:txBody>
                  <a:tcPr marT="34290" marB="3429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buClr>
                          <a:srgbClr val="000000"/>
                        </a:buClr>
                        <a:buFont typeface="Wingdings" panose="05000000000000000000" pitchFamily="2" charset="2"/>
                        <a:buNone/>
                      </a:pPr>
                      <a:r>
                        <a:rPr lang="zh-CN" altLang="en-US" sz="1800" b="1" dirty="0">
                          <a:latin typeface="宋体" panose="02010600030101010101" pitchFamily="2" charset="-122"/>
                          <a:ea typeface="Times New Roman" panose="02020603050405020304" pitchFamily="18" charset="0"/>
                        </a:rPr>
                        <a:t>外部：</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1.</a:t>
                      </a:r>
                      <a:r>
                        <a:rPr lang="zh-CN" altLang="en-US" sz="1800" b="1" dirty="0">
                          <a:latin typeface="宋体" panose="02010600030101010101" pitchFamily="2" charset="-122"/>
                          <a:ea typeface="Times New Roman" panose="02020603050405020304" pitchFamily="18" charset="0"/>
                        </a:rPr>
                        <a:t>战争行为</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2.</a:t>
                      </a:r>
                      <a:r>
                        <a:rPr lang="zh-CN" altLang="en-US" sz="1800" b="1" dirty="0">
                          <a:latin typeface="宋体" panose="02010600030101010101" pitchFamily="2" charset="-122"/>
                          <a:ea typeface="Times New Roman" panose="02020603050405020304" pitchFamily="18" charset="0"/>
                        </a:rPr>
                        <a:t>武器技术革新</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3.</a:t>
                      </a:r>
                      <a:r>
                        <a:rPr lang="zh-CN" altLang="en-US" sz="1800" b="1" dirty="0">
                          <a:latin typeface="宋体" panose="02010600030101010101" pitchFamily="2" charset="-122"/>
                          <a:ea typeface="Times New Roman" panose="02020603050405020304" pitchFamily="18" charset="0"/>
                        </a:rPr>
                        <a:t>国际冲突</a:t>
                      </a:r>
                    </a:p>
                    <a:p>
                      <a:pPr marL="0" lvl="0" indent="0">
                        <a:buClr>
                          <a:srgbClr val="000000"/>
                        </a:buClr>
                        <a:buFont typeface="Wingdings" panose="05000000000000000000" pitchFamily="2" charset="2"/>
                        <a:buNone/>
                      </a:pPr>
                      <a:r>
                        <a:rPr lang="en-US" altLang="x-none" sz="1800" b="1">
                          <a:latin typeface="宋体" panose="02010600030101010101" pitchFamily="2" charset="-122"/>
                          <a:ea typeface="Times New Roman" panose="02020603050405020304" pitchFamily="18" charset="0"/>
                        </a:rPr>
                        <a:t>4.</a:t>
                      </a:r>
                      <a:r>
                        <a:rPr lang="zh-CN" altLang="en-US" sz="1800" b="1" dirty="0">
                          <a:latin typeface="宋体" panose="02010600030101010101" pitchFamily="2" charset="-122"/>
                          <a:ea typeface="Times New Roman" panose="02020603050405020304" pitchFamily="18" charset="0"/>
                        </a:rPr>
                        <a:t>世界联盟变化</a:t>
                      </a:r>
                    </a:p>
                  </a:txBody>
                  <a:tcPr marT="34290" marB="34290">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c>
                  <a:txBody>
                    <a:bodyPr/>
                    <a:lstStyle>
                      <a:lvl1pPr marL="342900" lvl="0" indent="-342900" algn="l" defTabSz="91440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300" kern="1200"/>
                      </a:lvl2pPr>
                      <a:lvl3pPr marL="1143000" lvl="2" indent="-228600">
                        <a:defRPr sz="2100" kern="1200"/>
                      </a:lvl3pPr>
                      <a:lvl4pPr marL="1600200" lvl="3" indent="-228600">
                        <a:defRPr sz="1800" kern="1200"/>
                      </a:lvl4pPr>
                      <a:lvl5pPr marL="2057400" lvl="4" indent="-228600">
                        <a:defRPr sz="1800" kern="1200"/>
                      </a:lvl5pPr>
                    </a:lstStyle>
                    <a:p>
                      <a:pPr marL="0" lvl="0" indent="0">
                        <a:buClr>
                          <a:srgbClr val="000000"/>
                        </a:buClr>
                        <a:buFont typeface="Wingdings" panose="05000000000000000000" pitchFamily="2" charset="2"/>
                        <a:buNone/>
                      </a:pPr>
                      <a:r>
                        <a:rPr lang="en-US" altLang="x-none" sz="1800" b="1" dirty="0">
                          <a:latin typeface="宋体" panose="02010600030101010101" pitchFamily="2" charset="-122"/>
                          <a:ea typeface="Times New Roman" panose="02020603050405020304" pitchFamily="18" charset="0"/>
                        </a:rPr>
                        <a:t>1.</a:t>
                      </a:r>
                      <a:r>
                        <a:rPr lang="zh-CN" altLang="en-US" sz="1800" b="1" dirty="0">
                          <a:latin typeface="宋体" panose="02010600030101010101" pitchFamily="2" charset="-122"/>
                          <a:ea typeface="Times New Roman" panose="02020603050405020304" pitchFamily="18" charset="0"/>
                        </a:rPr>
                        <a:t>政治运动</a:t>
                      </a:r>
                    </a:p>
                    <a:p>
                      <a:pPr marL="0" lvl="0" indent="0">
                        <a:buClr>
                          <a:srgbClr val="000000"/>
                        </a:buClr>
                        <a:buFont typeface="Wingdings" panose="05000000000000000000" pitchFamily="2" charset="2"/>
                        <a:buNone/>
                      </a:pPr>
                      <a:r>
                        <a:rPr lang="en-US" altLang="x-none" sz="1800" b="1" dirty="0">
                          <a:latin typeface="宋体" panose="02010600030101010101" pitchFamily="2" charset="-122"/>
                          <a:ea typeface="Times New Roman" panose="02020603050405020304" pitchFamily="18" charset="0"/>
                        </a:rPr>
                        <a:t>2.</a:t>
                      </a:r>
                      <a:r>
                        <a:rPr lang="zh-CN" altLang="en-US" sz="1800" b="1" dirty="0">
                          <a:latin typeface="宋体" panose="02010600030101010101" pitchFamily="2" charset="-122"/>
                          <a:ea typeface="Times New Roman" panose="02020603050405020304" pitchFamily="18" charset="0"/>
                        </a:rPr>
                        <a:t>对大量人员造成威胁的事件</a:t>
                      </a:r>
                    </a:p>
                    <a:p>
                      <a:pPr marL="0" lvl="0" indent="0">
                        <a:buClr>
                          <a:srgbClr val="000000"/>
                        </a:buClr>
                        <a:buFont typeface="Wingdings" panose="05000000000000000000" pitchFamily="2" charset="2"/>
                        <a:buNone/>
                      </a:pPr>
                      <a:r>
                        <a:rPr lang="en-US" altLang="x-none" sz="1800" b="1" dirty="0">
                          <a:latin typeface="宋体" panose="02010600030101010101" pitchFamily="2" charset="-122"/>
                          <a:ea typeface="Times New Roman" panose="02020603050405020304" pitchFamily="18" charset="0"/>
                        </a:rPr>
                        <a:t>3.</a:t>
                      </a:r>
                      <a:r>
                        <a:rPr lang="zh-CN" altLang="en-US" sz="1800" b="1" dirty="0">
                          <a:latin typeface="宋体" panose="02010600030101010101" pitchFamily="2" charset="-122"/>
                          <a:ea typeface="Times New Roman" panose="02020603050405020304" pitchFamily="18" charset="0"/>
                        </a:rPr>
                        <a:t>大规模的宣传</a:t>
                      </a:r>
                    </a:p>
                    <a:p>
                      <a:pPr marL="0" lvl="0" indent="0">
                        <a:buClr>
                          <a:srgbClr val="000000"/>
                        </a:buClr>
                        <a:buFont typeface="Wingdings" panose="05000000000000000000" pitchFamily="2" charset="2"/>
                        <a:buNone/>
                      </a:pPr>
                      <a:r>
                        <a:rPr lang="en-US" altLang="x-none" sz="1800" b="1" dirty="0">
                          <a:latin typeface="宋体" panose="02010600030101010101" pitchFamily="2" charset="-122"/>
                          <a:ea typeface="Times New Roman" panose="02020603050405020304" pitchFamily="18" charset="0"/>
                        </a:rPr>
                        <a:t>4.</a:t>
                      </a:r>
                      <a:r>
                        <a:rPr lang="zh-CN" altLang="en-US" sz="1800" b="1" dirty="0">
                          <a:latin typeface="宋体" panose="02010600030101010101" pitchFamily="2" charset="-122"/>
                          <a:ea typeface="Times New Roman" panose="02020603050405020304" pitchFamily="18" charset="0"/>
                        </a:rPr>
                        <a:t>个人的努力</a:t>
                      </a:r>
                    </a:p>
                    <a:p>
                      <a:pPr marL="0" lvl="0" indent="0">
                        <a:buClr>
                          <a:srgbClr val="000000"/>
                        </a:buClr>
                        <a:buFont typeface="Wingdings" panose="05000000000000000000" pitchFamily="2" charset="2"/>
                        <a:buNone/>
                      </a:pPr>
                      <a:r>
                        <a:rPr lang="en-US" altLang="x-none" sz="1800" b="1" dirty="0">
                          <a:latin typeface="宋体" panose="02010600030101010101" pitchFamily="2" charset="-122"/>
                          <a:ea typeface="Times New Roman" panose="02020603050405020304" pitchFamily="18" charset="0"/>
                        </a:rPr>
                        <a:t>5.</a:t>
                      </a:r>
                      <a:r>
                        <a:rPr lang="zh-CN" altLang="en-US" sz="1800" b="1" dirty="0">
                          <a:latin typeface="宋体" panose="02010600030101010101" pitchFamily="2" charset="-122"/>
                          <a:ea typeface="Times New Roman" panose="02020603050405020304" pitchFamily="18" charset="0"/>
                        </a:rPr>
                        <a:t>先前政策应用</a:t>
                      </a:r>
                    </a:p>
                  </a:txBody>
                  <a:tcPr marT="34290" marB="34290">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CCFF"/>
                    </a:solidFill>
                  </a:tcPr>
                </a:tc>
              </a:tr>
            </a:tbl>
          </a:graphicData>
        </a:graphic>
      </p:graphicFrame>
      <p:sp>
        <p:nvSpPr>
          <p:cNvPr id="3" name="矩形 2"/>
          <p:cNvSpPr/>
          <p:nvPr/>
        </p:nvSpPr>
        <p:spPr>
          <a:xfrm>
            <a:off x="261256" y="282774"/>
            <a:ext cx="7750629" cy="1446550"/>
          </a:xfrm>
          <a:prstGeom prst="rect">
            <a:avLst/>
          </a:prstGeom>
        </p:spPr>
        <p:txBody>
          <a:bodyPr wrap="square">
            <a:spAutoFit/>
          </a:bodyPr>
          <a:lstStyle/>
          <a:p>
            <a:r>
              <a:rPr lang="zh-CN" altLang="en-US" sz="4400" dirty="0" smtClean="0">
                <a:latin typeface="黑体" panose="02010609060101010101" charset="-122"/>
                <a:ea typeface="黑体" panose="02010609060101010101" charset="-122"/>
                <a:cs typeface="黑体" panose="02010609060101010101" charset="-122"/>
                <a:sym typeface="+mn-ea"/>
              </a:rPr>
              <a:t>（二）触发机制的类型</a:t>
            </a:r>
            <a:endParaRPr lang="en-US" altLang="zh-CN" sz="4400" dirty="0" smtClean="0">
              <a:latin typeface="黑体" panose="02010609060101010101" charset="-122"/>
              <a:ea typeface="黑体" panose="02010609060101010101" charset="-122"/>
              <a:cs typeface="黑体" panose="02010609060101010101" charset="-122"/>
              <a:sym typeface="+mn-ea"/>
            </a:endParaRPr>
          </a:p>
          <a:p>
            <a:r>
              <a:rPr lang="en-US" altLang="zh-CN" sz="4400" dirty="0" smtClean="0">
                <a:latin typeface="黑体" panose="02010609060101010101" charset="-122"/>
                <a:ea typeface="黑体" panose="02010609060101010101" charset="-122"/>
                <a:cs typeface="黑体" panose="02010609060101010101" charset="-122"/>
                <a:sym typeface="+mn-ea"/>
              </a:rPr>
              <a:t> 2.</a:t>
            </a:r>
            <a:r>
              <a:rPr lang="zh-CN" altLang="en-US" sz="4400" dirty="0" smtClean="0">
                <a:latin typeface="黑体" panose="02010609060101010101" charset="-122"/>
                <a:ea typeface="黑体" panose="02010609060101010101" charset="-122"/>
                <a:cs typeface="黑体" panose="02010609060101010101" charset="-122"/>
                <a:sym typeface="+mn-ea"/>
              </a:rPr>
              <a:t>其他学者的观点：</a:t>
            </a:r>
            <a:endParaRPr lang="en-US" altLang="zh-CN" sz="4400" dirty="0" smtClean="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push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655955"/>
            <a:ext cx="7543800" cy="4092575"/>
          </a:xfrm>
          <a:prstGeom prst="rect">
            <a:avLst/>
          </a:prstGeom>
          <a:noFill/>
        </p:spPr>
        <p:txBody>
          <a:bodyPr wrap="square" rtlCol="0">
            <a:spAutoFit/>
          </a:bodyPr>
          <a:lstStyle/>
          <a:p>
            <a:r>
              <a:rPr lang="zh-CN" altLang="en-US" sz="4800">
                <a:latin typeface="黑体" panose="02010609060101010101" charset="-122"/>
                <a:ea typeface="黑体" panose="02010609060101010101" charset="-122"/>
                <a:cs typeface="黑体" panose="02010609060101010101" charset="-122"/>
                <a:sym typeface="+mn-ea"/>
              </a:rPr>
              <a:t>五、实质性议程和象征性议程</a:t>
            </a:r>
          </a:p>
          <a:p>
            <a:r>
              <a:rPr lang="zh-CN" altLang="en-US" sz="4400">
                <a:latin typeface="黑体" panose="02010609060101010101" charset="-122"/>
                <a:ea typeface="黑体" panose="02010609060101010101" charset="-122"/>
                <a:cs typeface="黑体" panose="02010609060101010101" charset="-122"/>
                <a:sym typeface="+mn-ea"/>
              </a:rPr>
              <a:t>（一）实质性议程</a:t>
            </a:r>
          </a:p>
          <a:p>
            <a:r>
              <a:rPr lang="zh-CN" altLang="en-US" sz="4000">
                <a:latin typeface="黑体" panose="02010609060101010101" charset="-122"/>
                <a:ea typeface="黑体" panose="02010609060101010101" charset="-122"/>
                <a:cs typeface="黑体" panose="02010609060101010101" charset="-122"/>
                <a:sym typeface="+mn-ea"/>
              </a:rPr>
              <a:t>实质性议程往往涉及一些社会影响非常广泛、具有潜在和爆炸性特征的公共政策问题。</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655955"/>
            <a:ext cx="7543800"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sym typeface="+mn-ea"/>
              </a:rPr>
              <a:t>一个政策问题进入实质性议程必须具备三个条件：</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1.公共资源的分配涉及重大的利害关系；2.议题引起公民和决策者的密切关注；3.议题包含了发生重大变化的可能性。</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655955"/>
            <a:ext cx="7543800" cy="3846195"/>
          </a:xfrm>
          <a:prstGeom prst="rect">
            <a:avLst/>
          </a:prstGeom>
          <a:noFill/>
        </p:spPr>
        <p:txBody>
          <a:bodyPr wrap="square" rtlCol="0">
            <a:spAutoFit/>
          </a:bodyPr>
          <a:lstStyle/>
          <a:p>
            <a:r>
              <a:rPr lang="zh-CN" altLang="en-US" sz="4400">
                <a:latin typeface="黑体" panose="02010609060101010101" charset="-122"/>
                <a:ea typeface="黑体" panose="02010609060101010101" charset="-122"/>
                <a:cs typeface="黑体" panose="02010609060101010101" charset="-122"/>
                <a:sym typeface="+mn-ea"/>
              </a:rPr>
              <a:t>（二）象征性议程</a:t>
            </a:r>
            <a:endParaRPr lang="zh-CN" altLang="en-US" sz="4000">
              <a:latin typeface="黑体" panose="02010609060101010101" charset="-122"/>
              <a:ea typeface="黑体" panose="02010609060101010101" charset="-122"/>
              <a:cs typeface="黑体" panose="02010609060101010101" charset="-122"/>
              <a:sym typeface="+mn-ea"/>
            </a:endParaRPr>
          </a:p>
          <a:p>
            <a:r>
              <a:rPr lang="zh-CN" altLang="en-US" sz="4000">
                <a:latin typeface="黑体" panose="02010609060101010101" charset="-122"/>
                <a:ea typeface="黑体" panose="02010609060101010101" charset="-122"/>
                <a:cs typeface="黑体" panose="02010609060101010101" charset="-122"/>
                <a:sym typeface="+mn-ea"/>
              </a:rPr>
              <a:t>在政策议程中，不仅存在占主导地位的实质问题，而且存在大量需要解决的象征性问题，他们同样分享了政治的聚光灯。象征性问题注重的是</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价值而不是资源。</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655955"/>
            <a:ext cx="7543800" cy="3784600"/>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比如，树立良好的公民观念就是一个典型的象征性问题，它所关注的不是权利多少，而是社会行为的对与错。象征性问题如果解决不好同样会给社会带来许多麻烦。</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7210" y="621665"/>
            <a:ext cx="7543800" cy="3353435"/>
          </a:xfrm>
          <a:prstGeom prst="rect">
            <a:avLst/>
          </a:prstGeom>
          <a:noFill/>
        </p:spPr>
        <p:txBody>
          <a:bodyPr wrap="square" rtlCol="0">
            <a:spAutoFit/>
          </a:bodyPr>
          <a:lstStyle/>
          <a:p>
            <a:r>
              <a:rPr lang="zh-CN" altLang="en-US" sz="4800">
                <a:solidFill>
                  <a:schemeClr val="tx1"/>
                </a:solidFill>
                <a:latin typeface="黑体" panose="02010609060101010101" charset="-122"/>
                <a:ea typeface="黑体" panose="02010609060101010101" charset="-122"/>
                <a:cs typeface="黑体" panose="02010609060101010101" charset="-122"/>
                <a:sym typeface="+mn-ea"/>
              </a:rPr>
              <a:t>六、政策议程建立的障碍</a:t>
            </a:r>
          </a:p>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（一）政治原则的偏离</a:t>
            </a: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任何国家都有被其视为立国之本的基本政治原则，坚持这些原则，是政府义不容辞的职责。</a:t>
            </a:r>
            <a:endParaRPr lang="zh-CN" altLang="en-US" sz="44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0090" y="907415"/>
            <a:ext cx="7543800" cy="2614930"/>
          </a:xfrm>
          <a:prstGeom prst="rect">
            <a:avLst/>
          </a:prstGeom>
          <a:noFill/>
        </p:spPr>
        <p:txBody>
          <a:bodyPr wrap="square" rtlCol="0">
            <a:spAutoFit/>
          </a:bodyPr>
          <a:lstStyle/>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（二）价值体系的排斥</a:t>
            </a:r>
            <a:endParaRPr lang="zh-CN" altLang="en-US" sz="480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价值体系涉及社会的基本观念及其信仰倾向，是人们思考的依据和行为的准则。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220" y="415925"/>
            <a:ext cx="7543800" cy="3846195"/>
          </a:xfrm>
          <a:prstGeom prst="rect">
            <a:avLst/>
          </a:prstGeom>
          <a:noFill/>
        </p:spPr>
        <p:txBody>
          <a:bodyPr wrap="square" rtlCol="0">
            <a:spAutoFit/>
          </a:bodyPr>
          <a:lstStyle/>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（三）政府体系的封闭</a:t>
            </a: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如果政府体系保守，决策过程封闭，民选代表不能代表选举人的利益，那么公众与政府联系的渠道就会出现障碍，公众的呼声和愿望就很难为决策者所知。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793115"/>
            <a:ext cx="7543800" cy="2676525"/>
          </a:xfrm>
          <a:prstGeom prst="rect">
            <a:avLst/>
          </a:prstGeom>
          <a:noFill/>
        </p:spPr>
        <p:txBody>
          <a:bodyPr wrap="square" rtlCol="0">
            <a:spAutoFit/>
          </a:bodyPr>
          <a:lstStyle/>
          <a:p>
            <a:r>
              <a:rPr lang="zh-CN" altLang="en-US" sz="4400">
                <a:solidFill>
                  <a:schemeClr val="tx1"/>
                </a:solidFill>
                <a:latin typeface="黑体" panose="02010609060101010101" charset="-122"/>
                <a:ea typeface="黑体" panose="02010609060101010101" charset="-122"/>
                <a:cs typeface="黑体" panose="02010609060101010101" charset="-122"/>
                <a:sym typeface="+mn-ea"/>
              </a:rPr>
              <a:t>（四）承受能力的超重</a:t>
            </a: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任何一种政策问题的提出，如果超出了决策者的承受能力，就会受到他们的排斥或回避</a:t>
            </a:r>
            <a:r>
              <a:rPr lang="zh-CN" altLang="en-US" sz="4400">
                <a:solidFill>
                  <a:schemeClr val="tx1"/>
                </a:solidFill>
                <a:latin typeface="黑体" panose="02010609060101010101" charset="-122"/>
                <a:ea typeface="黑体" panose="02010609060101010101" charset="-122"/>
                <a:cs typeface="黑体" panose="0201060906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0090" y="648335"/>
            <a:ext cx="7543800" cy="3846195"/>
          </a:xfrm>
          <a:prstGeom prst="rect">
            <a:avLst/>
          </a:prstGeom>
          <a:noFill/>
        </p:spPr>
        <p:txBody>
          <a:bodyPr wrap="square" rtlCol="0">
            <a:spAutoFit/>
          </a:bodyPr>
          <a:lstStyle/>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（五）表达方式失当</a:t>
            </a: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有些问题本可以通过法定的正常渠道提出，却偏偏要选择非正常渠道；明明可以采用平和形式提出政策诉求，却偏偏要采取过激的形式。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348220" cy="3169285"/>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社会问题的认定：一个社会的大部分成员和一部分有影响的人物认为某种社会状况不理想或不可取，应该引起全社会关注并设法改变。</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529" y="1873569"/>
            <a:ext cx="4427220" cy="2122805"/>
          </a:xfrm>
          <a:prstGeom prst="rect">
            <a:avLst/>
          </a:prstGeom>
          <a:noFill/>
        </p:spPr>
        <p:txBody>
          <a:bodyPr wrap="none" rtlCol="0">
            <a:spAutoFit/>
          </a:bodyPr>
          <a:lstStyle/>
          <a:p>
            <a:pPr>
              <a:lnSpc>
                <a:spcPct val="150000"/>
              </a:lnSpc>
            </a:pPr>
            <a:r>
              <a:rPr lang="zh-CN" altLang="en-US" sz="4400" b="1" dirty="0" smtClean="0">
                <a:latin typeface="微软雅黑" panose="020B0503020204020204" pitchFamily="34" charset="-122"/>
                <a:ea typeface="微软雅黑" panose="020B0503020204020204" pitchFamily="34" charset="-122"/>
              </a:rPr>
              <a:t>单元四  政策规划</a:t>
            </a:r>
          </a:p>
          <a:p>
            <a:pPr>
              <a:lnSpc>
                <a:spcPct val="150000"/>
              </a:lnSpc>
            </a:pPr>
            <a:endParaRPr lang="zh-CN" altLang="en-US" sz="4400" b="1" dirty="0" smtClean="0">
              <a:latin typeface="微软雅黑" panose="020B0503020204020204" pitchFamily="34" charset="-122"/>
              <a:ea typeface="微软雅黑" panose="020B0503020204020204" pitchFamily="34" charset="-122"/>
            </a:endParaRPr>
          </a:p>
        </p:txBody>
      </p:sp>
      <p:sp>
        <p:nvSpPr>
          <p:cNvPr id="7" name="TextBox 6"/>
          <p:cNvSpPr txBox="1"/>
          <p:nvPr/>
        </p:nvSpPr>
        <p:spPr>
          <a:xfrm>
            <a:off x="545675" y="674986"/>
            <a:ext cx="4813300" cy="1198880"/>
          </a:xfrm>
          <a:prstGeom prst="rect">
            <a:avLst/>
          </a:prstGeom>
          <a:noFill/>
        </p:spPr>
        <p:txBody>
          <a:bodyPr wrap="none" rtlCol="0">
            <a:spAutoFit/>
          </a:bodyPr>
          <a:lstStyle/>
          <a:p>
            <a:pPr>
              <a:lnSpc>
                <a:spcPct val="150000"/>
              </a:lnSpc>
            </a:pPr>
            <a:r>
              <a:rPr lang="zh-CN" altLang="en-US" sz="4800" b="1" dirty="0" smtClean="0">
                <a:latin typeface="微软雅黑" panose="020B0503020204020204" pitchFamily="34" charset="-122"/>
                <a:ea typeface="微软雅黑" panose="020B0503020204020204" pitchFamily="34" charset="-122"/>
              </a:rPr>
              <a:t>第四章  政策制定</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视频导入</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    政策规划过程中需要决策者和政策分析人员的密切配合，是在既定原则下寻求方案优化的一系列分析和决策活动。</a:t>
            </a:r>
            <a:endParaRPr lang="en-US" altLang="zh-CN" dirty="0" smtClean="0"/>
          </a:p>
          <a:p>
            <a:r>
              <a:rPr lang="zh-CN" altLang="en-US" dirty="0" smtClean="0">
                <a:solidFill>
                  <a:srgbClr val="FFC000"/>
                </a:solidFill>
              </a:rPr>
              <a:t>思考：政策规划过程的具体内容有哪些？</a:t>
            </a:r>
            <a:endParaRPr lang="zh-CN" altLang="en-US" dirty="0">
              <a:solidFill>
                <a:srgbClr val="FFC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659765"/>
            <a:ext cx="7543800" cy="4399915"/>
          </a:xfrm>
          <a:prstGeom prst="rect">
            <a:avLst/>
          </a:prstGeom>
          <a:noFill/>
        </p:spPr>
        <p:txBody>
          <a:bodyPr wrap="square" rtlCol="0">
            <a:spAutoFit/>
          </a:bodyPr>
          <a:lstStyle/>
          <a:p>
            <a:r>
              <a:rPr lang="zh-CN" altLang="en-US" sz="4000" dirty="0">
                <a:solidFill>
                  <a:schemeClr val="tx1"/>
                </a:solidFill>
                <a:latin typeface="黑体" panose="02010609060101010101" charset="-122"/>
                <a:ea typeface="黑体" panose="02010609060101010101" charset="-122"/>
                <a:cs typeface="黑体" panose="02010609060101010101" charset="-122"/>
                <a:sym typeface="+mn-ea"/>
              </a:rPr>
              <a:t>政策规划，是政策行动主体在对政策问题进行分析、研究的基础上，经过民主的程序和方式，运用专业知识和技术</a:t>
            </a:r>
            <a:r>
              <a:rPr lang="zh-CN" altLang="en-US" sz="4000" dirty="0">
                <a:latin typeface="黑体" panose="02010609060101010101" charset="-122"/>
                <a:ea typeface="黑体" panose="02010609060101010101" charset="-122"/>
                <a:cs typeface="黑体" panose="02010609060101010101" charset="-122"/>
                <a:sym typeface="+mn-ea"/>
              </a:rPr>
              <a:t>，提出相应的解决政策问题的办法或方案，为政策决策提供必要前提的过程。</a:t>
            </a:r>
            <a:endParaRPr lang="zh-CN" altLang="en-US" sz="4000" dirty="0">
              <a:solidFill>
                <a:schemeClr val="tx1"/>
              </a:solidFill>
              <a:latin typeface="黑体" panose="02010609060101010101" charset="-122"/>
              <a:ea typeface="黑体" panose="02010609060101010101" charset="-122"/>
              <a:cs typeface="黑体" panose="02010609060101010101" charset="-122"/>
              <a:sym typeface="+mn-ea"/>
            </a:endParaRPr>
          </a:p>
          <a:p>
            <a:endParaRPr lang="zh-CN" altLang="en-US" sz="4000"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617855"/>
            <a:ext cx="7543800" cy="3907790"/>
          </a:xfrm>
          <a:prstGeom prst="rect">
            <a:avLst/>
          </a:prstGeom>
          <a:noFill/>
        </p:spPr>
        <p:txBody>
          <a:bodyPr wrap="square" rtlCol="0">
            <a:spAutoFit/>
          </a:bodyPr>
          <a:lstStyle/>
          <a:p>
            <a:r>
              <a:rPr lang="zh-CN" altLang="en-US" sz="4800">
                <a:latin typeface="黑体" panose="02010609060101010101" charset="-122"/>
                <a:ea typeface="黑体" panose="02010609060101010101" charset="-122"/>
                <a:cs typeface="黑体" panose="02010609060101010101" charset="-122"/>
                <a:sym typeface="+mn-ea"/>
              </a:rPr>
              <a:t>一、政策规划主体</a:t>
            </a:r>
          </a:p>
          <a:p>
            <a:r>
              <a:rPr lang="zh-CN" altLang="en-US" sz="4000">
                <a:latin typeface="黑体" panose="02010609060101010101" charset="-122"/>
                <a:ea typeface="黑体" panose="02010609060101010101" charset="-122"/>
                <a:cs typeface="黑体" panose="02010609060101010101" charset="-122"/>
                <a:sym typeface="+mn-ea"/>
              </a:rPr>
              <a:t>政策规划主体既有单一型也有多元型。</a:t>
            </a:r>
          </a:p>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单一型主体结构</a:t>
            </a:r>
            <a:r>
              <a:rPr lang="zh-CN" altLang="en-US" sz="4000">
                <a:latin typeface="黑体" panose="02010609060101010101" charset="-122"/>
                <a:ea typeface="黑体" panose="02010609060101010101" charset="-122"/>
                <a:cs typeface="黑体" panose="02010609060101010101" charset="-122"/>
                <a:sym typeface="+mn-ea"/>
              </a:rPr>
              <a:t>：指规划在政府系统内部进行。</a:t>
            </a: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915035"/>
            <a:ext cx="7543800" cy="5015865"/>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多元型主体结构</a:t>
            </a:r>
            <a:r>
              <a:rPr lang="zh-CN" altLang="en-US" sz="4000">
                <a:latin typeface="黑体" panose="02010609060101010101" charset="-122"/>
                <a:ea typeface="黑体" panose="02010609060101010101" charset="-122"/>
                <a:cs typeface="黑体" panose="02010609060101010101" charset="-122"/>
                <a:sym typeface="+mn-ea"/>
              </a:rPr>
              <a:t>：后者则是指规划不仅有政府参与而且扩展到社会领域，表现为多种主体的合法介人。在多元型主体结构中，还需要正确区分</a:t>
            </a:r>
            <a:r>
              <a:rPr lang="zh-CN" altLang="en-US" sz="4000">
                <a:solidFill>
                  <a:srgbClr val="FFC000"/>
                </a:solidFill>
                <a:latin typeface="黑体" panose="02010609060101010101" charset="-122"/>
                <a:ea typeface="黑体" panose="02010609060101010101" charset="-122"/>
                <a:cs typeface="黑体" panose="02010609060101010101" charset="-122"/>
                <a:sym typeface="+mn-ea"/>
              </a:rPr>
              <a:t>直接主体与间接主体。</a:t>
            </a:r>
          </a:p>
          <a:p>
            <a:endParaRPr lang="zh-CN" altLang="en-US" sz="4000">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480695"/>
            <a:ext cx="7543800" cy="5015865"/>
          </a:xfrm>
          <a:prstGeom prst="rect">
            <a:avLst/>
          </a:prstGeom>
          <a:noFill/>
        </p:spPr>
        <p:txBody>
          <a:bodyPr wrap="square" rtlCol="0">
            <a:spAutoFit/>
          </a:bodyPr>
          <a:lstStyle/>
          <a:p>
            <a:r>
              <a:rPr lang="zh-CN" altLang="en-US" sz="4000">
                <a:latin typeface="黑体" panose="02010609060101010101" charset="-122"/>
                <a:ea typeface="黑体" panose="02010609060101010101" charset="-122"/>
                <a:cs typeface="黑体" panose="02010609060101010101" charset="-122"/>
                <a:sym typeface="+mn-ea"/>
              </a:rPr>
              <a:t>1.直接主体：享有决策的法定权力，要承担由此带来的一些政治、法律、经济和道义方面的责任。</a:t>
            </a:r>
          </a:p>
          <a:p>
            <a:r>
              <a:rPr lang="zh-CN" altLang="en-US" sz="4000">
                <a:latin typeface="黑体" panose="02010609060101010101" charset="-122"/>
                <a:ea typeface="黑体" panose="02010609060101010101" charset="-122"/>
                <a:cs typeface="黑体" panose="02010609060101010101" charset="-122"/>
                <a:sym typeface="+mn-ea"/>
              </a:rPr>
              <a:t>2.间接主体：享有政策方案的拟定、推荐和评判权，而不需要对其后果承担任何责任。</a:t>
            </a:r>
          </a:p>
          <a:p>
            <a:endParaRPr lang="zh-CN" altLang="en-US" sz="4000">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480695"/>
            <a:ext cx="7543800" cy="5139055"/>
          </a:xfrm>
          <a:prstGeom prst="rect">
            <a:avLst/>
          </a:prstGeom>
          <a:noFill/>
        </p:spPr>
        <p:txBody>
          <a:bodyPr wrap="square" rtlCol="0">
            <a:spAutoFit/>
          </a:bodyPr>
          <a:lstStyle/>
          <a:p>
            <a:r>
              <a:rPr lang="zh-CN" altLang="en-US" sz="4000">
                <a:solidFill>
                  <a:srgbClr val="FFC000"/>
                </a:solidFill>
                <a:latin typeface="黑体" panose="02010609060101010101" charset="-122"/>
                <a:ea typeface="黑体" panose="02010609060101010101" charset="-122"/>
                <a:cs typeface="黑体" panose="02010609060101010101" charset="-122"/>
                <a:sym typeface="+mn-ea"/>
              </a:rPr>
              <a:t>不管是单一型主体还是多元型主体，决策者与政策分析人员的互动在政策规划过程中起着核心作用</a:t>
            </a:r>
            <a:r>
              <a:rPr lang="en-US" altLang="zh-CN" sz="4000">
                <a:solidFill>
                  <a:srgbClr val="FFC000"/>
                </a:solidFill>
                <a:latin typeface="黑体" panose="02010609060101010101" charset="-122"/>
                <a:ea typeface="黑体" panose="02010609060101010101" charset="-122"/>
                <a:cs typeface="黑体" panose="02010609060101010101" charset="-122"/>
                <a:sym typeface="+mn-ea"/>
              </a:rPr>
              <a:t>:</a:t>
            </a:r>
          </a:p>
          <a:p>
            <a:r>
              <a:rPr lang="zh-CN" altLang="en-US" sz="4400">
                <a:solidFill>
                  <a:schemeClr val="tx1"/>
                </a:solidFill>
                <a:latin typeface="黑体" panose="02010609060101010101" charset="-122"/>
                <a:ea typeface="黑体" panose="02010609060101010101" charset="-122"/>
                <a:cs typeface="黑体" panose="02010609060101010101" charset="-122"/>
                <a:sym typeface="+mn-ea"/>
              </a:rPr>
              <a:t>（一）政策分析人员及其关注的焦点</a:t>
            </a:r>
            <a:endParaRPr lang="zh-CN" altLang="en-US" sz="4400">
              <a:solidFill>
                <a:srgbClr val="FFC000"/>
              </a:solidFill>
              <a:latin typeface="黑体" panose="02010609060101010101" charset="-122"/>
              <a:ea typeface="黑体" panose="02010609060101010101" charset="-122"/>
              <a:cs typeface="黑体" panose="02010609060101010101" charset="-122"/>
              <a:sym typeface="+mn-ea"/>
            </a:endParaRPr>
          </a:p>
          <a:p>
            <a:endParaRPr lang="zh-CN" altLang="en-US" sz="4000">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480695"/>
            <a:ext cx="7543800" cy="5754370"/>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（二）机构设置：你在哪里可以发现政策分析人员的身影</a:t>
            </a:r>
          </a:p>
          <a:p>
            <a:r>
              <a:rPr sz="4000">
                <a:solidFill>
                  <a:srgbClr val="FFC000"/>
                </a:solidFill>
                <a:latin typeface="黑体" panose="02010609060101010101" charset="-122"/>
                <a:ea typeface="黑体" panose="02010609060101010101" charset="-122"/>
                <a:cs typeface="黑体" panose="02010609060101010101" charset="-122"/>
                <a:sym typeface="+mn-ea"/>
              </a:rPr>
              <a:t>（1）大学 （2）独立的研究机构和思想库 （3）部内制政策部在政府、政府代理机构和公共团体内部负责研究工作和情报工作的分析人员。</a:t>
            </a:r>
          </a:p>
          <a:p>
            <a:endParaRPr lang="zh-CN" altLang="en-US" sz="4000">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77875"/>
            <a:ext cx="7543800" cy="3908762"/>
          </a:xfrm>
          <a:prstGeom prst="rect">
            <a:avLst/>
          </a:prstGeom>
          <a:noFill/>
        </p:spPr>
        <p:txBody>
          <a:bodyPr wrap="square" rtlCol="0">
            <a:spAutoFit/>
          </a:bodyPr>
          <a:lstStyle/>
          <a:p>
            <a:r>
              <a:rPr sz="4000" dirty="0">
                <a:solidFill>
                  <a:srgbClr val="FFC000"/>
                </a:solidFill>
                <a:latin typeface="黑体" panose="02010609060101010101" charset="-122"/>
                <a:ea typeface="黑体" panose="02010609060101010101" charset="-122"/>
                <a:cs typeface="黑体" panose="02010609060101010101" charset="-122"/>
                <a:sym typeface="+mn-ea"/>
              </a:rPr>
              <a:t>（4）</a:t>
            </a:r>
            <a:r>
              <a:rPr sz="4000" dirty="0" smtClean="0">
                <a:solidFill>
                  <a:srgbClr val="FFC000"/>
                </a:solidFill>
                <a:latin typeface="黑体" panose="02010609060101010101" charset="-122"/>
                <a:ea typeface="黑体" panose="02010609060101010101" charset="-122"/>
                <a:cs typeface="黑体" panose="02010609060101010101" charset="-122"/>
                <a:sym typeface="+mn-ea"/>
              </a:rPr>
              <a:t>压力集团和院外活动团体</a:t>
            </a:r>
            <a:endParaRPr sz="4000" dirty="0">
              <a:solidFill>
                <a:srgbClr val="FFC000"/>
              </a:solidFill>
              <a:latin typeface="黑体" panose="02010609060101010101" charset="-122"/>
              <a:ea typeface="黑体" panose="02010609060101010101" charset="-122"/>
              <a:cs typeface="黑体" panose="02010609060101010101" charset="-122"/>
              <a:sym typeface="+mn-ea"/>
            </a:endParaRPr>
          </a:p>
          <a:p>
            <a:r>
              <a:rPr sz="4000" dirty="0">
                <a:solidFill>
                  <a:srgbClr val="FFC000"/>
                </a:solidFill>
                <a:latin typeface="黑体" panose="02010609060101010101" charset="-122"/>
                <a:ea typeface="黑体" panose="02010609060101010101" charset="-122"/>
                <a:cs typeface="黑体" panose="02010609060101010101" charset="-122"/>
                <a:sym typeface="+mn-ea"/>
              </a:rPr>
              <a:t>（5）党内制政策部门。</a:t>
            </a:r>
          </a:p>
          <a:p>
            <a:r>
              <a:rPr sz="4000" dirty="0">
                <a:solidFill>
                  <a:srgbClr val="FFC000"/>
                </a:solidFill>
                <a:latin typeface="黑体" panose="02010609060101010101" charset="-122"/>
                <a:ea typeface="黑体" panose="02010609060101010101" charset="-122"/>
                <a:cs typeface="黑体" panose="02010609060101010101" charset="-122"/>
                <a:sym typeface="+mn-ea"/>
              </a:rPr>
              <a:t>（6）</a:t>
            </a:r>
            <a:r>
              <a:rPr sz="4000" dirty="0" smtClean="0">
                <a:solidFill>
                  <a:srgbClr val="FFC000"/>
                </a:solidFill>
                <a:latin typeface="黑体" panose="02010609060101010101" charset="-122"/>
                <a:ea typeface="黑体" panose="02010609060101010101" charset="-122"/>
                <a:cs typeface="黑体" panose="02010609060101010101" charset="-122"/>
                <a:sym typeface="+mn-ea"/>
              </a:rPr>
              <a:t>自由职业的政策咨询人员</a:t>
            </a:r>
            <a:endParaRPr sz="4000" dirty="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400" dirty="0">
                <a:latin typeface="黑体" panose="02010609060101010101" charset="-122"/>
                <a:ea typeface="黑体" panose="02010609060101010101" charset="-122"/>
                <a:cs typeface="黑体" panose="02010609060101010101" charset="-122"/>
                <a:sym typeface="+mn-ea"/>
              </a:rPr>
              <a:t>（三）政策分析人员的专业背景和学术取向是什么</a:t>
            </a:r>
            <a:endParaRPr lang="zh-CN" altLang="en-US" sz="4000" dirty="0">
              <a:latin typeface="黑体" panose="02010609060101010101" charset="-122"/>
              <a:ea typeface="黑体" panose="02010609060101010101" charset="-122"/>
              <a:cs typeface="黑体" panose="02010609060101010101" charset="-122"/>
              <a:sym typeface="+mn-ea"/>
            </a:endParaRPr>
          </a:p>
          <a:p>
            <a:endParaRPr lang="zh-CN" altLang="en-US" sz="4000"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ox(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77875"/>
            <a:ext cx="7543800" cy="3846195"/>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尽管政策分析人员共享对政策的关心并且可能有许多共同关注的领域，但他们的专业背景和学术取向却有着很大的不同。</a:t>
            </a:r>
          </a:p>
          <a:p>
            <a:r>
              <a:rPr sz="4400">
                <a:solidFill>
                  <a:schemeClr val="tx1"/>
                </a:solidFill>
                <a:latin typeface="黑体" panose="02010609060101010101" charset="-122"/>
                <a:ea typeface="黑体" panose="02010609060101010101" charset="-122"/>
                <a:cs typeface="黑体" panose="02010609060101010101" charset="-122"/>
                <a:sym typeface="+mn-ea"/>
              </a:rPr>
              <a:t>（四）政策分析能否起作用</a:t>
            </a:r>
            <a:endParaRPr sz="4000">
              <a:solidFill>
                <a:schemeClr val="tx1"/>
              </a:solidFill>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348220" cy="3538220"/>
          </a:xfrm>
          <a:prstGeom prst="rect">
            <a:avLst/>
          </a:prstGeom>
          <a:noFill/>
        </p:spPr>
        <p:txBody>
          <a:bodyPr wrap="square" rtlCol="0">
            <a:spAutoFit/>
          </a:bodyPr>
          <a:lstStyle/>
          <a:p>
            <a:r>
              <a:rPr lang="zh-CN" altLang="en-US" sz="4800">
                <a:latin typeface="黑体" panose="02010609060101010101" charset="-122"/>
                <a:ea typeface="黑体" panose="02010609060101010101" charset="-122"/>
              </a:rPr>
              <a:t>二、社会问题的类型</a:t>
            </a:r>
            <a:endParaRPr lang="zh-CN" altLang="en-US" sz="4000">
              <a:latin typeface="黑体" panose="02010609060101010101" charset="-122"/>
              <a:ea typeface="黑体" panose="02010609060101010101" charset="-122"/>
            </a:endParaRPr>
          </a:p>
          <a:p>
            <a:r>
              <a:rPr lang="zh-CN" altLang="en-US" sz="4400">
                <a:latin typeface="黑体" panose="02010609060101010101" charset="-122"/>
                <a:ea typeface="黑体" panose="02010609060101010101" charset="-122"/>
              </a:rPr>
              <a:t>（一）过失性社会问题</a:t>
            </a:r>
          </a:p>
          <a:p>
            <a:r>
              <a:rPr lang="zh-CN" altLang="en-US" sz="4400">
                <a:solidFill>
                  <a:srgbClr val="FF0000"/>
                </a:solidFill>
                <a:latin typeface="黑体" panose="02010609060101010101" charset="-122"/>
                <a:ea typeface="黑体" panose="02010609060101010101" charset="-122"/>
              </a:rPr>
              <a:t>过失性社会问题</a:t>
            </a:r>
            <a:r>
              <a:rPr lang="zh-CN" altLang="en-US" sz="4400">
                <a:latin typeface="黑体" panose="02010609060101010101" charset="-122"/>
                <a:ea typeface="黑体" panose="02010609060101010101" charset="-122"/>
              </a:rPr>
              <a:t>是指产生于部分人群偏离社会正常生活和规范的一些过失行为。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77875"/>
            <a:ext cx="7543800" cy="3846195"/>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尽管政策分析人员共享对政策的关心并且可能有许多共同关注的领域，但他们的专业背景和学术取向却有着很大的不同。</a:t>
            </a:r>
          </a:p>
          <a:p>
            <a:r>
              <a:rPr sz="4400">
                <a:solidFill>
                  <a:schemeClr val="tx1"/>
                </a:solidFill>
                <a:latin typeface="黑体" panose="02010609060101010101" charset="-122"/>
                <a:ea typeface="黑体" panose="02010609060101010101" charset="-122"/>
                <a:cs typeface="黑体" panose="02010609060101010101" charset="-122"/>
                <a:sym typeface="+mn-ea"/>
              </a:rPr>
              <a:t>（四）政策分析能否起作用</a:t>
            </a:r>
            <a:endParaRPr sz="4000">
              <a:solidFill>
                <a:schemeClr val="tx1"/>
              </a:solidFill>
              <a:latin typeface="黑体" panose="02010609060101010101" charset="-122"/>
              <a:ea typeface="黑体" panose="02010609060101010101" charset="-122"/>
              <a:cs typeface="黑体" panose="02010609060101010101" charset="-122"/>
              <a:sym typeface="+mn-ea"/>
            </a:endParaRPr>
          </a:p>
          <a:p>
            <a:endParaRPr lang="zh-CN" altLang="en-US" sz="40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52145"/>
            <a:ext cx="7543800" cy="3907790"/>
          </a:xfrm>
          <a:prstGeom prst="rect">
            <a:avLst/>
          </a:prstGeom>
          <a:noFill/>
        </p:spPr>
        <p:txBody>
          <a:bodyPr wrap="square" rtlCol="0">
            <a:spAutoFit/>
          </a:bodyPr>
          <a:lstStyle/>
          <a:p>
            <a:r>
              <a:rPr sz="4800">
                <a:solidFill>
                  <a:schemeClr val="tx1"/>
                </a:solidFill>
                <a:latin typeface="黑体" panose="02010609060101010101" charset="-122"/>
                <a:ea typeface="黑体" panose="02010609060101010101" charset="-122"/>
                <a:cs typeface="黑体" panose="02010609060101010101" charset="-122"/>
                <a:sym typeface="+mn-ea"/>
              </a:rPr>
              <a:t>二、政策规划的原则</a:t>
            </a:r>
            <a:endParaRPr sz="400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4000">
                <a:solidFill>
                  <a:schemeClr val="tx1"/>
                </a:solidFill>
                <a:latin typeface="黑体" panose="02010609060101010101" charset="-122"/>
                <a:ea typeface="黑体" panose="02010609060101010101" charset="-122"/>
                <a:cs typeface="黑体" panose="02010609060101010101" charset="-122"/>
                <a:sym typeface="+mn-ea"/>
              </a:rPr>
              <a:t>（一）信息原则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（二）系统原则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（三）预测原则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（四）客观原则</a:t>
            </a:r>
          </a:p>
          <a:p>
            <a:r>
              <a:rPr lang="en-US" altLang="zh-CN" sz="4000">
                <a:solidFill>
                  <a:schemeClr val="tx1"/>
                </a:solidFill>
                <a:latin typeface="黑体" panose="02010609060101010101" charset="-122"/>
                <a:ea typeface="黑体" panose="02010609060101010101" charset="-122"/>
                <a:cs typeface="黑体" panose="02010609060101010101" charset="-122"/>
                <a:sym typeface="+mn-ea"/>
              </a:rPr>
              <a:t>（五）智囊原则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1540" y="663575"/>
            <a:ext cx="7543800" cy="3169285"/>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（六）优化原则</a:t>
            </a:r>
          </a:p>
          <a:p>
            <a:r>
              <a:rPr sz="4000">
                <a:solidFill>
                  <a:schemeClr val="tx1"/>
                </a:solidFill>
                <a:latin typeface="黑体" panose="02010609060101010101" charset="-122"/>
                <a:ea typeface="黑体" panose="02010609060101010101" charset="-122"/>
                <a:cs typeface="黑体" panose="02010609060101010101" charset="-122"/>
                <a:sym typeface="+mn-ea"/>
              </a:rPr>
              <a:t>（七）效益原则</a:t>
            </a:r>
          </a:p>
          <a:p>
            <a:r>
              <a:rPr sz="4000">
                <a:solidFill>
                  <a:schemeClr val="tx1"/>
                </a:solidFill>
                <a:latin typeface="黑体" panose="02010609060101010101" charset="-122"/>
                <a:ea typeface="黑体" panose="02010609060101010101" charset="-122"/>
                <a:cs typeface="黑体" panose="02010609060101010101" charset="-122"/>
                <a:sym typeface="+mn-ea"/>
              </a:rPr>
              <a:t>（八）可行原则</a:t>
            </a:r>
          </a:p>
          <a:p>
            <a:r>
              <a:rPr sz="4000">
                <a:solidFill>
                  <a:schemeClr val="tx1"/>
                </a:solidFill>
                <a:latin typeface="黑体" panose="02010609060101010101" charset="-122"/>
                <a:ea typeface="黑体" panose="02010609060101010101" charset="-122"/>
                <a:cs typeface="黑体" panose="02010609060101010101" charset="-122"/>
                <a:sym typeface="+mn-ea"/>
              </a:rPr>
              <a:t>（九）兼听原则</a:t>
            </a:r>
          </a:p>
          <a:p>
            <a:r>
              <a:rPr sz="4000">
                <a:solidFill>
                  <a:schemeClr val="tx1"/>
                </a:solidFill>
                <a:latin typeface="黑体" panose="02010609060101010101" charset="-122"/>
                <a:ea typeface="黑体" panose="02010609060101010101" charset="-122"/>
                <a:cs typeface="黑体" panose="02010609060101010101" charset="-122"/>
                <a:sym typeface="+mn-ea"/>
              </a:rPr>
              <a:t>（十）时效原则</a:t>
            </a:r>
          </a:p>
        </p:txBody>
      </p:sp>
      <p:pic>
        <p:nvPicPr>
          <p:cNvPr id="3" name="图片 2"/>
          <p:cNvPicPr>
            <a:picLocks noChangeAspect="1"/>
          </p:cNvPicPr>
          <p:nvPr/>
        </p:nvPicPr>
        <p:blipFill>
          <a:blip r:embed="rId2" cstate="print"/>
          <a:stretch>
            <a:fillRect/>
          </a:stretch>
        </p:blipFill>
        <p:spPr>
          <a:xfrm>
            <a:off x="4997450" y="1276350"/>
            <a:ext cx="3437890" cy="22860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526415"/>
            <a:ext cx="7543800" cy="3907790"/>
          </a:xfrm>
          <a:prstGeom prst="rect">
            <a:avLst/>
          </a:prstGeom>
          <a:noFill/>
        </p:spPr>
        <p:txBody>
          <a:bodyPr wrap="square" rtlCol="0">
            <a:spAutoFit/>
          </a:bodyPr>
          <a:lstStyle/>
          <a:p>
            <a:r>
              <a:rPr sz="4800">
                <a:solidFill>
                  <a:schemeClr val="tx1"/>
                </a:solidFill>
                <a:latin typeface="黑体" panose="02010609060101010101" charset="-122"/>
                <a:ea typeface="黑体" panose="02010609060101010101" charset="-122"/>
                <a:cs typeface="黑体" panose="02010609060101010101" charset="-122"/>
                <a:sym typeface="+mn-ea"/>
              </a:rPr>
              <a:t>三、政策规划中的思维方法</a:t>
            </a:r>
          </a:p>
          <a:p>
            <a:r>
              <a:rPr sz="4000">
                <a:solidFill>
                  <a:schemeClr val="tx1"/>
                </a:solidFill>
                <a:latin typeface="黑体" panose="02010609060101010101" charset="-122"/>
                <a:ea typeface="黑体" panose="02010609060101010101" charset="-122"/>
                <a:cs typeface="黑体" panose="02010609060101010101" charset="-122"/>
                <a:sym typeface="+mn-ea"/>
              </a:rPr>
              <a:t>政策规划是一种高强度、高难度的思维活动。正确判断离不开有效的思维活动，决策者在思维能力和水平上的差异往往体现在其决策行动中。</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777875"/>
            <a:ext cx="7543800" cy="3907790"/>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（一）经验思维</a:t>
            </a:r>
          </a:p>
          <a:p>
            <a:r>
              <a:rPr sz="4000">
                <a:solidFill>
                  <a:schemeClr val="tx1"/>
                </a:solidFill>
                <a:latin typeface="黑体" panose="02010609060101010101" charset="-122"/>
                <a:ea typeface="黑体" panose="02010609060101010101" charset="-122"/>
                <a:cs typeface="黑体" panose="02010609060101010101" charset="-122"/>
                <a:sym typeface="+mn-ea"/>
              </a:rPr>
              <a:t>在规划活动中，经验思维是最易碰到和最常使用的一种方式。</a:t>
            </a:r>
          </a:p>
          <a:p>
            <a:r>
              <a:rPr sz="4400">
                <a:solidFill>
                  <a:schemeClr val="tx1"/>
                </a:solidFill>
                <a:latin typeface="黑体" panose="02010609060101010101" charset="-122"/>
                <a:ea typeface="黑体" panose="02010609060101010101" charset="-122"/>
                <a:cs typeface="黑体" panose="02010609060101010101" charset="-122"/>
                <a:sym typeface="+mn-ea"/>
              </a:rPr>
              <a:t>（二）逻辑思维</a:t>
            </a:r>
            <a:endParaRPr sz="4000">
              <a:solidFill>
                <a:schemeClr val="tx1"/>
              </a:solidFill>
              <a:latin typeface="黑体" panose="02010609060101010101" charset="-122"/>
              <a:ea typeface="黑体" panose="02010609060101010101" charset="-122"/>
              <a:cs typeface="黑体" panose="02010609060101010101" charset="-122"/>
              <a:sym typeface="+mn-ea"/>
            </a:endParaRPr>
          </a:p>
          <a:p>
            <a:r>
              <a:rPr sz="4000">
                <a:solidFill>
                  <a:schemeClr val="tx1"/>
                </a:solidFill>
                <a:latin typeface="黑体" panose="02010609060101010101" charset="-122"/>
                <a:ea typeface="黑体" panose="02010609060101010101" charset="-122"/>
                <a:cs typeface="黑体" panose="02010609060101010101" charset="-122"/>
                <a:sym typeface="+mn-ea"/>
              </a:rPr>
              <a:t>与经验思维相比，逻辑思维方式更偏重于理性的思考。</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291840"/>
          </a:xfrm>
          <a:prstGeom prst="rect">
            <a:avLst/>
          </a:prstGeom>
          <a:noFill/>
        </p:spPr>
        <p:txBody>
          <a:bodyPr wrap="square" rtlCol="0">
            <a:spAutoFit/>
          </a:bodyPr>
          <a:lstStyle/>
          <a:p>
            <a:r>
              <a:rPr sz="4400">
                <a:solidFill>
                  <a:schemeClr val="tx1"/>
                </a:solidFill>
                <a:latin typeface="黑体" panose="02010609060101010101" charset="-122"/>
                <a:ea typeface="黑体" panose="02010609060101010101" charset="-122"/>
                <a:cs typeface="黑体" panose="02010609060101010101" charset="-122"/>
                <a:sym typeface="+mn-ea"/>
              </a:rPr>
              <a:t>（三）直觉思维</a:t>
            </a:r>
          </a:p>
          <a:p>
            <a:r>
              <a:rPr sz="4000">
                <a:solidFill>
                  <a:schemeClr val="tx1"/>
                </a:solidFill>
                <a:latin typeface="黑体" panose="02010609060101010101" charset="-122"/>
                <a:ea typeface="黑体" panose="02010609060101010101" charset="-122"/>
                <a:cs typeface="黑体" panose="02010609060101010101" charset="-122"/>
                <a:sym typeface="+mn-ea"/>
              </a:rPr>
              <a:t>在政策规划实践中，直觉思维也会发挥一定的作用。</a:t>
            </a:r>
          </a:p>
          <a:p>
            <a:r>
              <a:rPr sz="4400">
                <a:solidFill>
                  <a:schemeClr val="tx1"/>
                </a:solidFill>
                <a:latin typeface="黑体" panose="02010609060101010101" charset="-122"/>
                <a:ea typeface="黑体" panose="02010609060101010101" charset="-122"/>
                <a:cs typeface="黑体" panose="02010609060101010101" charset="-122"/>
                <a:sym typeface="+mn-ea"/>
              </a:rPr>
              <a:t>（</a:t>
            </a:r>
            <a:r>
              <a:rPr lang="zh-CN" sz="4400">
                <a:solidFill>
                  <a:schemeClr val="tx1"/>
                </a:solidFill>
                <a:latin typeface="黑体" panose="02010609060101010101" charset="-122"/>
                <a:ea typeface="黑体" panose="02010609060101010101" charset="-122"/>
                <a:cs typeface="黑体" panose="02010609060101010101" charset="-122"/>
                <a:sym typeface="+mn-ea"/>
              </a:rPr>
              <a:t>四</a:t>
            </a:r>
            <a:r>
              <a:rPr sz="4400">
                <a:solidFill>
                  <a:schemeClr val="tx1"/>
                </a:solidFill>
                <a:latin typeface="黑体" panose="02010609060101010101" charset="-122"/>
                <a:ea typeface="黑体" panose="02010609060101010101" charset="-122"/>
                <a:cs typeface="黑体" panose="02010609060101010101" charset="-122"/>
                <a:sym typeface="+mn-ea"/>
              </a:rPr>
              <a:t>）创新思维</a:t>
            </a:r>
          </a:p>
          <a:p>
            <a:r>
              <a:rPr sz="4000">
                <a:solidFill>
                  <a:schemeClr val="tx1"/>
                </a:solidFill>
                <a:latin typeface="黑体" panose="02010609060101010101" charset="-122"/>
                <a:ea typeface="黑体" panose="02010609060101010101" charset="-122"/>
                <a:cs typeface="黑体" panose="02010609060101010101" charset="-122"/>
                <a:sym typeface="+mn-ea"/>
              </a:rPr>
              <a:t>决策需要有所创新</a:t>
            </a:r>
            <a:endParaRPr lang="zh-CN" sz="4000">
              <a:solidFill>
                <a:schemeClr val="tx1"/>
              </a:solidFill>
              <a:latin typeface="黑体" panose="02010609060101010101" charset="-122"/>
              <a:ea typeface="黑体" panose="02010609060101010101" charset="-122"/>
              <a:cs typeface="黑体" panose="02010609060101010101" charset="-122"/>
              <a:sym typeface="+mn-ea"/>
            </a:endParaRPr>
          </a:p>
        </p:txBody>
      </p:sp>
      <p:pic>
        <p:nvPicPr>
          <p:cNvPr id="3" name="图片 2"/>
          <p:cNvPicPr>
            <a:picLocks noChangeAspect="1"/>
          </p:cNvPicPr>
          <p:nvPr/>
        </p:nvPicPr>
        <p:blipFill>
          <a:blip r:embed="rId2" cstate="print"/>
          <a:stretch>
            <a:fillRect/>
          </a:stretch>
        </p:blipFill>
        <p:spPr>
          <a:xfrm>
            <a:off x="5863590" y="2240280"/>
            <a:ext cx="1714500" cy="22860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784600"/>
          </a:xfrm>
          <a:prstGeom prst="rect">
            <a:avLst/>
          </a:prstGeom>
          <a:noFill/>
        </p:spPr>
        <p:txBody>
          <a:bodyPr wrap="square" rtlCol="0">
            <a:spAutoFit/>
          </a:bodyPr>
          <a:lstStyle/>
          <a:p>
            <a:r>
              <a:rPr sz="4000">
                <a:solidFill>
                  <a:srgbClr val="FFC000"/>
                </a:solidFill>
                <a:latin typeface="黑体" panose="02010609060101010101" charset="-122"/>
                <a:ea typeface="黑体" panose="02010609060101010101" charset="-122"/>
                <a:cs typeface="黑体" panose="02010609060101010101" charset="-122"/>
                <a:sym typeface="+mn-ea"/>
              </a:rPr>
              <a:t>头脑风暴法</a:t>
            </a:r>
          </a:p>
          <a:p>
            <a:r>
              <a:rPr sz="4000">
                <a:solidFill>
                  <a:srgbClr val="FFC000"/>
                </a:solidFill>
                <a:latin typeface="黑体" panose="02010609060101010101" charset="-122"/>
                <a:ea typeface="黑体" panose="02010609060101010101" charset="-122"/>
                <a:cs typeface="黑体" panose="02010609060101010101" charset="-122"/>
                <a:sym typeface="+mn-ea"/>
              </a:rPr>
              <a:t>“头脑风暴”过去只用来形容精神病人毫无逻辑的胡言乱语，现在转而为无限制的自由联想和讨论，其目的在于产生新观念或激发创新设想。</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169285"/>
          </a:xfrm>
          <a:prstGeom prst="rect">
            <a:avLst/>
          </a:prstGeom>
          <a:noFill/>
        </p:spPr>
        <p:txBody>
          <a:bodyPr wrap="square" rtlCol="0">
            <a:spAutoFit/>
          </a:bodyPr>
          <a:lstStyle/>
          <a:p>
            <a:r>
              <a:rPr sz="4000">
                <a:solidFill>
                  <a:srgbClr val="FFC000"/>
                </a:solidFill>
                <a:latin typeface="黑体" panose="02010609060101010101" charset="-122"/>
                <a:ea typeface="黑体" panose="02010609060101010101" charset="-122"/>
                <a:cs typeface="黑体" panose="02010609060101010101" charset="-122"/>
                <a:sym typeface="+mn-ea"/>
              </a:rPr>
              <a:t>哥顿法</a:t>
            </a:r>
          </a:p>
          <a:p>
            <a:r>
              <a:rPr sz="4000">
                <a:solidFill>
                  <a:srgbClr val="FFC000"/>
                </a:solidFill>
                <a:latin typeface="黑体" panose="02010609060101010101" charset="-122"/>
                <a:ea typeface="黑体" panose="02010609060101010101" charset="-122"/>
                <a:cs typeface="黑体" panose="02010609060101010101" charset="-122"/>
                <a:sym typeface="+mn-ea"/>
              </a:rPr>
              <a:t>这是美国人哥顿1964年发明的一种创新思维的方法。它主要是通过会议形式，根据主持人的引导，让与会者进行讨论。</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784600"/>
          </a:xfrm>
          <a:prstGeom prst="rect">
            <a:avLst/>
          </a:prstGeom>
          <a:noFill/>
        </p:spPr>
        <p:txBody>
          <a:bodyPr wrap="square" rtlCol="0">
            <a:spAutoFit/>
          </a:bodyPr>
          <a:lstStyle/>
          <a:p>
            <a:r>
              <a:rPr sz="4000">
                <a:solidFill>
                  <a:srgbClr val="FFC000"/>
                </a:solidFill>
                <a:latin typeface="黑体" panose="02010609060101010101" charset="-122"/>
                <a:ea typeface="黑体" panose="02010609060101010101" charset="-122"/>
                <a:cs typeface="黑体" panose="02010609060101010101" charset="-122"/>
                <a:sym typeface="+mn-ea"/>
              </a:rPr>
              <a:t>零起点法</a:t>
            </a:r>
          </a:p>
          <a:p>
            <a:r>
              <a:rPr sz="4000">
                <a:solidFill>
                  <a:srgbClr val="FFC000"/>
                </a:solidFill>
                <a:latin typeface="黑体" panose="02010609060101010101" charset="-122"/>
                <a:ea typeface="黑体" panose="02010609060101010101" charset="-122"/>
                <a:cs typeface="黑体" panose="02010609060101010101" charset="-122"/>
                <a:sym typeface="+mn-ea"/>
              </a:rPr>
              <a:t>这是20世纪六七十年代首先在美英流行的一种创新方法,源于行政领域的零基预算法，宗旨是抛开过去所有的框框，破字当头，突破思维定势，一切从零开始。</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169285"/>
          </a:xfrm>
          <a:prstGeom prst="rect">
            <a:avLst/>
          </a:prstGeom>
          <a:noFill/>
        </p:spPr>
        <p:txBody>
          <a:bodyPr wrap="square" rtlCol="0">
            <a:spAutoFit/>
          </a:bodyPr>
          <a:lstStyle/>
          <a:p>
            <a:r>
              <a:rPr sz="4000">
                <a:solidFill>
                  <a:srgbClr val="FFC000"/>
                </a:solidFill>
                <a:latin typeface="黑体" panose="02010609060101010101" charset="-122"/>
                <a:ea typeface="黑体" panose="02010609060101010101" charset="-122"/>
                <a:cs typeface="黑体" panose="02010609060101010101" charset="-122"/>
                <a:sym typeface="+mn-ea"/>
              </a:rPr>
              <a:t>角色互换法</a:t>
            </a:r>
          </a:p>
          <a:p>
            <a:r>
              <a:rPr sz="4000">
                <a:solidFill>
                  <a:srgbClr val="FFC000"/>
                </a:solidFill>
                <a:latin typeface="黑体" panose="02010609060101010101" charset="-122"/>
                <a:ea typeface="黑体" panose="02010609060101010101" charset="-122"/>
                <a:cs typeface="黑体" panose="02010609060101010101" charset="-122"/>
                <a:sym typeface="+mn-ea"/>
              </a:rPr>
              <a:t>这种方法类似于辩论中的角色互换，要求站在对方的立场上进行思考，主要适用于做还是不做这类决策问题。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617855"/>
            <a:ext cx="7348220" cy="3784600"/>
          </a:xfrm>
          <a:prstGeom prst="rect">
            <a:avLst/>
          </a:prstGeom>
          <a:noFill/>
        </p:spPr>
        <p:txBody>
          <a:bodyPr wrap="square" rtlCol="0">
            <a:spAutoFit/>
          </a:bodyPr>
          <a:lstStyle/>
          <a:p>
            <a:r>
              <a:rPr lang="zh-CN" altLang="en-US" sz="4000">
                <a:latin typeface="黑体" panose="02010609060101010101" charset="-122"/>
                <a:ea typeface="黑体" panose="02010609060101010101" charset="-122"/>
              </a:rPr>
              <a:t>—般来说，因为他们与大多数人的正常生活格格不人，所以这类社会问题很容易被人们所识别。然而，有两点需要注意：</a:t>
            </a:r>
          </a:p>
          <a:p>
            <a:r>
              <a:rPr lang="en-US" altLang="zh-CN" sz="4000">
                <a:latin typeface="黑体" panose="02010609060101010101" charset="-122"/>
                <a:ea typeface="黑体" panose="02010609060101010101" charset="-122"/>
              </a:rPr>
              <a:t>1.</a:t>
            </a:r>
            <a:r>
              <a:rPr lang="zh-CN" altLang="en-US" sz="4000">
                <a:latin typeface="黑体" panose="02010609060101010101" charset="-122"/>
                <a:ea typeface="黑体" panose="02010609060101010101" charset="-122"/>
              </a:rPr>
              <a:t>一是社会规范允许一定程度的行为偏差。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9265" y="286487"/>
            <a:ext cx="7543800" cy="830997"/>
          </a:xfrm>
          <a:prstGeom prst="rect">
            <a:avLst/>
          </a:prstGeom>
          <a:noFill/>
        </p:spPr>
        <p:txBody>
          <a:bodyPr wrap="square" rtlCol="0">
            <a:spAutoFit/>
          </a:bodyPr>
          <a:lstStyle/>
          <a:p>
            <a:r>
              <a:rPr sz="4800" dirty="0" err="1">
                <a:solidFill>
                  <a:schemeClr val="tx1"/>
                </a:solidFill>
                <a:latin typeface="黑体" panose="02010609060101010101" charset="-122"/>
                <a:ea typeface="黑体" panose="02010609060101010101" charset="-122"/>
                <a:cs typeface="黑体" panose="02010609060101010101" charset="-122"/>
                <a:sym typeface="+mn-ea"/>
              </a:rPr>
              <a:t>四、</a:t>
            </a:r>
            <a:r>
              <a:rPr sz="4800" dirty="0" err="1" smtClean="0">
                <a:solidFill>
                  <a:schemeClr val="tx1"/>
                </a:solidFill>
                <a:latin typeface="黑体" panose="02010609060101010101" charset="-122"/>
                <a:ea typeface="黑体" panose="02010609060101010101" charset="-122"/>
                <a:cs typeface="黑体" panose="02010609060101010101" charset="-122"/>
                <a:sym typeface="+mn-ea"/>
              </a:rPr>
              <a:t>政策规划程序</a:t>
            </a:r>
            <a:endParaRPr sz="40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TextBox 2"/>
          <p:cNvSpPr txBox="1"/>
          <p:nvPr/>
        </p:nvSpPr>
        <p:spPr>
          <a:xfrm>
            <a:off x="324959" y="1067203"/>
            <a:ext cx="7975260" cy="3785652"/>
          </a:xfrm>
          <a:prstGeom prst="rect">
            <a:avLst/>
          </a:prstGeom>
          <a:noFill/>
        </p:spPr>
        <p:txBody>
          <a:bodyPr wrap="none" rtlCol="0">
            <a:spAutoFit/>
          </a:bodyPr>
          <a:lstStyle/>
          <a:p>
            <a:r>
              <a:rPr lang="zh-CN" altLang="en-US" sz="4000" dirty="0" smtClean="0">
                <a:solidFill>
                  <a:srgbClr val="FFC000"/>
                </a:solidFill>
                <a:latin typeface="微软雅黑" pitchFamily="34" charset="-122"/>
                <a:ea typeface="微软雅黑" pitchFamily="34" charset="-122"/>
              </a:rPr>
              <a:t>西蒙观点：</a:t>
            </a:r>
            <a:endParaRPr lang="en-US" altLang="zh-CN" sz="4000" dirty="0" smtClean="0">
              <a:solidFill>
                <a:srgbClr val="FFC000"/>
              </a:solidFill>
              <a:latin typeface="微软雅黑" pitchFamily="34" charset="-122"/>
              <a:ea typeface="微软雅黑" pitchFamily="34" charset="-122"/>
            </a:endParaRPr>
          </a:p>
          <a:p>
            <a:r>
              <a:rPr lang="zh-CN" altLang="en-US" sz="4000" dirty="0" smtClean="0">
                <a:latin typeface="微软雅黑" pitchFamily="34" charset="-122"/>
                <a:ea typeface="微软雅黑" pitchFamily="34" charset="-122"/>
              </a:rPr>
              <a:t>    情报活动：诊断问题所在，确定</a:t>
            </a:r>
            <a:endParaRPr lang="en-US" altLang="zh-CN" sz="4000" dirty="0" smtClean="0">
              <a:latin typeface="微软雅黑" pitchFamily="34" charset="-122"/>
              <a:ea typeface="微软雅黑" pitchFamily="34" charset="-122"/>
            </a:endParaRPr>
          </a:p>
          <a:p>
            <a:r>
              <a:rPr lang="zh-CN" altLang="en-US" sz="4000" dirty="0" smtClean="0">
                <a:latin typeface="微软雅黑" pitchFamily="34" charset="-122"/>
                <a:ea typeface="微软雅黑" pitchFamily="34" charset="-122"/>
              </a:rPr>
              <a:t>决策目标</a:t>
            </a:r>
          </a:p>
          <a:p>
            <a:r>
              <a:rPr lang="zh-CN" altLang="en-US" sz="4000" dirty="0" smtClean="0">
                <a:latin typeface="微软雅黑" pitchFamily="34" charset="-122"/>
                <a:ea typeface="微软雅黑" pitchFamily="34" charset="-122"/>
              </a:rPr>
              <a:t>    设计活动：探索和拟定各种可能</a:t>
            </a:r>
            <a:endParaRPr lang="en-US" altLang="zh-CN" sz="4000" dirty="0" smtClean="0">
              <a:latin typeface="微软雅黑" pitchFamily="34" charset="-122"/>
              <a:ea typeface="微软雅黑" pitchFamily="34" charset="-122"/>
            </a:endParaRPr>
          </a:p>
          <a:p>
            <a:r>
              <a:rPr lang="zh-CN" altLang="en-US" sz="4000" dirty="0" smtClean="0">
                <a:latin typeface="微软雅黑" pitchFamily="34" charset="-122"/>
                <a:ea typeface="微软雅黑" pitchFamily="34" charset="-122"/>
              </a:rPr>
              <a:t>的备择方案</a:t>
            </a:r>
          </a:p>
          <a:p>
            <a:r>
              <a:rPr lang="zh-CN" altLang="en-US" sz="4000" dirty="0" smtClean="0">
                <a:solidFill>
                  <a:srgbClr val="FFC000"/>
                </a:solidFill>
                <a:latin typeface="微软雅黑" pitchFamily="34" charset="-122"/>
                <a:ea typeface="微软雅黑" pitchFamily="34" charset="-122"/>
              </a:rPr>
              <a:t>   </a:t>
            </a:r>
            <a:r>
              <a:rPr lang="zh-CN" altLang="en-US" sz="4000" dirty="0" smtClean="0">
                <a:latin typeface="微软雅黑" pitchFamily="34" charset="-122"/>
                <a:ea typeface="微软雅黑" pitchFamily="34" charset="-122"/>
              </a:rPr>
              <a:t> 抉择活动：选出最合适的方案</a:t>
            </a:r>
            <a:endParaRPr lang="zh-CN" altLang="en-US" sz="4000" dirty="0">
              <a:latin typeface="微软雅黑" pitchFamily="34" charset="-122"/>
              <a:ea typeface="微软雅黑" pitchFamily="34"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4800" dirty="0" smtClean="0">
                <a:latin typeface="黑体" panose="02010609060101010101" charset="-122"/>
                <a:ea typeface="黑体" panose="02010609060101010101" charset="-122"/>
                <a:cs typeface="黑体" panose="02010609060101010101" charset="-122"/>
                <a:sym typeface="+mn-ea"/>
              </a:rPr>
              <a:t>四、政策规划程序</a:t>
            </a:r>
            <a:br>
              <a:rPr lang="zh-CN" altLang="en-US" sz="4800" dirty="0" smtClean="0">
                <a:latin typeface="黑体" panose="02010609060101010101" charset="-122"/>
                <a:ea typeface="黑体" panose="02010609060101010101" charset="-122"/>
                <a:cs typeface="黑体" panose="02010609060101010101" charset="-122"/>
                <a:sym typeface="+mn-ea"/>
              </a:rPr>
            </a:br>
            <a:endParaRPr lang="zh-CN" altLang="en-US" sz="4800" dirty="0"/>
          </a:p>
        </p:txBody>
      </p:sp>
      <p:sp>
        <p:nvSpPr>
          <p:cNvPr id="3" name="内容占位符 2"/>
          <p:cNvSpPr>
            <a:spLocks noGrp="1"/>
          </p:cNvSpPr>
          <p:nvPr>
            <p:ph idx="1"/>
          </p:nvPr>
        </p:nvSpPr>
        <p:spPr>
          <a:xfrm>
            <a:off x="402770" y="761999"/>
            <a:ext cx="8512630" cy="4626430"/>
          </a:xfrm>
        </p:spPr>
        <p:txBody>
          <a:bodyPr>
            <a:normAutofit fontScale="92500" lnSpcReduction="10000"/>
          </a:bodyPr>
          <a:lstStyle/>
          <a:p>
            <a:pPr>
              <a:lnSpc>
                <a:spcPct val="120000"/>
              </a:lnSpc>
            </a:pPr>
            <a:r>
              <a:rPr lang="zh-CN" altLang="en-US" sz="2800" b="1" dirty="0" smtClean="0">
                <a:solidFill>
                  <a:srgbClr val="FFC000"/>
                </a:solidFill>
              </a:rPr>
              <a:t> </a:t>
            </a:r>
            <a:r>
              <a:rPr lang="zh-CN" altLang="en-US" sz="4300" dirty="0" smtClean="0">
                <a:solidFill>
                  <a:srgbClr val="FFC000"/>
                </a:solidFill>
              </a:rPr>
              <a:t>陈振明观点：</a:t>
            </a:r>
          </a:p>
          <a:p>
            <a:pPr lvl="1">
              <a:lnSpc>
                <a:spcPct val="120000"/>
              </a:lnSpc>
              <a:buClr>
                <a:srgbClr val="990033"/>
              </a:buClr>
            </a:pPr>
            <a:r>
              <a:rPr lang="zh-CN" altLang="en-US" sz="4300" dirty="0" smtClean="0"/>
              <a:t>问题界定、目标确立、方案设计、后果预测和方案抉择</a:t>
            </a:r>
          </a:p>
          <a:p>
            <a:pPr>
              <a:lnSpc>
                <a:spcPct val="120000"/>
              </a:lnSpc>
            </a:pPr>
            <a:r>
              <a:rPr lang="zh-CN" altLang="en-US" sz="4300" dirty="0" smtClean="0">
                <a:solidFill>
                  <a:srgbClr val="FFC000"/>
                </a:solidFill>
              </a:rPr>
              <a:t> 陈庆云观点：</a:t>
            </a:r>
          </a:p>
          <a:p>
            <a:pPr lvl="1">
              <a:lnSpc>
                <a:spcPct val="120000"/>
              </a:lnSpc>
              <a:buClr>
                <a:srgbClr val="990033"/>
              </a:buClr>
            </a:pPr>
            <a:r>
              <a:rPr lang="zh-CN" altLang="en-US" sz="4300" dirty="0" smtClean="0"/>
              <a:t>确定目标，设计方案，评估方案，抉择方案</a:t>
            </a:r>
            <a:endParaRPr lang="zh-CN" altLang="en-US" sz="43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四、政策规划的基本程序</a:t>
            </a:r>
            <a:endParaRPr lang="zh-CN" altLang="en-US" dirty="0"/>
          </a:p>
        </p:txBody>
      </p:sp>
      <p:sp>
        <p:nvSpPr>
          <p:cNvPr id="3" name="内容占位符 2"/>
          <p:cNvSpPr>
            <a:spLocks noGrp="1"/>
          </p:cNvSpPr>
          <p:nvPr>
            <p:ph idx="1"/>
          </p:nvPr>
        </p:nvSpPr>
        <p:spPr/>
        <p:txBody>
          <a:bodyPr/>
          <a:lstStyle/>
          <a:p>
            <a:r>
              <a:rPr lang="zh-CN" altLang="en-US" dirty="0" smtClean="0"/>
              <a:t>（一）政策目标的确定</a:t>
            </a:r>
          </a:p>
          <a:p>
            <a:r>
              <a:rPr lang="zh-CN" altLang="en-US" dirty="0" smtClean="0"/>
              <a:t>（二）备择方案的设计</a:t>
            </a:r>
          </a:p>
          <a:p>
            <a:r>
              <a:rPr lang="zh-CN" altLang="en-US" dirty="0" smtClean="0"/>
              <a:t>（三）政策方案的评估</a:t>
            </a:r>
          </a:p>
          <a:p>
            <a:r>
              <a:rPr lang="zh-CN" altLang="en-US" dirty="0" smtClean="0"/>
              <a:t>（四）政策方案的优选</a:t>
            </a:r>
          </a:p>
          <a:p>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169285"/>
          </a:xfrm>
          <a:prstGeom prst="rect">
            <a:avLst/>
          </a:prstGeom>
          <a:noFill/>
        </p:spPr>
        <p:txBody>
          <a:bodyPr wrap="square" rtlCol="0">
            <a:spAutoFit/>
          </a:bodyPr>
          <a:lstStyle/>
          <a:p>
            <a:r>
              <a:rPr sz="4000">
                <a:solidFill>
                  <a:schemeClr val="tx1"/>
                </a:solidFill>
                <a:latin typeface="黑体" panose="02010609060101010101" charset="-122"/>
                <a:ea typeface="黑体" panose="02010609060101010101" charset="-122"/>
                <a:cs typeface="黑体" panose="02010609060101010101" charset="-122"/>
                <a:sym typeface="+mn-ea"/>
              </a:rPr>
              <a:t>（一）政策目标的确定</a:t>
            </a:r>
          </a:p>
          <a:p>
            <a:r>
              <a:rPr sz="4000">
                <a:solidFill>
                  <a:schemeClr val="tx1"/>
                </a:solidFill>
                <a:latin typeface="黑体" panose="02010609060101010101" charset="-122"/>
                <a:ea typeface="黑体" panose="02010609060101010101" charset="-122"/>
                <a:cs typeface="黑体" panose="02010609060101010101" charset="-122"/>
                <a:sym typeface="+mn-ea"/>
              </a:rPr>
              <a:t>政策目标：就是有关公共组织特别是政府为了解决关公共政策问题而采取的行动所要达到的目的、指标和效果。</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29285"/>
            <a:ext cx="7543800" cy="3847207"/>
          </a:xfrm>
          <a:prstGeom prst="rect">
            <a:avLst/>
          </a:prstGeom>
          <a:noFill/>
        </p:spPr>
        <p:txBody>
          <a:bodyPr wrap="square" rtlCol="0">
            <a:spAutoFit/>
          </a:bodyPr>
          <a:lstStyle/>
          <a:p>
            <a:pPr>
              <a:buFont typeface="Wingdings" pitchFamily="2" charset="2"/>
              <a:buNone/>
            </a:pPr>
            <a:r>
              <a:rPr lang="en-US" sz="4400" dirty="0" smtClean="0">
                <a:latin typeface="微软雅黑" pitchFamily="34" charset="-122"/>
                <a:ea typeface="微软雅黑" pitchFamily="34" charset="-122"/>
                <a:cs typeface="黑体" panose="02010609060101010101" charset="-122"/>
                <a:sym typeface="+mn-ea"/>
              </a:rPr>
              <a:t>1</a:t>
            </a:r>
            <a:r>
              <a:rPr lang="en-US" sz="4400" dirty="0" smtClean="0">
                <a:latin typeface="微软雅黑" pitchFamily="34" charset="-122"/>
                <a:ea typeface="微软雅黑" pitchFamily="34" charset="-122"/>
                <a:cs typeface="黑体" panose="02010609060101010101" charset="-122"/>
                <a:sym typeface="+mn-ea"/>
              </a:rPr>
              <a:t>.</a:t>
            </a:r>
            <a:r>
              <a:rPr lang="zh-CN" altLang="en-US" sz="4400" dirty="0" smtClean="0">
                <a:latin typeface="微软雅黑" pitchFamily="34" charset="-122"/>
                <a:ea typeface="微软雅黑" pitchFamily="34" charset="-122"/>
              </a:rPr>
              <a:t>政策目标的作用</a:t>
            </a:r>
          </a:p>
          <a:p>
            <a:pPr>
              <a:buClr>
                <a:srgbClr val="FF0000"/>
              </a:buClr>
            </a:pPr>
            <a:r>
              <a:rPr lang="en-US" altLang="zh-CN" sz="4000" dirty="0" smtClean="0">
                <a:latin typeface="微软雅黑" pitchFamily="34" charset="-122"/>
                <a:ea typeface="微软雅黑" pitchFamily="34" charset="-122"/>
              </a:rPr>
              <a:t>(1)</a:t>
            </a:r>
            <a:r>
              <a:rPr lang="zh-CN" altLang="en-US" sz="4000" dirty="0" smtClean="0">
                <a:latin typeface="微软雅黑" pitchFamily="34" charset="-122"/>
                <a:ea typeface="微软雅黑" pitchFamily="34" charset="-122"/>
              </a:rPr>
              <a:t>是</a:t>
            </a:r>
            <a:r>
              <a:rPr lang="zh-CN" altLang="en-US" sz="4000" dirty="0" smtClean="0">
                <a:latin typeface="微软雅黑" pitchFamily="34" charset="-122"/>
                <a:ea typeface="微软雅黑" pitchFamily="34" charset="-122"/>
              </a:rPr>
              <a:t>政策方案设计和优选的基础依据</a:t>
            </a:r>
          </a:p>
          <a:p>
            <a:pPr>
              <a:buClr>
                <a:srgbClr val="FF0000"/>
              </a:buClr>
            </a:pPr>
            <a:r>
              <a:rPr lang="en-US" altLang="zh-CN" sz="4000" dirty="0" smtClean="0">
                <a:latin typeface="微软雅黑" pitchFamily="34" charset="-122"/>
                <a:ea typeface="微软雅黑" pitchFamily="34" charset="-122"/>
              </a:rPr>
              <a:t>(2)</a:t>
            </a:r>
            <a:r>
              <a:rPr lang="zh-CN" altLang="en-US" sz="4000" dirty="0" smtClean="0">
                <a:latin typeface="微软雅黑" pitchFamily="34" charset="-122"/>
                <a:ea typeface="微软雅黑" pitchFamily="34" charset="-122"/>
              </a:rPr>
              <a:t>是</a:t>
            </a:r>
            <a:r>
              <a:rPr lang="zh-CN" altLang="en-US" sz="4000" dirty="0" smtClean="0">
                <a:latin typeface="微软雅黑" pitchFamily="34" charset="-122"/>
                <a:ea typeface="微软雅黑" pitchFamily="34" charset="-122"/>
              </a:rPr>
              <a:t>政策方案执行的指导方针</a:t>
            </a:r>
          </a:p>
          <a:p>
            <a:pPr>
              <a:buClr>
                <a:srgbClr val="FF0000"/>
              </a:buClr>
            </a:pPr>
            <a:r>
              <a:rPr lang="en-US" altLang="zh-CN" sz="4000" dirty="0" smtClean="0">
                <a:latin typeface="微软雅黑" pitchFamily="34" charset="-122"/>
                <a:ea typeface="微软雅黑" pitchFamily="34" charset="-122"/>
              </a:rPr>
              <a:t>(3)</a:t>
            </a:r>
            <a:r>
              <a:rPr lang="zh-CN" altLang="en-US" sz="4000" dirty="0" smtClean="0">
                <a:latin typeface="微软雅黑" pitchFamily="34" charset="-122"/>
                <a:ea typeface="微软雅黑" pitchFamily="34" charset="-122"/>
              </a:rPr>
              <a:t>是</a:t>
            </a:r>
            <a:r>
              <a:rPr lang="zh-CN" altLang="en-US" sz="4000" dirty="0" smtClean="0">
                <a:latin typeface="微软雅黑" pitchFamily="34" charset="-122"/>
                <a:ea typeface="微软雅黑" pitchFamily="34" charset="-122"/>
              </a:rPr>
              <a:t>政策绩效评估的参照标准</a:t>
            </a:r>
          </a:p>
          <a:p>
            <a:endParaRPr sz="4000" dirty="0">
              <a:latin typeface="微软雅黑" pitchFamily="34" charset="-122"/>
              <a:ea typeface="微软雅黑" pitchFamily="34" charset="-122"/>
              <a:cs typeface="黑体" panose="02010609060101010101" charset="-122"/>
              <a:sym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en-US" altLang="zh-CN" dirty="0" smtClean="0"/>
              <a:t>.</a:t>
            </a:r>
            <a:r>
              <a:rPr lang="zh-CN" altLang="en-US" dirty="0" smtClean="0">
                <a:latin typeface="宋体" pitchFamily="2" charset="-122"/>
              </a:rPr>
              <a:t>政策目标的有效性</a:t>
            </a:r>
            <a:endParaRPr lang="zh-CN" altLang="en-US" dirty="0"/>
          </a:p>
        </p:txBody>
      </p:sp>
      <p:sp>
        <p:nvSpPr>
          <p:cNvPr id="3" name="内容占位符 2"/>
          <p:cNvSpPr>
            <a:spLocks noGrp="1"/>
          </p:cNvSpPr>
          <p:nvPr>
            <p:ph idx="1"/>
          </p:nvPr>
        </p:nvSpPr>
        <p:spPr/>
        <p:txBody>
          <a:bodyPr>
            <a:normAutofit/>
          </a:bodyPr>
          <a:lstStyle/>
          <a:p>
            <a:pPr marL="742950" lvl="1" indent="-285750" eaLnBrk="0" hangingPunct="0">
              <a:spcBef>
                <a:spcPct val="20000"/>
              </a:spcBef>
              <a:buClr>
                <a:schemeClr val="accent1"/>
              </a:buClr>
            </a:pPr>
            <a:r>
              <a:rPr lang="en-US" altLang="zh-CN" dirty="0" smtClean="0"/>
              <a:t>(1)</a:t>
            </a:r>
            <a:r>
              <a:rPr lang="zh-CN" altLang="en-US" dirty="0" smtClean="0"/>
              <a:t>政策</a:t>
            </a:r>
            <a:r>
              <a:rPr lang="zh-CN" altLang="en-US" dirty="0" smtClean="0"/>
              <a:t>目标设计正确</a:t>
            </a:r>
          </a:p>
          <a:p>
            <a:pPr marL="742950" lvl="1" indent="-285750" eaLnBrk="0" hangingPunct="0">
              <a:spcBef>
                <a:spcPct val="20000"/>
              </a:spcBef>
              <a:buClr>
                <a:schemeClr val="accent1"/>
              </a:buClr>
            </a:pPr>
            <a:r>
              <a:rPr lang="en-US" altLang="zh-CN" dirty="0" smtClean="0"/>
              <a:t>(2)</a:t>
            </a:r>
            <a:r>
              <a:rPr lang="zh-CN" altLang="en-US" dirty="0" smtClean="0"/>
              <a:t>不同</a:t>
            </a:r>
            <a:r>
              <a:rPr lang="zh-CN" altLang="en-US" dirty="0" smtClean="0"/>
              <a:t>参与者对政策目标的</a:t>
            </a:r>
            <a:r>
              <a:rPr lang="zh-CN" altLang="en-US" dirty="0" smtClean="0"/>
              <a:t>共识</a:t>
            </a:r>
            <a:endParaRPr lang="en-US" altLang="zh-CN" dirty="0" smtClean="0"/>
          </a:p>
        </p:txBody>
      </p:sp>
      <p:sp>
        <p:nvSpPr>
          <p:cNvPr id="4" name="标题 1"/>
          <p:cNvSpPr txBox="1">
            <a:spLocks/>
          </p:cNvSpPr>
          <p:nvPr/>
        </p:nvSpPr>
        <p:spPr>
          <a:xfrm>
            <a:off x="737507" y="2799331"/>
            <a:ext cx="7886700" cy="99417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4400" dirty="0" smtClean="0">
                <a:latin typeface="微软雅黑" pitchFamily="34" charset="-122"/>
                <a:ea typeface="微软雅黑" pitchFamily="34" charset="-122"/>
                <a:cs typeface="+mj-cs"/>
              </a:rPr>
              <a:t>3</a:t>
            </a:r>
            <a:r>
              <a:rPr kumimoji="0" lang="en-US" altLang="zh-CN" sz="44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a:t>
            </a:r>
            <a:r>
              <a:rPr kumimoji="0" lang="zh-CN" altLang="en-US" sz="4400" b="0" i="0" u="none" strike="noStrike" kern="1200" cap="none" spc="0" normalizeH="0" baseline="0" noProof="0" dirty="0" smtClean="0">
                <a:ln>
                  <a:noFill/>
                </a:ln>
                <a:solidFill>
                  <a:schemeClr val="tx1"/>
                </a:solidFill>
                <a:effectLst/>
                <a:uLnTx/>
                <a:uFillTx/>
                <a:latin typeface="宋体" pitchFamily="2" charset="-122"/>
                <a:ea typeface="微软雅黑" pitchFamily="34" charset="-122"/>
                <a:cs typeface="+mj-cs"/>
              </a:rPr>
              <a:t>政策目标有效性的</a:t>
            </a:r>
            <a:r>
              <a:rPr kumimoji="0" lang="en-US" altLang="zh-CN" sz="4400" b="0" i="0" u="none" strike="noStrike" kern="1200" cap="none" spc="0" normalizeH="0" baseline="0" noProof="0" dirty="0" smtClean="0">
                <a:ln>
                  <a:noFill/>
                </a:ln>
                <a:solidFill>
                  <a:schemeClr val="tx1"/>
                </a:solidFill>
                <a:effectLst/>
                <a:uLnTx/>
                <a:uFillTx/>
                <a:latin typeface="宋体" pitchFamily="2" charset="-122"/>
                <a:ea typeface="微软雅黑" pitchFamily="34" charset="-122"/>
                <a:cs typeface="+mj-cs"/>
              </a:rPr>
              <a:t>SMART</a:t>
            </a:r>
            <a:r>
              <a:rPr kumimoji="0" lang="zh-CN" altLang="en-US" sz="4400" b="0" i="0" u="none" strike="noStrike" kern="1200" cap="none" spc="0" normalizeH="0" baseline="0" noProof="0" dirty="0" smtClean="0">
                <a:ln>
                  <a:noFill/>
                </a:ln>
                <a:solidFill>
                  <a:schemeClr val="tx1"/>
                </a:solidFill>
                <a:effectLst/>
                <a:uLnTx/>
                <a:uFillTx/>
                <a:latin typeface="宋体" pitchFamily="2" charset="-122"/>
                <a:ea typeface="微软雅黑" pitchFamily="34" charset="-122"/>
                <a:cs typeface="+mj-cs"/>
              </a:rPr>
              <a:t>原则</a:t>
            </a:r>
            <a:endParaRPr kumimoji="0" lang="zh-CN" altLang="en-US" sz="44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a:t>
            </a:r>
            <a:r>
              <a:rPr lang="en-US" altLang="zh-CN" dirty="0" smtClean="0"/>
              <a:t>.</a:t>
            </a:r>
            <a:r>
              <a:rPr lang="zh-CN" altLang="en-US" dirty="0" smtClean="0"/>
              <a:t>确定</a:t>
            </a:r>
            <a:r>
              <a:rPr lang="zh-CN" altLang="en-US" dirty="0" smtClean="0"/>
              <a:t>政策目标的</a:t>
            </a:r>
            <a:r>
              <a:rPr lang="zh-CN" altLang="en-US" dirty="0" smtClean="0"/>
              <a:t>困难</a:t>
            </a:r>
            <a:endParaRPr lang="zh-CN" altLang="en-US" dirty="0"/>
          </a:p>
        </p:txBody>
      </p:sp>
      <p:sp>
        <p:nvSpPr>
          <p:cNvPr id="3" name="内容占位符 2"/>
          <p:cNvSpPr>
            <a:spLocks noGrp="1"/>
          </p:cNvSpPr>
          <p:nvPr>
            <p:ph idx="1"/>
          </p:nvPr>
        </p:nvSpPr>
        <p:spPr/>
        <p:txBody>
          <a:bodyPr>
            <a:noAutofit/>
          </a:bodyPr>
          <a:lstStyle/>
          <a:p>
            <a:pPr eaLnBrk="0" hangingPunct="0">
              <a:buClr>
                <a:srgbClr val="FF0000"/>
              </a:buClr>
            </a:pPr>
            <a:r>
              <a:rPr lang="en-US" altLang="zh-CN" dirty="0" smtClean="0"/>
              <a:t>(1)</a:t>
            </a:r>
            <a:r>
              <a:rPr lang="zh-CN" altLang="en-US" dirty="0" smtClean="0"/>
              <a:t>价值</a:t>
            </a:r>
            <a:r>
              <a:rPr lang="zh-CN" altLang="en-US" dirty="0" smtClean="0"/>
              <a:t>因素：政策制定者的价值</a:t>
            </a:r>
            <a:r>
              <a:rPr lang="zh-CN" altLang="en-US" dirty="0" smtClean="0"/>
              <a:t>判断</a:t>
            </a:r>
            <a:endParaRPr lang="zh-CN" altLang="en-US" dirty="0" smtClean="0"/>
          </a:p>
          <a:p>
            <a:pPr eaLnBrk="0" hangingPunct="0">
              <a:buClr>
                <a:srgbClr val="FF0000"/>
              </a:buClr>
            </a:pPr>
            <a:r>
              <a:rPr lang="en-US" altLang="zh-CN" dirty="0" smtClean="0"/>
              <a:t>(2)</a:t>
            </a:r>
            <a:r>
              <a:rPr lang="zh-CN" altLang="en-US" dirty="0" smtClean="0"/>
              <a:t>政治</a:t>
            </a:r>
            <a:r>
              <a:rPr lang="zh-CN" altLang="en-US" dirty="0" smtClean="0"/>
              <a:t>因素：决策者、利益</a:t>
            </a:r>
            <a:r>
              <a:rPr lang="zh-CN" altLang="en-US" dirty="0" smtClean="0"/>
              <a:t>集团</a:t>
            </a:r>
            <a:endParaRPr lang="zh-CN" altLang="en-US" dirty="0" smtClean="0"/>
          </a:p>
          <a:p>
            <a:pPr eaLnBrk="0" hangingPunct="0">
              <a:buClr>
                <a:srgbClr val="FF0000"/>
              </a:buClr>
            </a:pPr>
            <a:r>
              <a:rPr lang="en-US" altLang="zh-CN" dirty="0" smtClean="0"/>
              <a:t>(3)</a:t>
            </a:r>
            <a:r>
              <a:rPr lang="zh-CN" altLang="en-US" dirty="0" smtClean="0"/>
              <a:t>多目标</a:t>
            </a:r>
            <a:r>
              <a:rPr lang="zh-CN" altLang="en-US" dirty="0" smtClean="0"/>
              <a:t>间的冲突：政策目标是一个多重系统</a:t>
            </a:r>
          </a:p>
          <a:p>
            <a:endParaRPr lang="zh-CN" alt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0100" y="686435"/>
            <a:ext cx="7543800" cy="3230245"/>
          </a:xfrm>
          <a:prstGeom prst="rect">
            <a:avLst/>
          </a:prstGeom>
          <a:noFill/>
        </p:spPr>
        <p:txBody>
          <a:bodyPr wrap="square" rtlCol="0">
            <a:spAutoFit/>
          </a:bodyPr>
          <a:lstStyle/>
          <a:p>
            <a:r>
              <a:rPr sz="4400" dirty="0">
                <a:solidFill>
                  <a:schemeClr val="tx1"/>
                </a:solidFill>
                <a:latin typeface="黑体" panose="02010609060101010101" charset="-122"/>
                <a:ea typeface="黑体" panose="02010609060101010101" charset="-122"/>
                <a:cs typeface="黑体" panose="02010609060101010101" charset="-122"/>
                <a:sym typeface="+mn-ea"/>
              </a:rPr>
              <a:t>（二</a:t>
            </a:r>
            <a:r>
              <a:rPr sz="4400" dirty="0" smtClean="0">
                <a:solidFill>
                  <a:schemeClr val="tx1"/>
                </a:solidFill>
                <a:latin typeface="黑体" panose="02010609060101010101" charset="-122"/>
                <a:ea typeface="黑体" panose="02010609060101010101" charset="-122"/>
                <a:cs typeface="黑体" panose="02010609060101010101" charset="-122"/>
                <a:sym typeface="+mn-ea"/>
              </a:rPr>
              <a:t>）</a:t>
            </a:r>
            <a:r>
              <a:rPr lang="zh-CN" altLang="en-US" sz="4400" dirty="0" smtClean="0">
                <a:latin typeface="黑体" panose="02010609060101010101" charset="-122"/>
                <a:ea typeface="黑体" panose="02010609060101010101" charset="-122"/>
                <a:cs typeface="黑体" panose="02010609060101010101" charset="-122"/>
                <a:sym typeface="+mn-ea"/>
              </a:rPr>
              <a:t>备择</a:t>
            </a:r>
            <a:r>
              <a:rPr sz="4400" dirty="0" err="1" smtClean="0">
                <a:solidFill>
                  <a:schemeClr val="tx1"/>
                </a:solidFill>
                <a:latin typeface="黑体" panose="02010609060101010101" charset="-122"/>
                <a:ea typeface="黑体" panose="02010609060101010101" charset="-122"/>
                <a:cs typeface="黑体" panose="02010609060101010101" charset="-122"/>
                <a:sym typeface="+mn-ea"/>
              </a:rPr>
              <a:t>方案的设计</a:t>
            </a:r>
            <a:endParaRPr sz="4000" dirty="0">
              <a:solidFill>
                <a:schemeClr val="tx1"/>
              </a:solidFill>
              <a:latin typeface="黑体" panose="02010609060101010101" charset="-122"/>
              <a:ea typeface="黑体" panose="02010609060101010101" charset="-122"/>
              <a:cs typeface="黑体" panose="02010609060101010101" charset="-122"/>
              <a:sym typeface="+mn-ea"/>
            </a:endParaRPr>
          </a:p>
          <a:p>
            <a:r>
              <a:rPr sz="4000" dirty="0" err="1">
                <a:solidFill>
                  <a:schemeClr val="tx1"/>
                </a:solidFill>
                <a:latin typeface="黑体" panose="02010609060101010101" charset="-122"/>
                <a:ea typeface="黑体" panose="02010609060101010101" charset="-122"/>
                <a:cs typeface="黑体" panose="02010609060101010101" charset="-122"/>
                <a:sym typeface="+mn-ea"/>
              </a:rPr>
              <a:t>政策规划的第二步工作就是设计政策方案</a:t>
            </a:r>
            <a:r>
              <a:rPr sz="4000" dirty="0">
                <a:solidFill>
                  <a:schemeClr val="tx1"/>
                </a:solidFill>
                <a:latin typeface="黑体" panose="02010609060101010101" charset="-122"/>
                <a:ea typeface="黑体" panose="02010609060101010101" charset="-122"/>
                <a:cs typeface="黑体" panose="02010609060101010101" charset="-122"/>
                <a:sym typeface="+mn-ea"/>
              </a:rPr>
              <a:t>。</a:t>
            </a:r>
            <a:r>
              <a:rPr sz="4000" dirty="0" err="1">
                <a:solidFill>
                  <a:schemeClr val="tx1"/>
                </a:solidFill>
                <a:latin typeface="黑体" panose="02010609060101010101" charset="-122"/>
                <a:ea typeface="黑体" panose="02010609060101010101" charset="-122"/>
                <a:cs typeface="黑体" panose="02010609060101010101" charset="-122"/>
                <a:sym typeface="+mn-ea"/>
              </a:rPr>
              <a:t>就像医生给病人开出的药方，是能不能治好病的关键性步骤</a:t>
            </a:r>
            <a:r>
              <a:rPr sz="4000" dirty="0">
                <a:solidFill>
                  <a:schemeClr val="tx1"/>
                </a:solidFill>
                <a:latin typeface="黑体" panose="02010609060101010101" charset="-122"/>
                <a:ea typeface="黑体" panose="02010609060101010101" charset="-122"/>
                <a:cs typeface="黑体" panose="02010609060101010101" charset="-122"/>
                <a:sym typeface="+mn-ea"/>
              </a:rPr>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6557" y="523149"/>
            <a:ext cx="7543800" cy="3970318"/>
          </a:xfrm>
          <a:prstGeom prst="rect">
            <a:avLst/>
          </a:prstGeom>
          <a:noFill/>
        </p:spPr>
        <p:txBody>
          <a:bodyPr wrap="square" rtlCol="0">
            <a:spAutoFit/>
          </a:bodyPr>
          <a:lstStyle/>
          <a:p>
            <a:pPr>
              <a:buFont typeface="Wingdings" pitchFamily="2" charset="2"/>
              <a:buNone/>
            </a:pPr>
            <a:r>
              <a:rPr lang="en-US" altLang="zh-CN"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政策</a:t>
            </a:r>
            <a:r>
              <a:rPr lang="zh-CN" altLang="en-US" sz="4400" dirty="0" smtClean="0">
                <a:latin typeface="微软雅黑" pitchFamily="34" charset="-122"/>
                <a:ea typeface="微软雅黑" pitchFamily="34" charset="-122"/>
              </a:rPr>
              <a:t>方案的轮廓设想：勾画可能的方案轮廓</a:t>
            </a:r>
          </a:p>
          <a:p>
            <a:pPr lvl="1"/>
            <a:r>
              <a:rPr lang="zh-CN" altLang="en-US" sz="4000" dirty="0" smtClean="0">
                <a:latin typeface="微软雅黑" pitchFamily="34" charset="-122"/>
                <a:ea typeface="微软雅黑" pitchFamily="34" charset="-122"/>
              </a:rPr>
              <a:t>（</a:t>
            </a:r>
            <a:r>
              <a:rPr lang="en-US" altLang="zh-CN" sz="4000" dirty="0" smtClean="0">
                <a:latin typeface="微软雅黑" pitchFamily="34" charset="-122"/>
                <a:ea typeface="微软雅黑" pitchFamily="34" charset="-122"/>
              </a:rPr>
              <a:t>1</a:t>
            </a:r>
            <a:r>
              <a:rPr lang="zh-CN" altLang="en-US" sz="4000" dirty="0" smtClean="0">
                <a:latin typeface="微软雅黑" pitchFamily="34" charset="-122"/>
                <a:ea typeface="微软雅黑" pitchFamily="34" charset="-122"/>
              </a:rPr>
              <a:t>）方案</a:t>
            </a:r>
            <a:r>
              <a:rPr lang="zh-CN" altLang="en-US" sz="4000" dirty="0" smtClean="0">
                <a:latin typeface="微软雅黑" pitchFamily="34" charset="-122"/>
                <a:ea typeface="微软雅黑" pitchFamily="34" charset="-122"/>
              </a:rPr>
              <a:t>全面性与多样性</a:t>
            </a:r>
          </a:p>
          <a:p>
            <a:pPr lvl="1"/>
            <a:r>
              <a:rPr lang="zh-CN" altLang="en-US" sz="4000" dirty="0" smtClean="0">
                <a:latin typeface="微软雅黑" pitchFamily="34" charset="-122"/>
                <a:ea typeface="微软雅黑" pitchFamily="34" charset="-122"/>
              </a:rPr>
              <a:t>（</a:t>
            </a:r>
            <a:r>
              <a:rPr lang="en-US" altLang="zh-CN" sz="4000" dirty="0" smtClean="0">
                <a:latin typeface="微软雅黑" pitchFamily="34" charset="-122"/>
                <a:ea typeface="微软雅黑" pitchFamily="34" charset="-122"/>
              </a:rPr>
              <a:t>2</a:t>
            </a:r>
            <a:r>
              <a:rPr lang="zh-CN" altLang="en-US" sz="4000" dirty="0" smtClean="0">
                <a:latin typeface="微软雅黑" pitchFamily="34" charset="-122"/>
                <a:ea typeface="微软雅黑" pitchFamily="34" charset="-122"/>
              </a:rPr>
              <a:t>）方案</a:t>
            </a:r>
            <a:r>
              <a:rPr lang="zh-CN" altLang="en-US" sz="4000" dirty="0" smtClean="0">
                <a:latin typeface="微软雅黑" pitchFamily="34" charset="-122"/>
                <a:ea typeface="微软雅黑" pitchFamily="34" charset="-122"/>
              </a:rPr>
              <a:t>彼此之间的互斥性</a:t>
            </a:r>
          </a:p>
          <a:p>
            <a:pPr lvl="1"/>
            <a:r>
              <a:rPr lang="zh-CN" altLang="en-US" sz="4000" dirty="0" smtClean="0">
                <a:latin typeface="微软雅黑" pitchFamily="34" charset="-122"/>
                <a:ea typeface="微软雅黑" pitchFamily="34" charset="-122"/>
              </a:rPr>
              <a:t>（</a:t>
            </a:r>
            <a:r>
              <a:rPr lang="en-US" altLang="zh-CN" sz="4000" dirty="0" smtClean="0">
                <a:latin typeface="微软雅黑" pitchFamily="34" charset="-122"/>
                <a:ea typeface="微软雅黑" pitchFamily="34" charset="-122"/>
              </a:rPr>
              <a:t>3</a:t>
            </a:r>
            <a:r>
              <a:rPr lang="zh-CN" altLang="en-US" sz="4000" dirty="0" smtClean="0">
                <a:latin typeface="微软雅黑" pitchFamily="34" charset="-122"/>
                <a:ea typeface="微软雅黑" pitchFamily="34" charset="-122"/>
              </a:rPr>
              <a:t>）设想</a:t>
            </a:r>
            <a:r>
              <a:rPr lang="zh-CN" altLang="en-US" sz="4000" dirty="0" smtClean="0">
                <a:latin typeface="微软雅黑" pitchFamily="34" charset="-122"/>
                <a:ea typeface="微软雅黑" pitchFamily="34" charset="-122"/>
              </a:rPr>
              <a:t>上的创新性</a:t>
            </a:r>
          </a:p>
          <a:p>
            <a:endParaRPr lang="zh-CN" sz="4400" dirty="0">
              <a:solidFill>
                <a:schemeClr val="tx1"/>
              </a:solidFill>
              <a:latin typeface="微软雅黑" pitchFamily="34" charset="-122"/>
              <a:ea typeface="微软雅黑" pitchFamily="34" charset="-122"/>
              <a:cs typeface="黑体" panose="02010609060101010101" charset="-122"/>
              <a:sym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6624" y="306503"/>
            <a:ext cx="7886700" cy="994172"/>
          </a:xfrm>
        </p:spPr>
        <p:txBody>
          <a:bodyPr/>
          <a:lstStyle/>
          <a:p>
            <a:r>
              <a:rPr lang="en-US" altLang="zh-CN" dirty="0" smtClean="0">
                <a:latin typeface="宋体" pitchFamily="2" charset="-122"/>
              </a:rPr>
              <a:t>2.</a:t>
            </a:r>
            <a:r>
              <a:rPr lang="zh-CN" altLang="en-US" dirty="0" smtClean="0">
                <a:latin typeface="宋体" pitchFamily="2" charset="-122"/>
              </a:rPr>
              <a:t>政策</a:t>
            </a:r>
            <a:r>
              <a:rPr lang="zh-CN" altLang="en-US" dirty="0" smtClean="0">
                <a:latin typeface="宋体" pitchFamily="2" charset="-122"/>
              </a:rPr>
              <a:t>方案的细化设计</a:t>
            </a:r>
            <a:endParaRPr lang="zh-CN" altLang="en-US" dirty="0"/>
          </a:p>
        </p:txBody>
      </p:sp>
      <p:sp>
        <p:nvSpPr>
          <p:cNvPr id="3" name="内容占位符 2"/>
          <p:cNvSpPr>
            <a:spLocks noGrp="1"/>
          </p:cNvSpPr>
          <p:nvPr>
            <p:ph idx="1"/>
          </p:nvPr>
        </p:nvSpPr>
        <p:spPr>
          <a:xfrm>
            <a:off x="628650" y="1445421"/>
            <a:ext cx="7886700" cy="3263504"/>
          </a:xfrm>
        </p:spPr>
        <p:txBody>
          <a:bodyPr>
            <a:normAutofit/>
          </a:bodyPr>
          <a:lstStyle/>
          <a:p>
            <a:r>
              <a:rPr lang="zh-CN" altLang="en-US" dirty="0" smtClean="0"/>
              <a:t>（</a:t>
            </a:r>
            <a:r>
              <a:rPr lang="en-US" altLang="zh-CN" dirty="0" smtClean="0"/>
              <a:t>1</a:t>
            </a:r>
            <a:r>
              <a:rPr lang="zh-CN" altLang="en-US" dirty="0" smtClean="0"/>
              <a:t>）对</a:t>
            </a:r>
            <a:r>
              <a:rPr lang="zh-CN" altLang="en-US" dirty="0" smtClean="0"/>
              <a:t>初步提出的方案</a:t>
            </a:r>
            <a:r>
              <a:rPr lang="zh-CN" altLang="en-US" dirty="0" smtClean="0"/>
              <a:t>加以</a:t>
            </a:r>
            <a:endParaRPr lang="en-US" altLang="zh-CN" dirty="0" smtClean="0"/>
          </a:p>
          <a:p>
            <a:r>
              <a:rPr lang="zh-CN" altLang="en-US" dirty="0" smtClean="0"/>
              <a:t>（</a:t>
            </a:r>
            <a:r>
              <a:rPr lang="en-US" altLang="zh-CN" dirty="0" smtClean="0"/>
              <a:t>2</a:t>
            </a:r>
            <a:r>
              <a:rPr lang="zh-CN" altLang="en-US" dirty="0" smtClean="0"/>
              <a:t>）对</a:t>
            </a:r>
            <a:r>
              <a:rPr lang="zh-CN" altLang="en-US" dirty="0" smtClean="0"/>
              <a:t>选出的方案加工细化</a:t>
            </a:r>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4291</Words>
  <Application>Microsoft Office PowerPoint</Application>
  <PresentationFormat>全屏显示(16:9)</PresentationFormat>
  <Paragraphs>420</Paragraphs>
  <Slides>157</Slides>
  <Notes>0</Notes>
  <HiddenSlides>0</HiddenSlides>
  <MMClips>0</MMClips>
  <ScaleCrop>false</ScaleCrop>
  <HeadingPairs>
    <vt:vector size="4" baseType="variant">
      <vt:variant>
        <vt:lpstr>主题</vt:lpstr>
      </vt:variant>
      <vt:variant>
        <vt:i4>1</vt:i4>
      </vt:variant>
      <vt:variant>
        <vt:lpstr>幻灯片标题</vt:lpstr>
      </vt:variant>
      <vt:variant>
        <vt:i4>157</vt:i4>
      </vt:variant>
    </vt:vector>
  </HeadingPairs>
  <TitlesOfParts>
    <vt:vector size="158" baseType="lpstr">
      <vt:lpstr>Office 主题</vt:lpstr>
      <vt:lpstr>幻灯片 1</vt:lpstr>
      <vt:lpstr>幻灯片 2</vt:lpstr>
      <vt:lpstr>幻灯片 3</vt:lpstr>
      <vt:lpstr>视频导入：我国人口结构性问题</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视频导入：</vt:lpstr>
      <vt:lpstr>一、公共政策问题的涵义</vt:lpstr>
      <vt:lpstr>幻灯片 21</vt:lpstr>
      <vt:lpstr>（二）公共政策问题的分类</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视频导入</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视频导入</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四、政策规划程序 </vt:lpstr>
      <vt:lpstr>四、政策规划的基本程序</vt:lpstr>
      <vt:lpstr>幻灯片 93</vt:lpstr>
      <vt:lpstr>幻灯片 94</vt:lpstr>
      <vt:lpstr>2.政策目标的有效性</vt:lpstr>
      <vt:lpstr>3.确定政策目标的困难</vt:lpstr>
      <vt:lpstr>幻灯片 97</vt:lpstr>
      <vt:lpstr>幻灯片 98</vt:lpstr>
      <vt:lpstr>2.政策方案的细化设计</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视频导入</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123</cp:lastModifiedBy>
  <cp:revision>34</cp:revision>
  <dcterms:created xsi:type="dcterms:W3CDTF">2016-09-21T01:56:00Z</dcterms:created>
  <dcterms:modified xsi:type="dcterms:W3CDTF">2018-08-16T01:48:45Z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