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2" r:id="rId2"/>
    <p:sldId id="291" r:id="rId3"/>
    <p:sldId id="263" r:id="rId4"/>
    <p:sldId id="274" r:id="rId5"/>
    <p:sldId id="310" r:id="rId6"/>
    <p:sldId id="311" r:id="rId7"/>
    <p:sldId id="312" r:id="rId8"/>
    <p:sldId id="313" r:id="rId9"/>
    <p:sldId id="314" r:id="rId10"/>
    <p:sldId id="315" r:id="rId11"/>
    <p:sldId id="316" r:id="rId12"/>
    <p:sldId id="317" r:id="rId13"/>
    <p:sldId id="275" r:id="rId14"/>
    <p:sldId id="319" r:id="rId15"/>
    <p:sldId id="320" r:id="rId16"/>
    <p:sldId id="321" r:id="rId17"/>
    <p:sldId id="322" r:id="rId18"/>
    <p:sldId id="323" r:id="rId19"/>
    <p:sldId id="324" r:id="rId20"/>
    <p:sldId id="325" r:id="rId21"/>
    <p:sldId id="326" r:id="rId22"/>
    <p:sldId id="276" r:id="rId23"/>
    <p:sldId id="277" r:id="rId24"/>
    <p:sldId id="278" r:id="rId25"/>
    <p:sldId id="327" r:id="rId26"/>
    <p:sldId id="328" r:id="rId27"/>
    <p:sldId id="330" r:id="rId28"/>
    <p:sldId id="331" r:id="rId29"/>
    <p:sldId id="332" r:id="rId30"/>
    <p:sldId id="333" r:id="rId31"/>
    <p:sldId id="334" r:id="rId32"/>
    <p:sldId id="335" r:id="rId33"/>
    <p:sldId id="336" r:id="rId34"/>
    <p:sldId id="337" r:id="rId35"/>
    <p:sldId id="338" r:id="rId36"/>
    <p:sldId id="339" r:id="rId37"/>
    <p:sldId id="341" r:id="rId38"/>
    <p:sldId id="342" r:id="rId39"/>
    <p:sldId id="343" r:id="rId40"/>
    <p:sldId id="344" r:id="rId41"/>
    <p:sldId id="345" r:id="rId42"/>
    <p:sldId id="346" r:id="rId43"/>
    <p:sldId id="347" r:id="rId44"/>
    <p:sldId id="348" r:id="rId45"/>
    <p:sldId id="349" r:id="rId46"/>
    <p:sldId id="285" r:id="rId47"/>
    <p:sldId id="286" r:id="rId48"/>
    <p:sldId id="350" r:id="rId49"/>
    <p:sldId id="351" r:id="rId50"/>
    <p:sldId id="352" r:id="rId51"/>
    <p:sldId id="353" r:id="rId52"/>
    <p:sldId id="287" r:id="rId53"/>
    <p:sldId id="355" r:id="rId54"/>
    <p:sldId id="356" r:id="rId55"/>
    <p:sldId id="357" r:id="rId56"/>
    <p:sldId id="358" r:id="rId57"/>
    <p:sldId id="290" r:id="rId58"/>
    <p:sldId id="359" r:id="rId59"/>
    <p:sldId id="360" r:id="rId60"/>
    <p:sldId id="361" r:id="rId61"/>
    <p:sldId id="362" r:id="rId62"/>
    <p:sldId id="363" r:id="rId63"/>
    <p:sldId id="364" r:id="rId64"/>
    <p:sldId id="365" r:id="rId65"/>
    <p:sldId id="366" r:id="rId66"/>
    <p:sldId id="367" r:id="rId67"/>
    <p:sldId id="368" r:id="rId68"/>
    <p:sldId id="369" r:id="rId69"/>
    <p:sldId id="370" r:id="rId70"/>
    <p:sldId id="371" r:id="rId71"/>
    <p:sldId id="372" r:id="rId72"/>
    <p:sldId id="373" r:id="rId73"/>
    <p:sldId id="374" r:id="rId74"/>
    <p:sldId id="375" r:id="rId75"/>
    <p:sldId id="376" r:id="rId7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876" y="-90"/>
      </p:cViewPr>
      <p:guideLst>
        <p:guide orient="horz" pos="1535"/>
        <p:guide pos="295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12" y="34290"/>
            <a:ext cx="9144000" cy="5143500"/>
          </a:xfrm>
          <a:prstGeom prst="rect">
            <a:avLst/>
          </a:prstGeom>
        </p:spPr>
      </p:pic>
      <p:sp>
        <p:nvSpPr>
          <p:cNvPr id="4" name="TextBox 3"/>
          <p:cNvSpPr txBox="1"/>
          <p:nvPr/>
        </p:nvSpPr>
        <p:spPr>
          <a:xfrm>
            <a:off x="338102" y="363549"/>
            <a:ext cx="481330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微软雅黑" panose="020B0503020204020204" pitchFamily="34" charset="-122"/>
                <a:ea typeface="微软雅黑" panose="020B0503020204020204" pitchFamily="34" charset="-122"/>
              </a:rPr>
              <a:t>第二章  政策系统</a:t>
            </a:r>
            <a:endParaRPr lang="zh-CN" altLang="en-US" sz="4800" b="1" dirty="0">
              <a:solidFill>
                <a:schemeClr val="bg1"/>
              </a:solidFill>
              <a:latin typeface="微软雅黑" panose="020B0503020204020204" pitchFamily="34" charset="-122"/>
              <a:ea typeface="微软雅黑" panose="020B0503020204020204" pitchFamily="34" charset="-122"/>
            </a:endParaRPr>
          </a:p>
        </p:txBody>
      </p:sp>
      <p:sp>
        <p:nvSpPr>
          <p:cNvPr id="7" name="圆角矩形 6"/>
          <p:cNvSpPr/>
          <p:nvPr>
            <p:custDataLst>
              <p:tags r:id="rId1"/>
            </p:custDataLst>
          </p:nvPr>
        </p:nvSpPr>
        <p:spPr>
          <a:xfrm>
            <a:off x="3109674" y="1745764"/>
            <a:ext cx="3466065" cy="620958"/>
          </a:xfrm>
          <a:prstGeom prst="roundRect">
            <a:avLst>
              <a:gd name="adj" fmla="val 50000"/>
            </a:avLst>
          </a:prstGeom>
          <a:solidFill>
            <a:schemeClr val="bg1"/>
          </a:solidFill>
          <a:ln>
            <a:noFill/>
          </a:ln>
          <a:effectLst>
            <a:outerShdw blurRad="50800" dist="38100" dir="2700000" algn="tl" rotWithShape="0">
              <a:srgbClr val="83B40D">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364500" tIns="34290" rIns="68580" bIns="34290" numCol="1" spcCol="0" rtlCol="0" fromWordArt="0" anchor="ctr" anchorCtr="0" forceAA="0" compatLnSpc="1">
            <a:noAutofit/>
          </a:bodyPr>
          <a:lstStyle/>
          <a:p>
            <a:r>
              <a:rPr lang="zh-CN" altLang="en-US" sz="4800" dirty="0">
                <a:solidFill>
                  <a:srgbClr val="92D050"/>
                </a:solidFill>
                <a:latin typeface="黑体" panose="02010609060101010101" charset="-122"/>
                <a:ea typeface="黑体" panose="02010609060101010101" charset="-122"/>
              </a:rPr>
              <a:t>政策主体</a:t>
            </a:r>
          </a:p>
        </p:txBody>
      </p:sp>
      <p:grpSp>
        <p:nvGrpSpPr>
          <p:cNvPr id="13" name="组合 12"/>
          <p:cNvGrpSpPr/>
          <p:nvPr>
            <p:custDataLst>
              <p:tags r:id="rId2"/>
            </p:custDataLst>
          </p:nvPr>
        </p:nvGrpSpPr>
        <p:grpSpPr>
          <a:xfrm>
            <a:off x="2187597" y="1595105"/>
            <a:ext cx="922277" cy="922277"/>
            <a:chOff x="2298700" y="1024341"/>
            <a:chExt cx="1365096" cy="1365096"/>
          </a:xfrm>
        </p:grpSpPr>
        <p:sp>
          <p:nvSpPr>
            <p:cNvPr id="9" name="椭圆 8"/>
            <p:cNvSpPr/>
            <p:nvPr>
              <p:custDataLst>
                <p:tags r:id="rId11"/>
              </p:custDataLst>
            </p:nvPr>
          </p:nvSpPr>
          <p:spPr>
            <a:xfrm>
              <a:off x="2298700" y="1024341"/>
              <a:ext cx="1365096" cy="1365096"/>
            </a:xfrm>
            <a:prstGeom prst="ellipse">
              <a:avLst/>
            </a:prstGeom>
            <a:solidFill>
              <a:srgbClr val="83B40D"/>
            </a:solidFill>
            <a:ln>
              <a:noFill/>
            </a:ln>
            <a:effectLst>
              <a:outerShdw blurRad="50800" dist="38100" dir="5400000" algn="t" rotWithShape="0">
                <a:srgbClr val="FFFFFF">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68580" tIns="34290" rIns="68580" bIns="34290" numCol="1" spcCol="0" rtlCol="0" fromWordArt="0" anchor="ctr" anchorCtr="0" forceAA="0" compatLnSpc="1">
              <a:normAutofit/>
            </a:bodyPr>
            <a:lstStyle/>
            <a:p>
              <a:pPr algn="ctr"/>
              <a:endParaRPr lang="zh-CN" altLang="en-US" sz="1350"/>
            </a:p>
          </p:txBody>
        </p:sp>
        <p:sp>
          <p:nvSpPr>
            <p:cNvPr id="10" name="椭圆 9"/>
            <p:cNvSpPr/>
            <p:nvPr>
              <p:custDataLst>
                <p:tags r:id="rId12"/>
              </p:custDataLst>
            </p:nvPr>
          </p:nvSpPr>
          <p:spPr>
            <a:xfrm>
              <a:off x="2416238" y="1141879"/>
              <a:ext cx="1130020" cy="1130020"/>
            </a:xfrm>
            <a:prstGeom prst="ellipse">
              <a:avLst/>
            </a:prstGeom>
            <a:noFill/>
            <a:ln>
              <a:solidFill>
                <a:srgbClr val="FFFFFF"/>
              </a:solidFill>
              <a:prstDash val="dash"/>
            </a:ln>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100">
                  <a:solidFill>
                    <a:srgbClr val="FFFFFF"/>
                  </a:solidFill>
                  <a:latin typeface="Arial" panose="020B0604020202020204" pitchFamily="34" charset="0"/>
                  <a:ea typeface="+mn-ea"/>
                  <a:cs typeface="+mn-ea"/>
                </a:rPr>
                <a:t>01</a:t>
              </a:r>
            </a:p>
          </p:txBody>
        </p:sp>
      </p:grpSp>
      <p:sp>
        <p:nvSpPr>
          <p:cNvPr id="24" name="圆角矩形 23"/>
          <p:cNvSpPr/>
          <p:nvPr>
            <p:custDataLst>
              <p:tags r:id="rId3"/>
            </p:custDataLst>
          </p:nvPr>
        </p:nvSpPr>
        <p:spPr>
          <a:xfrm>
            <a:off x="3154378" y="2890231"/>
            <a:ext cx="3466065" cy="620958"/>
          </a:xfrm>
          <a:prstGeom prst="roundRect">
            <a:avLst>
              <a:gd name="adj" fmla="val 50000"/>
            </a:avLst>
          </a:prstGeom>
          <a:solidFill>
            <a:schemeClr val="bg1"/>
          </a:solidFill>
          <a:ln>
            <a:noFill/>
          </a:ln>
          <a:effectLst>
            <a:outerShdw blurRad="50800" dist="38100" dir="2700000" algn="tl" rotWithShape="0">
              <a:srgbClr val="83B40D">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364500" tIns="34290" rIns="68580" bIns="34290" numCol="1" spcCol="0" rtlCol="0" fromWordArt="0" anchor="ctr" anchorCtr="0" forceAA="0" compatLnSpc="1">
            <a:noAutofit/>
          </a:bodyPr>
          <a:lstStyle/>
          <a:p>
            <a:r>
              <a:rPr lang="zh-CN" altLang="en-US" sz="4800" dirty="0">
                <a:solidFill>
                  <a:srgbClr val="92D050"/>
                </a:solidFill>
                <a:latin typeface="黑体" panose="02010609060101010101" charset="-122"/>
                <a:ea typeface="黑体" panose="02010609060101010101" charset="-122"/>
              </a:rPr>
              <a:t>政策客体</a:t>
            </a:r>
          </a:p>
        </p:txBody>
      </p:sp>
      <p:grpSp>
        <p:nvGrpSpPr>
          <p:cNvPr id="25" name="组合 24"/>
          <p:cNvGrpSpPr/>
          <p:nvPr>
            <p:custDataLst>
              <p:tags r:id="rId4"/>
            </p:custDataLst>
          </p:nvPr>
        </p:nvGrpSpPr>
        <p:grpSpPr>
          <a:xfrm>
            <a:off x="2232936" y="2704647"/>
            <a:ext cx="922277" cy="922277"/>
            <a:chOff x="2298700" y="1024341"/>
            <a:chExt cx="1365096" cy="1365096"/>
          </a:xfrm>
        </p:grpSpPr>
        <p:sp>
          <p:nvSpPr>
            <p:cNvPr id="26" name="椭圆 25"/>
            <p:cNvSpPr/>
            <p:nvPr>
              <p:custDataLst>
                <p:tags r:id="rId9"/>
              </p:custDataLst>
            </p:nvPr>
          </p:nvSpPr>
          <p:spPr>
            <a:xfrm>
              <a:off x="2298700" y="1024341"/>
              <a:ext cx="1365096" cy="1365096"/>
            </a:xfrm>
            <a:prstGeom prst="ellipse">
              <a:avLst/>
            </a:prstGeom>
            <a:solidFill>
              <a:srgbClr val="C5D12F"/>
            </a:solidFill>
            <a:ln>
              <a:noFill/>
            </a:ln>
            <a:effectLst>
              <a:outerShdw blurRad="50800" dist="38100" dir="5400000" algn="t" rotWithShape="0">
                <a:srgbClr val="FFFFFF">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68580" tIns="34290" rIns="68580" bIns="34290" numCol="1" spcCol="0" rtlCol="0" fromWordArt="0" anchor="ctr" anchorCtr="0" forceAA="0" compatLnSpc="1">
              <a:normAutofit/>
            </a:bodyPr>
            <a:lstStyle/>
            <a:p>
              <a:pPr algn="ctr"/>
              <a:endParaRPr lang="zh-CN" altLang="en-US" sz="1350"/>
            </a:p>
          </p:txBody>
        </p:sp>
        <p:sp>
          <p:nvSpPr>
            <p:cNvPr id="27" name="椭圆 26"/>
            <p:cNvSpPr/>
            <p:nvPr>
              <p:custDataLst>
                <p:tags r:id="rId10"/>
              </p:custDataLst>
            </p:nvPr>
          </p:nvSpPr>
          <p:spPr>
            <a:xfrm>
              <a:off x="2416238" y="1141879"/>
              <a:ext cx="1130020" cy="1130020"/>
            </a:xfrm>
            <a:prstGeom prst="ellipse">
              <a:avLst/>
            </a:prstGeom>
            <a:noFill/>
            <a:ln>
              <a:solidFill>
                <a:srgbClr val="FFFFFF"/>
              </a:solidFill>
              <a:prstDash val="dash"/>
            </a:ln>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100">
                  <a:solidFill>
                    <a:srgbClr val="FFFFFF"/>
                  </a:solidFill>
                  <a:latin typeface="Arial" panose="020B0604020202020204" pitchFamily="34" charset="0"/>
                  <a:ea typeface="+mn-ea"/>
                  <a:cs typeface="+mn-ea"/>
                </a:rPr>
                <a:t>02</a:t>
              </a:r>
            </a:p>
          </p:txBody>
        </p:sp>
      </p:grpSp>
      <p:sp>
        <p:nvSpPr>
          <p:cNvPr id="29" name="圆角矩形 28"/>
          <p:cNvSpPr/>
          <p:nvPr>
            <p:custDataLst>
              <p:tags r:id="rId5"/>
            </p:custDataLst>
          </p:nvPr>
        </p:nvSpPr>
        <p:spPr>
          <a:xfrm>
            <a:off x="3154826" y="4003583"/>
            <a:ext cx="3466066" cy="620958"/>
          </a:xfrm>
          <a:prstGeom prst="roundRect">
            <a:avLst>
              <a:gd name="adj" fmla="val 50000"/>
            </a:avLst>
          </a:prstGeom>
          <a:solidFill>
            <a:schemeClr val="bg1"/>
          </a:solidFill>
          <a:ln>
            <a:noFill/>
          </a:ln>
          <a:effectLst>
            <a:outerShdw blurRad="50800" dist="38100" dir="2700000" algn="tl" rotWithShape="0">
              <a:srgbClr val="83B40D">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364500" tIns="34290" rIns="68580" bIns="34290" numCol="1" spcCol="0" rtlCol="0" fromWordArt="0" anchor="ctr" anchorCtr="0" forceAA="0" compatLnSpc="1">
            <a:noAutofit/>
          </a:bodyPr>
          <a:lstStyle/>
          <a:p>
            <a:r>
              <a:rPr lang="zh-CN" altLang="en-US" sz="4800" dirty="0">
                <a:solidFill>
                  <a:srgbClr val="92D050"/>
                </a:solidFill>
                <a:latin typeface="黑体" panose="02010609060101010101" charset="-122"/>
                <a:ea typeface="黑体" panose="02010609060101010101" charset="-122"/>
              </a:rPr>
              <a:t>政策环境</a:t>
            </a:r>
          </a:p>
        </p:txBody>
      </p:sp>
      <p:grpSp>
        <p:nvGrpSpPr>
          <p:cNvPr id="30" name="组合 29"/>
          <p:cNvGrpSpPr/>
          <p:nvPr>
            <p:custDataLst>
              <p:tags r:id="rId6"/>
            </p:custDataLst>
          </p:nvPr>
        </p:nvGrpSpPr>
        <p:grpSpPr>
          <a:xfrm>
            <a:off x="2187434" y="3852924"/>
            <a:ext cx="922277" cy="922277"/>
            <a:chOff x="2298700" y="1024341"/>
            <a:chExt cx="1365096" cy="1365096"/>
          </a:xfrm>
        </p:grpSpPr>
        <p:sp>
          <p:nvSpPr>
            <p:cNvPr id="31" name="椭圆 30"/>
            <p:cNvSpPr/>
            <p:nvPr>
              <p:custDataLst>
                <p:tags r:id="rId7"/>
              </p:custDataLst>
            </p:nvPr>
          </p:nvSpPr>
          <p:spPr>
            <a:xfrm>
              <a:off x="2298700" y="1024341"/>
              <a:ext cx="1365096" cy="1365096"/>
            </a:xfrm>
            <a:prstGeom prst="ellipse">
              <a:avLst/>
            </a:prstGeom>
            <a:solidFill>
              <a:srgbClr val="56B4B6"/>
            </a:solidFill>
            <a:ln>
              <a:noFill/>
            </a:ln>
            <a:effectLst>
              <a:outerShdw blurRad="50800" dist="38100" dir="5400000" algn="t" rotWithShape="0">
                <a:srgbClr val="FFFFFF">
                  <a:lumMod val="75000"/>
                  <a:alpha val="40000"/>
                </a:srgbClr>
              </a:outerShdw>
            </a:effectLst>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68580" tIns="34290" rIns="68580" bIns="34290" numCol="1" spcCol="0" rtlCol="0" fromWordArt="0" anchor="ctr" anchorCtr="0" forceAA="0" compatLnSpc="1">
              <a:normAutofit/>
            </a:bodyPr>
            <a:lstStyle/>
            <a:p>
              <a:pPr algn="ctr"/>
              <a:endParaRPr lang="zh-CN" altLang="en-US" sz="1350"/>
            </a:p>
          </p:txBody>
        </p:sp>
        <p:sp>
          <p:nvSpPr>
            <p:cNvPr id="32" name="椭圆 31"/>
            <p:cNvSpPr/>
            <p:nvPr>
              <p:custDataLst>
                <p:tags r:id="rId8"/>
              </p:custDataLst>
            </p:nvPr>
          </p:nvSpPr>
          <p:spPr>
            <a:xfrm>
              <a:off x="2416238" y="1141879"/>
              <a:ext cx="1130020" cy="1130020"/>
            </a:xfrm>
            <a:prstGeom prst="ellipse">
              <a:avLst/>
            </a:prstGeom>
            <a:noFill/>
            <a:ln>
              <a:solidFill>
                <a:srgbClr val="FFFFFF"/>
              </a:solidFill>
              <a:prstDash val="dash"/>
            </a:ln>
          </p:spPr>
          <p:style>
            <a:lnRef idx="2">
              <a:srgbClr val="83B40D">
                <a:shade val="50000"/>
              </a:srgbClr>
            </a:lnRef>
            <a:fillRef idx="1">
              <a:srgbClr val="83B40D"/>
            </a:fillRef>
            <a:effectRef idx="0">
              <a:srgbClr val="83B40D"/>
            </a:effectRef>
            <a:fontRef idx="minor">
              <a:srgbClr val="FFFFFF"/>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100">
                  <a:solidFill>
                    <a:srgbClr val="FFFFFF"/>
                  </a:solidFill>
                  <a:latin typeface="Arial" panose="020B0604020202020204" pitchFamily="34" charset="0"/>
                  <a:ea typeface="+mn-ea"/>
                  <a:cs typeface="+mn-ea"/>
                </a:rPr>
                <a:t>03</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793115" y="844550"/>
            <a:ext cx="7557770"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然而，现代的人们已经越来越明 确地认识到，政策制定与政策执行相互缠绕、不可分割，行政执行部门对政策制 定不是没有影响，而是有很大影响。</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793115" y="741680"/>
            <a:ext cx="755777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（四）法院</a:t>
            </a:r>
          </a:p>
          <a:p>
            <a:r>
              <a:rPr lang="zh-CN" altLang="en-US" sz="4000">
                <a:solidFill>
                  <a:schemeClr val="bg1"/>
                </a:solidFill>
                <a:latin typeface="黑体" panose="02010609060101010101" charset="-122"/>
                <a:ea typeface="黑体" panose="02010609060101010101" charset="-122"/>
                <a:sym typeface="+mn-ea"/>
              </a:rPr>
              <a:t>尽管在许多国家特别是发展中国家，法院难以介入政策制定过稈，不具备实 际的决策功能，对公共政策的影响微乎其微；但在有些国家如</a:t>
            </a:r>
            <a:r>
              <a:rPr lang="zh-CN" altLang="en-US" sz="4000">
                <a:solidFill>
                  <a:srgbClr val="92D050"/>
                </a:solidFill>
                <a:latin typeface="黑体" panose="02010609060101010101" charset="-122"/>
                <a:ea typeface="黑体" panose="02010609060101010101" charset="-122"/>
                <a:sym typeface="+mn-ea"/>
              </a:rPr>
              <a:t>美国</a:t>
            </a:r>
            <a:r>
              <a:rPr lang="zh-CN" altLang="en-US" sz="4000">
                <a:solidFill>
                  <a:schemeClr val="bg1"/>
                </a:solidFill>
                <a:latin typeface="黑体" panose="02010609060101010101" charset="-122"/>
                <a:ea typeface="黑体" panose="02010609060101010101" charset="-122"/>
                <a:sym typeface="+mn-ea"/>
              </a:rPr>
              <a:t>，法院闯入了 许多社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6510"/>
            <a:ext cx="9144000" cy="5143500"/>
          </a:xfrm>
          <a:prstGeom prst="rect">
            <a:avLst/>
          </a:prstGeom>
        </p:spPr>
      </p:pic>
      <p:sp>
        <p:nvSpPr>
          <p:cNvPr id="2" name="文本框 1"/>
          <p:cNvSpPr txBox="1"/>
          <p:nvPr/>
        </p:nvSpPr>
        <p:spPr>
          <a:xfrm>
            <a:off x="793115" y="741680"/>
            <a:ext cx="7557770" cy="193802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会和政治活动领域，它们不仅参与了政策的制定，而且在其中扮演了非常重要的角色。</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0160"/>
            <a:ext cx="9144000" cy="5143500"/>
          </a:xfrm>
          <a:prstGeom prst="rect">
            <a:avLst/>
          </a:prstGeom>
        </p:spPr>
      </p:pic>
      <p:sp>
        <p:nvSpPr>
          <p:cNvPr id="3" name="TextBox 2"/>
          <p:cNvSpPr txBox="1"/>
          <p:nvPr/>
        </p:nvSpPr>
        <p:spPr>
          <a:xfrm>
            <a:off x="455234" y="300314"/>
            <a:ext cx="508000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二、非官方参与者</a:t>
            </a:r>
          </a:p>
        </p:txBody>
      </p:sp>
      <p:sp>
        <p:nvSpPr>
          <p:cNvPr id="2" name="文本框 1"/>
          <p:cNvSpPr txBox="1"/>
          <p:nvPr/>
        </p:nvSpPr>
        <p:spPr>
          <a:xfrm>
            <a:off x="1024255" y="1290955"/>
            <a:ext cx="7319010" cy="3230245"/>
          </a:xfrm>
          <a:prstGeom prst="rect">
            <a:avLst/>
          </a:prstGeom>
          <a:noFill/>
        </p:spPr>
        <p:txBody>
          <a:bodyPr wrap="square" rtlCol="0">
            <a:spAutoFit/>
          </a:bodyPr>
          <a:lstStyle/>
          <a:p>
            <a:r>
              <a:rPr lang="zh-CN" altLang="en-US" sz="4400" dirty="0">
                <a:solidFill>
                  <a:schemeClr val="bg1"/>
                </a:solidFill>
                <a:latin typeface="黑体" panose="02010609060101010101" charset="-122"/>
                <a:ea typeface="黑体" panose="02010609060101010101" charset="-122"/>
              </a:rPr>
              <a:t>（一）利益集团</a:t>
            </a:r>
          </a:p>
          <a:p>
            <a:r>
              <a:rPr lang="zh-CN" altLang="en-US" sz="4000" dirty="0">
                <a:solidFill>
                  <a:srgbClr val="92D050"/>
                </a:solidFill>
                <a:latin typeface="黑体" panose="02010609060101010101" charset="-122"/>
                <a:ea typeface="黑体" panose="02010609060101010101" charset="-122"/>
              </a:rPr>
              <a:t>利益</a:t>
            </a:r>
            <a:r>
              <a:rPr lang="zh-CN" altLang="en-US" sz="4000" dirty="0" smtClean="0">
                <a:solidFill>
                  <a:srgbClr val="92D050"/>
                </a:solidFill>
                <a:latin typeface="黑体" panose="02010609060101010101" charset="-122"/>
                <a:ea typeface="黑体" panose="02010609060101010101" charset="-122"/>
              </a:rPr>
              <a:t>集</a:t>
            </a:r>
            <a:r>
              <a:rPr lang="zh-CN" altLang="en-US" sz="4000" dirty="0" smtClean="0">
                <a:solidFill>
                  <a:srgbClr val="92D050"/>
                </a:solidFill>
                <a:latin typeface="黑体" panose="02010609060101010101" charset="-122"/>
                <a:ea typeface="黑体" panose="02010609060101010101" charset="-122"/>
              </a:rPr>
              <a:t>团</a:t>
            </a:r>
            <a:r>
              <a:rPr lang="zh-CN" altLang="en-US" sz="4000" dirty="0" smtClean="0">
                <a:solidFill>
                  <a:schemeClr val="bg1"/>
                </a:solidFill>
                <a:latin typeface="黑体" panose="02010609060101010101" charset="-122"/>
                <a:ea typeface="黑体" panose="02010609060101010101" charset="-122"/>
              </a:rPr>
              <a:t>是</a:t>
            </a:r>
            <a:r>
              <a:rPr lang="zh-CN" altLang="en-US" sz="4000" dirty="0">
                <a:solidFill>
                  <a:schemeClr val="bg1"/>
                </a:solidFill>
                <a:latin typeface="黑体" panose="02010609060101010101" charset="-122"/>
                <a:ea typeface="黑体" panose="02010609060101010101" charset="-122"/>
              </a:rPr>
              <a:t>由具有相同价值需求和利益倾向的个人所组成的团体或团体间的联盟。它代表成员的利益，履行利益</a:t>
            </a:r>
            <a:r>
              <a:rPr lang="zh-CN" altLang="en-US" sz="4000" dirty="0" smtClean="0">
                <a:solidFill>
                  <a:schemeClr val="bg1"/>
                </a:solidFill>
                <a:latin typeface="黑体" panose="02010609060101010101" charset="-122"/>
                <a:ea typeface="黑体" panose="02010609060101010101" charset="-122"/>
              </a:rPr>
              <a:t>表达的</a:t>
            </a:r>
            <a:r>
              <a:rPr lang="zh-CN" altLang="en-US" sz="4000" dirty="0">
                <a:solidFill>
                  <a:schemeClr val="bg1"/>
                </a:solidFill>
                <a:latin typeface="黑体" panose="02010609060101010101" charset="-122"/>
                <a:ea typeface="黑体" panose="02010609060101010101" charset="-122"/>
              </a:rPr>
              <a:t>功能。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0160"/>
            <a:ext cx="9144000" cy="5143500"/>
          </a:xfrm>
          <a:prstGeom prst="rect">
            <a:avLst/>
          </a:prstGeom>
        </p:spPr>
      </p:pic>
      <p:sp>
        <p:nvSpPr>
          <p:cNvPr id="2" name="文本框 1"/>
          <p:cNvSpPr txBox="1"/>
          <p:nvPr/>
        </p:nvSpPr>
        <p:spPr>
          <a:xfrm>
            <a:off x="912495" y="679450"/>
            <a:ext cx="731901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rPr>
              <a:t>利益集团影响政策制定的方式或途径是多种多样的，如院外活动、舆论宣传、政治捐款、抗议示威等。社会发展的多元化趋势必然导致利益集团数量的增多及其规模结构和活动方式的多样化。</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0160"/>
            <a:ext cx="9144000" cy="5143500"/>
          </a:xfrm>
          <a:prstGeom prst="rect">
            <a:avLst/>
          </a:prstGeom>
        </p:spPr>
      </p:pic>
      <p:sp>
        <p:nvSpPr>
          <p:cNvPr id="2" name="文本框 1"/>
          <p:cNvSpPr txBox="1"/>
          <p:nvPr/>
        </p:nvSpPr>
        <p:spPr>
          <a:xfrm>
            <a:off x="912495" y="679450"/>
            <a:ext cx="7319010" cy="384619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（二）政党</a:t>
            </a:r>
            <a:endParaRPr lang="zh-CN" altLang="en-US" sz="4000">
              <a:solidFill>
                <a:schemeClr val="bg1"/>
              </a:solidFill>
              <a:latin typeface="黑体" panose="02010609060101010101" charset="-122"/>
              <a:ea typeface="黑体" panose="02010609060101010101" charset="-122"/>
            </a:endParaRPr>
          </a:p>
          <a:p>
            <a:r>
              <a:rPr lang="zh-CN" altLang="en-US" sz="4000">
                <a:solidFill>
                  <a:srgbClr val="92D050"/>
                </a:solidFill>
                <a:latin typeface="黑体" panose="02010609060101010101" charset="-122"/>
                <a:ea typeface="黑体" panose="02010609060101010101" charset="-122"/>
              </a:rPr>
              <a:t>政党</a:t>
            </a:r>
            <a:r>
              <a:rPr lang="zh-CN" altLang="en-US" sz="4000">
                <a:solidFill>
                  <a:schemeClr val="bg1"/>
                </a:solidFill>
                <a:latin typeface="黑体" panose="02010609060101010101" charset="-122"/>
                <a:ea typeface="黑体" panose="02010609060101010101" charset="-122"/>
              </a:rPr>
              <a:t>作为利益集团的一种特殊类型，往往以政治联盟的形式出现。其关注的 政策范围要比一般的利益集团更广，对政策制定的影响当然也比一般利益集团更大。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0160"/>
            <a:ext cx="9144000" cy="5143500"/>
          </a:xfrm>
          <a:prstGeom prst="rect">
            <a:avLst/>
          </a:prstGeom>
        </p:spPr>
      </p:pic>
      <p:sp>
        <p:nvSpPr>
          <p:cNvPr id="2" name="文本框 1"/>
          <p:cNvSpPr txBox="1"/>
          <p:nvPr/>
        </p:nvSpPr>
        <p:spPr>
          <a:xfrm>
            <a:off x="912495" y="736600"/>
            <a:ext cx="7319010" cy="384619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（三）个人</a:t>
            </a:r>
            <a:endParaRPr lang="zh-CN" altLang="en-US" sz="4000">
              <a:solidFill>
                <a:schemeClr val="bg1"/>
              </a:solidFill>
              <a:latin typeface="黑体" panose="02010609060101010101" charset="-122"/>
              <a:ea typeface="黑体" panose="02010609060101010101" charset="-122"/>
            </a:endParaRPr>
          </a:p>
          <a:p>
            <a:r>
              <a:rPr lang="zh-CN" altLang="en-US" sz="4000">
                <a:solidFill>
                  <a:schemeClr val="bg1"/>
                </a:solidFill>
                <a:latin typeface="黑体" panose="02010609060101010101" charset="-122"/>
                <a:ea typeface="黑体" panose="02010609060101010101" charset="-122"/>
              </a:rPr>
              <a:t>在政策主体的讨论中，人们往往更多地关注那些重要的参与者而忽视作为个人的公民所能发挥的作用。最健康的制度，其公共决策是建立在最广泛的参与之上。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0160"/>
            <a:ext cx="9144000" cy="5143500"/>
          </a:xfrm>
          <a:prstGeom prst="rect">
            <a:avLst/>
          </a:prstGeom>
        </p:spPr>
      </p:pic>
      <p:sp>
        <p:nvSpPr>
          <p:cNvPr id="2" name="文本框 1"/>
          <p:cNvSpPr txBox="1"/>
          <p:nvPr/>
        </p:nvSpPr>
        <p:spPr>
          <a:xfrm>
            <a:off x="912495" y="736600"/>
            <a:ext cx="7319010" cy="323024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（四）大众传媒</a:t>
            </a:r>
            <a:endParaRPr lang="zh-CN" altLang="en-US" sz="4000">
              <a:solidFill>
                <a:schemeClr val="bg1"/>
              </a:solidFill>
              <a:latin typeface="黑体" panose="02010609060101010101" charset="-122"/>
              <a:ea typeface="黑体" panose="02010609060101010101" charset="-122"/>
            </a:endParaRPr>
          </a:p>
          <a:p>
            <a:r>
              <a:rPr lang="zh-CN" altLang="en-US" sz="4000">
                <a:solidFill>
                  <a:schemeClr val="bg1"/>
                </a:solidFill>
                <a:latin typeface="黑体" panose="02010609060101010101" charset="-122"/>
                <a:ea typeface="黑体" panose="02010609060101010101" charset="-122"/>
              </a:rPr>
              <a:t>现代</a:t>
            </a:r>
            <a:r>
              <a:rPr lang="zh-CN" altLang="en-US" sz="4000">
                <a:solidFill>
                  <a:srgbClr val="92D050"/>
                </a:solidFill>
                <a:latin typeface="黑体" panose="02010609060101010101" charset="-122"/>
                <a:ea typeface="黑体" panose="02010609060101010101" charset="-122"/>
              </a:rPr>
              <a:t>大众传媒</a:t>
            </a:r>
            <a:r>
              <a:rPr lang="zh-CN" altLang="en-US" sz="4000">
                <a:solidFill>
                  <a:schemeClr val="bg1"/>
                </a:solidFill>
                <a:latin typeface="黑体" panose="02010609060101010101" charset="-122"/>
                <a:ea typeface="黑体" panose="02010609060101010101" charset="-122"/>
              </a:rPr>
              <a:t>主要是指广播、电视、报纸杂志、书籍、电子信息网等人们借以表达思想和意愿、传播各种信息的舆论工具。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81075" y="679450"/>
            <a:ext cx="731901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rPr>
              <a:t>大众传媒之所以成为现代社会中政策主体的一个重要因素，是由它的特点决定的：</a:t>
            </a:r>
          </a:p>
          <a:p>
            <a:r>
              <a:rPr lang="zh-CN" altLang="en-US" sz="4000">
                <a:solidFill>
                  <a:schemeClr val="bg1"/>
                </a:solidFill>
                <a:latin typeface="黑体" panose="02010609060101010101" charset="-122"/>
                <a:ea typeface="黑体" panose="02010609060101010101" charset="-122"/>
              </a:rPr>
              <a:t>(1)传媒是传播政府政策意图的有效工具。</a:t>
            </a:r>
          </a:p>
          <a:p>
            <a:r>
              <a:rPr lang="zh-CN" altLang="en-US" sz="4000">
                <a:solidFill>
                  <a:schemeClr val="bg1"/>
                </a:solidFill>
                <a:latin typeface="黑体" panose="02010609060101010101" charset="-122"/>
                <a:ea typeface="黑体" panose="02010609060101010101" charset="-122"/>
              </a:rPr>
              <a:t>(2)传媒是社会舆论的风向标。</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81075" y="782320"/>
            <a:ext cx="3993515" cy="255333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(3)传媒是社会舆论的导向舵。</a:t>
            </a:r>
          </a:p>
          <a:p>
            <a:r>
              <a:rPr lang="zh-CN" altLang="en-US" sz="4000">
                <a:solidFill>
                  <a:schemeClr val="bg1"/>
                </a:solidFill>
                <a:latin typeface="黑体" panose="02010609060101010101" charset="-122"/>
                <a:ea typeface="黑体" panose="02010609060101010101" charset="-122"/>
                <a:sym typeface="+mn-ea"/>
              </a:rPr>
              <a:t>(4)传媒是社会信息分配的中枢。</a:t>
            </a:r>
            <a:endParaRPr lang="zh-CN" altLang="en-US" sz="4000">
              <a:solidFill>
                <a:schemeClr val="bg1"/>
              </a:solidFill>
              <a:latin typeface="黑体" panose="02010609060101010101" charset="-122"/>
              <a:ea typeface="黑体" panose="02010609060101010101" charset="-122"/>
            </a:endParaRPr>
          </a:p>
        </p:txBody>
      </p:sp>
      <p:pic>
        <p:nvPicPr>
          <p:cNvPr id="3" name="图片 2" descr="dazhongchuanmei"/>
          <p:cNvPicPr>
            <a:picLocks noChangeAspect="1"/>
          </p:cNvPicPr>
          <p:nvPr/>
        </p:nvPicPr>
        <p:blipFill>
          <a:blip r:embed="rId3" cstate="print"/>
          <a:stretch>
            <a:fillRect/>
          </a:stretch>
        </p:blipFill>
        <p:spPr>
          <a:xfrm>
            <a:off x="5715635" y="438150"/>
            <a:ext cx="2456180" cy="1847850"/>
          </a:xfrm>
          <a:prstGeom prst="rect">
            <a:avLst/>
          </a:prstGeom>
        </p:spPr>
      </p:pic>
      <p:pic>
        <p:nvPicPr>
          <p:cNvPr id="4" name="图片 3" descr="weibo"/>
          <p:cNvPicPr>
            <a:picLocks noChangeAspect="1"/>
          </p:cNvPicPr>
          <p:nvPr/>
        </p:nvPicPr>
        <p:blipFill>
          <a:blip r:embed="rId4" cstate="print"/>
          <a:stretch>
            <a:fillRect/>
          </a:stretch>
        </p:blipFill>
        <p:spPr>
          <a:xfrm>
            <a:off x="5172710" y="2466340"/>
            <a:ext cx="3541395" cy="217424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878" y="0"/>
            <a:ext cx="9144000" cy="5143500"/>
          </a:xfrm>
          <a:prstGeom prst="rect">
            <a:avLst/>
          </a:prstGeom>
        </p:spPr>
      </p:pic>
      <p:sp>
        <p:nvSpPr>
          <p:cNvPr id="3" name="TextBox 2"/>
          <p:cNvSpPr txBox="1"/>
          <p:nvPr/>
        </p:nvSpPr>
        <p:spPr>
          <a:xfrm>
            <a:off x="2618346" y="2480879"/>
            <a:ext cx="4427220" cy="1106805"/>
          </a:xfrm>
          <a:prstGeom prst="rect">
            <a:avLst/>
          </a:prstGeom>
          <a:noFill/>
        </p:spPr>
        <p:txBody>
          <a:bodyPr wrap="none" rtlCol="0">
            <a:spAutoFit/>
          </a:bodyPr>
          <a:lstStyle/>
          <a:p>
            <a:pPr>
              <a:lnSpc>
                <a:spcPct val="150000"/>
              </a:lnSpc>
            </a:pPr>
            <a:r>
              <a:rPr lang="zh-CN" altLang="en-US" sz="4400" b="1" dirty="0" smtClean="0">
                <a:solidFill>
                  <a:schemeClr val="bg1"/>
                </a:solidFill>
                <a:latin typeface="微软雅黑" panose="020B0503020204020204" pitchFamily="34" charset="-122"/>
                <a:ea typeface="微软雅黑" panose="020B0503020204020204" pitchFamily="34" charset="-122"/>
              </a:rPr>
              <a:t>单元一  政策主体</a:t>
            </a:r>
          </a:p>
        </p:txBody>
      </p:sp>
      <p:sp>
        <p:nvSpPr>
          <p:cNvPr id="4" name="TextBox 3"/>
          <p:cNvSpPr txBox="1"/>
          <p:nvPr/>
        </p:nvSpPr>
        <p:spPr>
          <a:xfrm>
            <a:off x="421287" y="1135709"/>
            <a:ext cx="481330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微软雅黑" panose="020B0503020204020204" pitchFamily="34" charset="-122"/>
                <a:ea typeface="微软雅黑" panose="020B0503020204020204" pitchFamily="34" charset="-122"/>
              </a:rPr>
              <a:t>第二章  政策系统</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23925" y="690880"/>
            <a:ext cx="7524115"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rPr>
              <a:t>（五）思想库</a:t>
            </a:r>
          </a:p>
          <a:p>
            <a:r>
              <a:rPr lang="zh-CN" altLang="en-US" sz="4000">
                <a:solidFill>
                  <a:srgbClr val="92D050"/>
                </a:solidFill>
                <a:latin typeface="黑体" panose="02010609060101010101" charset="-122"/>
                <a:ea typeface="黑体" panose="02010609060101010101" charset="-122"/>
              </a:rPr>
              <a:t>思想库</a:t>
            </a:r>
            <a:r>
              <a:rPr lang="zh-CN" altLang="en-US" sz="4000">
                <a:solidFill>
                  <a:schemeClr val="bg1"/>
                </a:solidFill>
                <a:latin typeface="黑体" panose="02010609060101010101" charset="-122"/>
                <a:ea typeface="黑体" panose="02010609060101010101" charset="-122"/>
              </a:rPr>
              <a:t>（thinktank)或脑库（braintrust)是现代政策研究组织的别称，它是政策主体的一个十分独特而又非常重要的构成因素，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23925" y="679450"/>
            <a:ext cx="7524115"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被认为是现代决策链条中不 可缺少的一环。</a:t>
            </a:r>
          </a:p>
          <a:p>
            <a:r>
              <a:rPr lang="zh-CN" altLang="en-US" sz="4000">
                <a:solidFill>
                  <a:schemeClr val="bg1"/>
                </a:solidFill>
                <a:latin typeface="黑体" panose="02010609060101010101" charset="-122"/>
                <a:ea typeface="黑体" panose="02010609060101010101" charset="-122"/>
              </a:rPr>
              <a:t>思想库有如下几种类型：(1)官方思想库。(2)半官方思想库。(3)民间思想库。(4)国际思想库。</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878" y="0"/>
            <a:ext cx="9144000" cy="5143500"/>
          </a:xfrm>
          <a:prstGeom prst="rect">
            <a:avLst/>
          </a:prstGeom>
        </p:spPr>
      </p:pic>
      <p:sp>
        <p:nvSpPr>
          <p:cNvPr id="3" name="TextBox 2"/>
          <p:cNvSpPr txBox="1"/>
          <p:nvPr/>
        </p:nvSpPr>
        <p:spPr>
          <a:xfrm>
            <a:off x="2565641" y="2334829"/>
            <a:ext cx="4427220" cy="1106805"/>
          </a:xfrm>
          <a:prstGeom prst="rect">
            <a:avLst/>
          </a:prstGeom>
          <a:noFill/>
        </p:spPr>
        <p:txBody>
          <a:bodyPr wrap="none" rtlCol="0">
            <a:spAutoFit/>
          </a:bodyPr>
          <a:lstStyle/>
          <a:p>
            <a:pPr>
              <a:lnSpc>
                <a:spcPct val="150000"/>
              </a:lnSpc>
            </a:pPr>
            <a:r>
              <a:rPr lang="zh-CN" altLang="en-US" sz="4400" b="1" dirty="0" smtClean="0">
                <a:solidFill>
                  <a:schemeClr val="bg1"/>
                </a:solidFill>
                <a:latin typeface="微软雅黑" panose="020B0503020204020204" pitchFamily="34" charset="-122"/>
                <a:ea typeface="微软雅黑" panose="020B0503020204020204" pitchFamily="34" charset="-122"/>
              </a:rPr>
              <a:t>单元二  政策客体</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400967" y="1297634"/>
            <a:ext cx="481330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微软雅黑" panose="020B0503020204020204" pitchFamily="34" charset="-122"/>
                <a:ea typeface="微软雅黑" panose="020B0503020204020204" pitchFamily="34" charset="-122"/>
              </a:rPr>
              <a:t>第二章  政策系统</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3" name="TextBox 2"/>
          <p:cNvSpPr txBox="1"/>
          <p:nvPr/>
        </p:nvSpPr>
        <p:spPr>
          <a:xfrm>
            <a:off x="445074" y="394294"/>
            <a:ext cx="446786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政策客体的含义</a:t>
            </a:r>
          </a:p>
        </p:txBody>
      </p:sp>
      <p:sp>
        <p:nvSpPr>
          <p:cNvPr id="2" name="文本框 1"/>
          <p:cNvSpPr txBox="1"/>
          <p:nvPr/>
        </p:nvSpPr>
        <p:spPr>
          <a:xfrm>
            <a:off x="1123950" y="1593215"/>
            <a:ext cx="6896100" cy="2799715"/>
          </a:xfrm>
          <a:prstGeom prst="rect">
            <a:avLst/>
          </a:prstGeom>
          <a:noFill/>
        </p:spPr>
        <p:txBody>
          <a:bodyPr wrap="square" rtlCol="0">
            <a:spAutoFit/>
          </a:bodyPr>
          <a:lstStyle/>
          <a:p>
            <a:r>
              <a:rPr lang="zh-CN" altLang="en-US" sz="4400">
                <a:solidFill>
                  <a:srgbClr val="92D050"/>
                </a:solidFill>
                <a:latin typeface="黑体" panose="02010609060101010101" charset="-122"/>
                <a:ea typeface="黑体" panose="02010609060101010101" charset="-122"/>
              </a:rPr>
              <a:t>政策客体</a:t>
            </a:r>
            <a:r>
              <a:rPr lang="zh-CN" altLang="en-US" sz="4400">
                <a:solidFill>
                  <a:schemeClr val="bg1"/>
                </a:solidFill>
                <a:latin typeface="黑体" panose="02010609060101010101" charset="-122"/>
                <a:ea typeface="黑体" panose="02010609060101010101" charset="-122"/>
              </a:rPr>
              <a:t>研究的是公共政策的作用对象及其影响范围，即所要处理的社会问题和公共政策的目标群体。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3" name="TextBox 2"/>
          <p:cNvSpPr txBox="1"/>
          <p:nvPr/>
        </p:nvSpPr>
        <p:spPr>
          <a:xfrm>
            <a:off x="497144" y="488274"/>
            <a:ext cx="691642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一、社会问题与政策问题</a:t>
            </a:r>
          </a:p>
        </p:txBody>
      </p:sp>
      <p:sp>
        <p:nvSpPr>
          <p:cNvPr id="2" name="文本框 1"/>
          <p:cNvSpPr txBox="1"/>
          <p:nvPr/>
        </p:nvSpPr>
        <p:spPr>
          <a:xfrm>
            <a:off x="901065" y="1561465"/>
            <a:ext cx="7341870" cy="279971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政府的主要功能及其公共政策的主导作用就在于有效地解决社会所面临的诸多问题，所以社会问题的客观存在及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3" name="TextBox 2"/>
          <p:cNvSpPr txBox="1"/>
          <p:nvPr/>
        </p:nvSpPr>
        <p:spPr>
          <a:xfrm>
            <a:off x="848299" y="751164"/>
            <a:ext cx="7447280" cy="3476625"/>
          </a:xfrm>
          <a:prstGeom prst="rect">
            <a:avLst/>
          </a:prstGeom>
          <a:noFill/>
        </p:spPr>
        <p:txBody>
          <a:bodyPr wrap="none" rtlCol="0">
            <a:spAutoFit/>
          </a:bodyPr>
          <a:lstStyle/>
          <a:p>
            <a:pPr algn="l" fontAlgn="auto">
              <a:lnSpc>
                <a:spcPct val="100000"/>
              </a:lnSpc>
            </a:pPr>
            <a:r>
              <a:rPr lang="zh-CN" altLang="en-US" sz="4400">
                <a:solidFill>
                  <a:schemeClr val="bg1"/>
                </a:solidFill>
                <a:latin typeface="黑体" panose="02010609060101010101" charset="-122"/>
                <a:ea typeface="黑体" panose="02010609060101010101" charset="-122"/>
                <a:sym typeface="+mn-ea"/>
              </a:rPr>
              <a:t>其主观认定被普遍认为是政策</a:t>
            </a:r>
          </a:p>
          <a:p>
            <a:pPr algn="l" fontAlgn="auto">
              <a:lnSpc>
                <a:spcPct val="100000"/>
              </a:lnSpc>
            </a:pPr>
            <a:r>
              <a:rPr lang="zh-CN" altLang="en-US" sz="4400">
                <a:solidFill>
                  <a:schemeClr val="bg1"/>
                </a:solidFill>
                <a:latin typeface="黑体" panose="02010609060101010101" charset="-122"/>
                <a:ea typeface="黑体" panose="02010609060101010101" charset="-122"/>
                <a:sym typeface="+mn-ea"/>
              </a:rPr>
              <a:t>过程的起点。政府作为社会的</a:t>
            </a:r>
          </a:p>
          <a:p>
            <a:pPr algn="l" fontAlgn="auto">
              <a:lnSpc>
                <a:spcPct val="100000"/>
              </a:lnSpc>
            </a:pPr>
            <a:r>
              <a:rPr lang="zh-CN" altLang="en-US" sz="4400">
                <a:solidFill>
                  <a:schemeClr val="bg1"/>
                </a:solidFill>
                <a:latin typeface="黑体" panose="02010609060101010101" charset="-122"/>
                <a:ea typeface="黑体" panose="02010609060101010101" charset="-122"/>
                <a:sym typeface="+mn-ea"/>
              </a:rPr>
              <a:t>公共权力机构，主要针对社会</a:t>
            </a:r>
          </a:p>
          <a:p>
            <a:pPr algn="l" fontAlgn="auto">
              <a:lnSpc>
                <a:spcPct val="100000"/>
              </a:lnSpc>
            </a:pPr>
            <a:r>
              <a:rPr lang="zh-CN" altLang="en-US" sz="4400">
                <a:solidFill>
                  <a:schemeClr val="bg1"/>
                </a:solidFill>
                <a:latin typeface="黑体" panose="02010609060101010101" charset="-122"/>
                <a:ea typeface="黑体" panose="02010609060101010101" charset="-122"/>
                <a:sym typeface="+mn-ea"/>
              </a:rPr>
              <a:t>问题进行决策。</a:t>
            </a:r>
          </a:p>
          <a:p>
            <a:pPr algn="l" fontAlgn="auto">
              <a:lnSpc>
                <a:spcPct val="100000"/>
              </a:lnSpc>
            </a:pPr>
            <a:r>
              <a:rPr lang="zh-CN" altLang="en-US" sz="4400" b="1" dirty="0" smtClean="0">
                <a:solidFill>
                  <a:srgbClr val="92D050"/>
                </a:solidFill>
                <a:latin typeface="黑体" panose="02010609060101010101" charset="-122"/>
                <a:ea typeface="黑体" panose="02010609060101010101" charset="-122"/>
              </a:rPr>
              <a:t>思考：什么是社会问题呢？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amond(in)">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3" name="TextBox 2"/>
          <p:cNvSpPr txBox="1"/>
          <p:nvPr/>
        </p:nvSpPr>
        <p:spPr>
          <a:xfrm>
            <a:off x="848360" y="751205"/>
            <a:ext cx="3674110" cy="2799715"/>
          </a:xfrm>
          <a:prstGeom prst="rect">
            <a:avLst/>
          </a:prstGeom>
          <a:noFill/>
        </p:spPr>
        <p:txBody>
          <a:bodyPr wrap="square" rtlCol="0">
            <a:spAutoFit/>
          </a:bodyPr>
          <a:lstStyle/>
          <a:p>
            <a:pPr algn="l" fontAlgn="auto">
              <a:lnSpc>
                <a:spcPct val="100000"/>
              </a:lnSpc>
            </a:pPr>
            <a:r>
              <a:rPr lang="zh-CN" altLang="en-US" sz="4400" b="1" dirty="0" smtClean="0">
                <a:solidFill>
                  <a:schemeClr val="bg1"/>
                </a:solidFill>
                <a:latin typeface="黑体" panose="02010609060101010101" charset="-122"/>
                <a:ea typeface="黑体" panose="02010609060101010101" charset="-122"/>
              </a:rPr>
              <a:t>群体性事件？</a:t>
            </a:r>
          </a:p>
          <a:p>
            <a:pPr algn="l" fontAlgn="auto">
              <a:lnSpc>
                <a:spcPct val="100000"/>
              </a:lnSpc>
            </a:pPr>
            <a:r>
              <a:rPr lang="zh-CN" altLang="en-US" sz="4400" b="1" dirty="0" smtClean="0">
                <a:solidFill>
                  <a:schemeClr val="bg1"/>
                </a:solidFill>
                <a:latin typeface="黑体" panose="02010609060101010101" charset="-122"/>
                <a:ea typeface="黑体" panose="02010609060101010101" charset="-122"/>
              </a:rPr>
              <a:t>人口问题？</a:t>
            </a:r>
          </a:p>
          <a:p>
            <a:pPr algn="l" fontAlgn="auto">
              <a:lnSpc>
                <a:spcPct val="100000"/>
              </a:lnSpc>
            </a:pPr>
            <a:r>
              <a:rPr lang="zh-CN" altLang="en-US" sz="4400" b="1" dirty="0" smtClean="0">
                <a:solidFill>
                  <a:schemeClr val="bg1"/>
                </a:solidFill>
                <a:latin typeface="黑体" panose="02010609060101010101" charset="-122"/>
                <a:ea typeface="黑体" panose="02010609060101010101" charset="-122"/>
              </a:rPr>
              <a:t>环境污染？</a:t>
            </a:r>
          </a:p>
          <a:p>
            <a:pPr algn="l" fontAlgn="auto">
              <a:lnSpc>
                <a:spcPct val="100000"/>
              </a:lnSpc>
            </a:pPr>
            <a:r>
              <a:rPr lang="zh-CN" altLang="en-US" sz="4400" b="1" dirty="0" smtClean="0">
                <a:solidFill>
                  <a:schemeClr val="bg1"/>
                </a:solidFill>
                <a:latin typeface="黑体" panose="02010609060101010101" charset="-122"/>
                <a:ea typeface="黑体" panose="02010609060101010101" charset="-122"/>
              </a:rPr>
              <a:t>个税改革问题？</a:t>
            </a:r>
          </a:p>
        </p:txBody>
      </p:sp>
      <p:pic>
        <p:nvPicPr>
          <p:cNvPr id="2" name="图片 1" descr="sikao"/>
          <p:cNvPicPr>
            <a:picLocks noChangeAspect="1"/>
          </p:cNvPicPr>
          <p:nvPr/>
        </p:nvPicPr>
        <p:blipFill>
          <a:blip r:embed="rId3" cstate="print"/>
          <a:stretch>
            <a:fillRect/>
          </a:stretch>
        </p:blipFill>
        <p:spPr>
          <a:xfrm>
            <a:off x="5115560" y="751205"/>
            <a:ext cx="2501900" cy="3047365"/>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1052830" y="914400"/>
            <a:ext cx="7581265" cy="3169285"/>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rPr>
              <a:t>社会问题</a:t>
            </a:r>
            <a:r>
              <a:rPr lang="zh-CN" altLang="en-US" sz="4000">
                <a:solidFill>
                  <a:schemeClr val="bg1"/>
                </a:solidFill>
                <a:latin typeface="黑体" panose="02010609060101010101" charset="-122"/>
                <a:ea typeface="黑体" panose="02010609060101010101" charset="-122"/>
              </a:rPr>
              <a:t>就是指实际条件与应有条件之间的偏差，或者是实际状态与社会期望状态之间的差距，而这种偏差或差距往往会导致社会的紧张状态，它超越了个人稳</a:t>
            </a:r>
          </a:p>
        </p:txBody>
      </p:sp>
      <p:pic>
        <p:nvPicPr>
          <p:cNvPr id="5" name="图片 4" descr="laba 2"/>
          <p:cNvPicPr>
            <a:picLocks noChangeAspect="1"/>
          </p:cNvPicPr>
          <p:nvPr/>
        </p:nvPicPr>
        <p:blipFill>
          <a:blip r:embed="rId3" cstate="print"/>
          <a:stretch>
            <a:fillRect/>
          </a:stretch>
        </p:blipFill>
        <p:spPr>
          <a:xfrm>
            <a:off x="234950" y="647065"/>
            <a:ext cx="937895" cy="13239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95985" y="871855"/>
            <a:ext cx="7581265" cy="132207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定的环境和范畴，牵涉到较为广泛的社会关系。</a:t>
            </a:r>
            <a:endParaRPr lang="zh-CN" altLang="en-US" sz="4000">
              <a:solidFill>
                <a:schemeClr val="bg1"/>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92810" y="452120"/>
            <a:ext cx="7581265" cy="439991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rPr>
              <a:t>社会问题的基本特征：</a:t>
            </a:r>
          </a:p>
          <a:p>
            <a:r>
              <a:rPr lang="en-US" altLang="zh-CN" sz="4000">
                <a:solidFill>
                  <a:srgbClr val="92D050"/>
                </a:solidFill>
                <a:latin typeface="黑体" panose="02010609060101010101" charset="-122"/>
                <a:ea typeface="黑体" panose="02010609060101010101" charset="-122"/>
              </a:rPr>
              <a:t>1.社会问题是一种客观条件</a:t>
            </a:r>
          </a:p>
          <a:p>
            <a:r>
              <a:rPr lang="en-US" altLang="zh-CN" sz="4000">
                <a:solidFill>
                  <a:schemeClr val="bg1"/>
                </a:solidFill>
                <a:latin typeface="黑体" panose="02010609060101010101" charset="-122"/>
                <a:ea typeface="黑体" panose="02010609060101010101" charset="-122"/>
              </a:rPr>
              <a:t>所谓客观条件是指一种可以通过实证加以认识的情况。没有客观条件就不可能形成社会问题，但仅仅有了客观条件还不足以构成社会问题。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1590"/>
            <a:ext cx="9144000" cy="5143500"/>
          </a:xfrm>
          <a:prstGeom prst="rect">
            <a:avLst/>
          </a:prstGeom>
        </p:spPr>
      </p:pic>
      <p:sp>
        <p:nvSpPr>
          <p:cNvPr id="3" name="TextBox 2"/>
          <p:cNvSpPr txBox="1"/>
          <p:nvPr/>
        </p:nvSpPr>
        <p:spPr>
          <a:xfrm>
            <a:off x="497144" y="488274"/>
            <a:ext cx="446786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政策主体的含义</a:t>
            </a:r>
          </a:p>
        </p:txBody>
      </p:sp>
      <p:sp>
        <p:nvSpPr>
          <p:cNvPr id="2" name="文本框 1"/>
          <p:cNvSpPr txBox="1"/>
          <p:nvPr/>
        </p:nvSpPr>
        <p:spPr>
          <a:xfrm>
            <a:off x="1310640" y="1687195"/>
            <a:ext cx="6896100" cy="279971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一般而言，政策主体可以被简单界定为直接或间接地参与政策制定过程的个人、团体或组织。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92810" y="452120"/>
            <a:ext cx="7581265"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rPr>
              <a:t>社会问题的基本特征：</a:t>
            </a:r>
          </a:p>
          <a:p>
            <a:r>
              <a:rPr lang="en-US" altLang="zh-CN" sz="4000">
                <a:solidFill>
                  <a:srgbClr val="92D050"/>
                </a:solidFill>
                <a:latin typeface="黑体" panose="02010609060101010101" charset="-122"/>
                <a:ea typeface="黑体" panose="02010609060101010101" charset="-122"/>
              </a:rPr>
              <a:t>2.社会问题是一种主观定义</a:t>
            </a:r>
          </a:p>
          <a:p>
            <a:r>
              <a:rPr lang="en-US" altLang="zh-CN" sz="4000">
                <a:solidFill>
                  <a:schemeClr val="bg1"/>
                </a:solidFill>
                <a:latin typeface="黑体" panose="02010609060101010101" charset="-122"/>
                <a:ea typeface="黑体" panose="02010609060101010101" charset="-122"/>
              </a:rPr>
              <a:t>社会问题主要还是由人们加以定义的，如果某种状态并不为身处其中的人们认定为社会问题，那么对于这些人来说，这种状态就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58520" y="852170"/>
            <a:ext cx="7581265" cy="3169285"/>
          </a:xfrm>
          <a:prstGeom prst="rect">
            <a:avLst/>
          </a:prstGeom>
          <a:noFill/>
        </p:spPr>
        <p:txBody>
          <a:bodyPr wrap="square" rtlCol="0">
            <a:spAutoFit/>
          </a:bodyPr>
          <a:lstStyle/>
          <a:p>
            <a:r>
              <a:rPr lang="en-US" altLang="zh-CN" sz="4000">
                <a:solidFill>
                  <a:schemeClr val="bg1"/>
                </a:solidFill>
                <a:latin typeface="黑体" panose="02010609060101010101" charset="-122"/>
                <a:ea typeface="黑体" panose="02010609060101010101" charset="-122"/>
                <a:sym typeface="+mn-ea"/>
              </a:rPr>
              <a:t>不会构成社会问题，尽管有时候在旁观者或其他人眼中，这种情况可能的确是社会问题。</a:t>
            </a:r>
          </a:p>
          <a:p>
            <a:r>
              <a:rPr lang="en-US" altLang="zh-CN" sz="4000">
                <a:solidFill>
                  <a:srgbClr val="92D050"/>
                </a:solidFill>
                <a:latin typeface="黑体" panose="02010609060101010101" charset="-122"/>
                <a:ea typeface="黑体" panose="02010609060101010101" charset="-122"/>
              </a:rPr>
              <a:t>3.</a:t>
            </a:r>
            <a:r>
              <a:rPr lang="zh-CN" altLang="en-US" sz="4000">
                <a:solidFill>
                  <a:srgbClr val="92D050"/>
                </a:solidFill>
                <a:latin typeface="黑体" panose="02010609060101010101" charset="-122"/>
                <a:ea typeface="黑体" panose="02010609060101010101" charset="-122"/>
              </a:rPr>
              <a:t>社会问题受价值判断的影响</a:t>
            </a:r>
            <a:endParaRPr lang="zh-CN" altLang="en-US" sz="4000">
              <a:solidFill>
                <a:schemeClr val="bg1"/>
              </a:solidFill>
              <a:latin typeface="黑体" panose="02010609060101010101" charset="-122"/>
              <a:ea typeface="黑体" panose="02010609060101010101" charset="-122"/>
            </a:endParaRPr>
          </a:p>
          <a:p>
            <a:r>
              <a:rPr lang="zh-CN" altLang="en-US" sz="4000">
                <a:solidFill>
                  <a:schemeClr val="bg1"/>
                </a:solidFill>
                <a:latin typeface="黑体" panose="02010609060101010101" charset="-122"/>
                <a:ea typeface="黑体" panose="02010609060101010101" charset="-122"/>
              </a:rPr>
              <a:t>研究社会问题不仅要研究其产生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58520" y="703580"/>
            <a:ext cx="7581265"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的客观条件，而且要研究身处其中的人们的价值判断。这些价值判断使这些人以不同的方式或从不同角度看待同一种状况及其解决方法。</a:t>
            </a:r>
            <a:endParaRPr lang="zh-CN" altLang="en-US" sz="4000">
              <a:solidFill>
                <a:schemeClr val="bg1"/>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58520" y="679450"/>
            <a:ext cx="7581265" cy="3784600"/>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4.社会问題是一个关系到大多数人的问題</a:t>
            </a:r>
          </a:p>
          <a:p>
            <a:r>
              <a:rPr lang="zh-CN" altLang="en-US" sz="4000">
                <a:solidFill>
                  <a:schemeClr val="bg1"/>
                </a:solidFill>
                <a:latin typeface="黑体" panose="02010609060101010101" charset="-122"/>
                <a:ea typeface="黑体" panose="02010609060101010101" charset="-122"/>
                <a:sym typeface="+mn-ea"/>
              </a:rPr>
              <a:t>如果某个问题只涉及到个别人或少数人的利益，往往不能形成社会焦点，也 难以引起人们的普遍重视，因而一般构不成社会问题。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690880"/>
            <a:ext cx="7581265" cy="3784600"/>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5. 社会问題的形成往往具有一个发展过程</a:t>
            </a:r>
          </a:p>
          <a:p>
            <a:r>
              <a:rPr lang="zh-CN" altLang="en-US" sz="4000">
                <a:solidFill>
                  <a:schemeClr val="bg1"/>
                </a:solidFill>
                <a:latin typeface="黑体" panose="02010609060101010101" charset="-122"/>
                <a:ea typeface="黑体" panose="02010609060101010101" charset="-122"/>
                <a:sym typeface="+mn-ea"/>
              </a:rPr>
              <a:t>社会问题往往不是突然发生的，面是逐渐形成的，它有一个从小到大、从潜 到显、从一般到突出、从小范围到大范围的变化过程。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862330"/>
            <a:ext cx="7581265" cy="3169285"/>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6．杜会问題往往是系统性的问题</a:t>
            </a:r>
          </a:p>
          <a:p>
            <a:r>
              <a:rPr lang="zh-CN" altLang="en-US" sz="4000">
                <a:solidFill>
                  <a:schemeClr val="bg1"/>
                </a:solidFill>
                <a:latin typeface="黑体" panose="02010609060101010101" charset="-122"/>
                <a:ea typeface="黑体" panose="02010609060101010101" charset="-122"/>
                <a:sym typeface="+mn-ea"/>
              </a:rPr>
              <a:t>任何一个社会问题都不是孤立存在的,它往往是整个社会问题系统中的一个有机组成部分。不同范围、领域层次的社会问题存在着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679450"/>
            <a:ext cx="7581265" cy="323024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相互联系、相互制约的辩证统一关系。</a:t>
            </a:r>
          </a:p>
          <a:p>
            <a:r>
              <a:rPr lang="zh-CN" altLang="en-US" sz="4400">
                <a:solidFill>
                  <a:schemeClr val="bg1"/>
                </a:solidFill>
                <a:latin typeface="黑体" panose="02010609060101010101" charset="-122"/>
                <a:ea typeface="黑体" panose="02010609060101010101" charset="-122"/>
                <a:sym typeface="+mn-ea"/>
              </a:rPr>
              <a:t>二、目标群体</a:t>
            </a:r>
            <a:endParaRPr lang="zh-CN" altLang="en-US" sz="4000">
              <a:solidFill>
                <a:schemeClr val="bg1"/>
              </a:solidFill>
              <a:latin typeface="黑体" panose="02010609060101010101" charset="-122"/>
              <a:ea typeface="黑体" panose="02010609060101010101" charset="-122"/>
              <a:sym typeface="+mn-ea"/>
            </a:endParaRPr>
          </a:p>
          <a:p>
            <a:r>
              <a:rPr lang="zh-CN" altLang="en-US" sz="4000">
                <a:solidFill>
                  <a:schemeClr val="bg1"/>
                </a:solidFill>
                <a:latin typeface="黑体" panose="02010609060101010101" charset="-122"/>
                <a:ea typeface="黑体" panose="02010609060101010101" charset="-122"/>
                <a:sym typeface="+mn-ea"/>
              </a:rPr>
              <a:t>尽管政策的目标各式各样，类型千差万别，内容五花八门，规模</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782320"/>
            <a:ext cx="7581265"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大小不一， 但它总是表现为对一部分人的利益进行分配或调节，对一部分人的行为进行规范 或指导。这些受到政策影响和制约的社会成员被称为政策对象或目标群体。</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782320"/>
            <a:ext cx="7581265" cy="1322070"/>
          </a:xfrm>
          <a:prstGeom prst="rect">
            <a:avLst/>
          </a:prstGeom>
          <a:noFill/>
        </p:spPr>
        <p:txBody>
          <a:bodyPr wrap="square" rtlCol="0">
            <a:spAutoFit/>
          </a:bodyPr>
          <a:lstStyle/>
          <a:p>
            <a:r>
              <a:rPr lang="zh-CN" altLang="en-US" sz="4000">
                <a:solidFill>
                  <a:srgbClr val="FFC000"/>
                </a:solidFill>
                <a:latin typeface="黑体" panose="02010609060101010101" charset="-122"/>
                <a:ea typeface="黑体" panose="02010609060101010101" charset="-122"/>
                <a:sym typeface="+mn-ea"/>
              </a:rPr>
              <a:t>目标群体为什么能够接受和服从某一政策呢？</a:t>
            </a:r>
          </a:p>
        </p:txBody>
      </p:sp>
      <p:pic>
        <p:nvPicPr>
          <p:cNvPr id="3" name="图片 2" descr="yiwen"/>
          <p:cNvPicPr>
            <a:picLocks noChangeAspect="1"/>
          </p:cNvPicPr>
          <p:nvPr/>
        </p:nvPicPr>
        <p:blipFill>
          <a:blip r:embed="rId3" cstate="print"/>
          <a:stretch>
            <a:fillRect/>
          </a:stretch>
        </p:blipFill>
        <p:spPr>
          <a:xfrm>
            <a:off x="4354830" y="1760220"/>
            <a:ext cx="2331720" cy="2331720"/>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839470"/>
            <a:ext cx="7581265" cy="3169285"/>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1．政治社会化的影响</a:t>
            </a:r>
          </a:p>
          <a:p>
            <a:r>
              <a:rPr lang="zh-CN" altLang="en-US" sz="4000">
                <a:solidFill>
                  <a:schemeClr val="bg1"/>
                </a:solidFill>
                <a:latin typeface="黑体" panose="02010609060101010101" charset="-122"/>
                <a:ea typeface="黑体" panose="02010609060101010101" charset="-122"/>
                <a:sym typeface="+mn-ea"/>
              </a:rPr>
              <a:t>所谓政治社会化是指人们在社会化的过程中，政治观念的树立（对国家、政 党、制度、权威、意识形态、权利义务的认识）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50800"/>
            <a:ext cx="9144000" cy="5143500"/>
          </a:xfrm>
          <a:prstGeom prst="rect">
            <a:avLst/>
          </a:prstGeom>
        </p:spPr>
      </p:pic>
      <p:sp>
        <p:nvSpPr>
          <p:cNvPr id="3" name="TextBox 2"/>
          <p:cNvSpPr txBox="1"/>
          <p:nvPr/>
        </p:nvSpPr>
        <p:spPr>
          <a:xfrm>
            <a:off x="817184" y="488274"/>
            <a:ext cx="446786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一、官方决策者</a:t>
            </a:r>
          </a:p>
        </p:txBody>
      </p:sp>
      <p:sp>
        <p:nvSpPr>
          <p:cNvPr id="2" name="文本框 1"/>
          <p:cNvSpPr txBox="1"/>
          <p:nvPr/>
        </p:nvSpPr>
        <p:spPr>
          <a:xfrm>
            <a:off x="1056005" y="1447165"/>
            <a:ext cx="7032625" cy="384619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rPr>
              <a:t>（一）立法机关</a:t>
            </a:r>
          </a:p>
          <a:p>
            <a:r>
              <a:rPr lang="zh-CN" altLang="en-US" sz="4000">
                <a:solidFill>
                  <a:schemeClr val="bg1"/>
                </a:solidFill>
                <a:latin typeface="黑体" panose="02010609060101010101" charset="-122"/>
                <a:ea typeface="黑体" panose="02010609060101010101" charset="-122"/>
              </a:rPr>
              <a:t>立法机关是政策主体最重要的构成因素之一，其主要职责当然是立法，即履行制定</a:t>
            </a:r>
            <a:r>
              <a:rPr lang="zh-CN" altLang="en-US" sz="4000">
                <a:solidFill>
                  <a:schemeClr val="bg1"/>
                </a:solidFill>
                <a:latin typeface="黑体" panose="02010609060101010101" charset="-122"/>
                <a:ea typeface="黑体" panose="02010609060101010101" charset="-122"/>
                <a:sym typeface="+mn-ea"/>
              </a:rPr>
              <a:t>法律和政策这一政治任务。</a:t>
            </a:r>
            <a:endParaRPr lang="zh-CN" altLang="en-US" sz="4000">
              <a:solidFill>
                <a:schemeClr val="bg1"/>
              </a:solidFill>
              <a:latin typeface="黑体" panose="02010609060101010101" charset="-122"/>
              <a:ea typeface="黑体" panose="02010609060101010101" charset="-122"/>
            </a:endParaRPr>
          </a:p>
          <a:p>
            <a:endParaRPr lang="zh-CN" altLang="en-US" sz="4000">
              <a:solidFill>
                <a:schemeClr val="bg1"/>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679450"/>
            <a:ext cx="7581265"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和政治行为模式的形成（遵纪守 法，拥护社会制度等）。</a:t>
            </a:r>
          </a:p>
          <a:p>
            <a:r>
              <a:rPr lang="zh-CN" altLang="en-US" sz="4000">
                <a:solidFill>
                  <a:srgbClr val="92D050"/>
                </a:solidFill>
                <a:latin typeface="黑体" panose="02010609060101010101" charset="-122"/>
                <a:ea typeface="黑体" panose="02010609060101010101" charset="-122"/>
                <a:sym typeface="+mn-ea"/>
              </a:rPr>
              <a:t>2.传统思想观念和行为习惯的制约</a:t>
            </a:r>
          </a:p>
          <a:p>
            <a:r>
              <a:rPr lang="zh-CN" altLang="en-US" sz="4000">
                <a:solidFill>
                  <a:schemeClr val="bg1"/>
                </a:solidFill>
                <a:latin typeface="黑体" panose="02010609060101010101" charset="-122"/>
                <a:ea typeface="黑体" panose="02010609060101010101" charset="-122"/>
                <a:sym typeface="+mn-ea"/>
              </a:rPr>
              <a:t>政策往往会对目标群体思想和行为的改变提出一定的要求，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81685" y="372110"/>
            <a:ext cx="7581265" cy="439991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其变化幅度的大 小在很大程度上影响目标群体对政策的接受和服从。</a:t>
            </a:r>
          </a:p>
          <a:p>
            <a:r>
              <a:rPr lang="zh-CN" altLang="en-US" sz="4000">
                <a:solidFill>
                  <a:srgbClr val="92D050"/>
                </a:solidFill>
                <a:latin typeface="黑体" panose="02010609060101010101" charset="-122"/>
                <a:ea typeface="黑体" panose="02010609060101010101" charset="-122"/>
                <a:sym typeface="+mn-ea"/>
              </a:rPr>
              <a:t>3.对政策形式合理与实质合理的看法</a:t>
            </a:r>
            <a:endParaRPr lang="zh-CN" altLang="en-US" sz="4000">
              <a:solidFill>
                <a:schemeClr val="bg1"/>
              </a:solidFill>
              <a:latin typeface="黑体" panose="02010609060101010101" charset="-122"/>
              <a:ea typeface="黑体" panose="02010609060101010101" charset="-122"/>
              <a:sym typeface="+mn-ea"/>
            </a:endParaRPr>
          </a:p>
          <a:p>
            <a:r>
              <a:rPr lang="zh-CN" altLang="en-US" sz="4000">
                <a:solidFill>
                  <a:schemeClr val="bg1"/>
                </a:solidFill>
                <a:latin typeface="黑体" panose="02010609060101010101" charset="-122"/>
                <a:ea typeface="黑体" panose="02010609060101010101" charset="-122"/>
                <a:sym typeface="+mn-ea"/>
              </a:rPr>
              <a:t>政策不仅需要实质合理，更需要形式合理，二者相辅相成。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3125" y="986790"/>
            <a:ext cx="7581265" cy="3169285"/>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4</a:t>
            </a:r>
            <a:r>
              <a:rPr lang="en-US" altLang="zh-CN" sz="4000">
                <a:solidFill>
                  <a:srgbClr val="92D050"/>
                </a:solidFill>
                <a:latin typeface="黑体" panose="02010609060101010101" charset="-122"/>
                <a:ea typeface="黑体" panose="02010609060101010101" charset="-122"/>
                <a:sym typeface="+mn-ea"/>
              </a:rPr>
              <a:t>.</a:t>
            </a:r>
            <a:r>
              <a:rPr lang="zh-CN" altLang="en-US" sz="4000">
                <a:solidFill>
                  <a:srgbClr val="92D050"/>
                </a:solidFill>
                <a:latin typeface="黑体" panose="02010609060101010101" charset="-122"/>
                <a:ea typeface="黑体" panose="02010609060101010101" charset="-122"/>
                <a:sym typeface="+mn-ea"/>
              </a:rPr>
              <a:t>对成本收益的权衡</a:t>
            </a:r>
            <a:endParaRPr lang="zh-CN" altLang="en-US" sz="4000">
              <a:solidFill>
                <a:schemeClr val="bg1"/>
              </a:solidFill>
              <a:latin typeface="黑体" panose="02010609060101010101" charset="-122"/>
              <a:ea typeface="黑体" panose="02010609060101010101" charset="-122"/>
              <a:sym typeface="+mn-ea"/>
            </a:endParaRPr>
          </a:p>
          <a:p>
            <a:r>
              <a:rPr lang="zh-CN" altLang="en-US" sz="4000">
                <a:solidFill>
                  <a:schemeClr val="bg1"/>
                </a:solidFill>
                <a:latin typeface="黑体" panose="02010609060101010101" charset="-122"/>
                <a:ea typeface="黑体" panose="02010609060101010101" charset="-122"/>
                <a:sym typeface="+mn-ea"/>
              </a:rPr>
              <a:t>目标群体对某项政策的态度在很大程度上取决于其对利益得失的判断。</a:t>
            </a:r>
          </a:p>
          <a:p>
            <a:endParaRPr lang="zh-CN" altLang="en-US" sz="4000">
              <a:solidFill>
                <a:schemeClr val="bg1"/>
              </a:solidFill>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3125" y="986790"/>
            <a:ext cx="7581265" cy="3784600"/>
          </a:xfrm>
          <a:prstGeom prst="rect">
            <a:avLst/>
          </a:prstGeom>
          <a:noFill/>
        </p:spPr>
        <p:txBody>
          <a:bodyPr wrap="square" rtlCol="0">
            <a:spAutoFit/>
          </a:bodyPr>
          <a:lstStyle/>
          <a:p>
            <a:r>
              <a:rPr sz="4000">
                <a:solidFill>
                  <a:srgbClr val="92D050"/>
                </a:solidFill>
                <a:latin typeface="黑体" panose="02010609060101010101" charset="-122"/>
                <a:ea typeface="黑体" panose="02010609060101010101" charset="-122"/>
                <a:sym typeface="+mn-ea"/>
              </a:rPr>
              <a:t>5.	对大局或整体的考虑</a:t>
            </a:r>
          </a:p>
          <a:p>
            <a:r>
              <a:rPr sz="4000">
                <a:solidFill>
                  <a:schemeClr val="bg1"/>
                </a:solidFill>
                <a:latin typeface="黑体" panose="02010609060101010101" charset="-122"/>
                <a:ea typeface="黑体" panose="02010609060101010101" charset="-122"/>
                <a:sym typeface="+mn-ea"/>
              </a:rPr>
              <a:t>虽然人是“经纪人”，但也是“社会人”，他们不仅会从成本和收益角度考虑 问题，而且还会从整体和大局角度进行判断</a:t>
            </a:r>
            <a:r>
              <a:rPr lang="zh-CN" sz="4000">
                <a:solidFill>
                  <a:schemeClr val="bg1"/>
                </a:solidFill>
                <a:latin typeface="黑体" panose="02010609060101010101" charset="-122"/>
                <a:ea typeface="黑体" panose="02010609060101010101" charset="-122"/>
                <a:sym typeface="+mn-ea"/>
              </a:rPr>
              <a:t>。</a:t>
            </a:r>
            <a:endParaRPr sz="4000">
              <a:solidFill>
                <a:schemeClr val="bg1"/>
              </a:solidFill>
              <a:latin typeface="黑体" panose="02010609060101010101" charset="-122"/>
              <a:ea typeface="黑体" panose="02010609060101010101" charset="-122"/>
              <a:sym typeface="+mn-ea"/>
            </a:endParaRPr>
          </a:p>
          <a:p>
            <a:endParaRPr lang="zh-CN" altLang="en-US" sz="4000">
              <a:solidFill>
                <a:schemeClr val="bg1"/>
              </a:solidFill>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3125" y="986790"/>
            <a:ext cx="7581265" cy="2553335"/>
          </a:xfrm>
          <a:prstGeom prst="rect">
            <a:avLst/>
          </a:prstGeom>
          <a:noFill/>
        </p:spPr>
        <p:txBody>
          <a:bodyPr wrap="square" rtlCol="0">
            <a:spAutoFit/>
          </a:bodyPr>
          <a:lstStyle/>
          <a:p>
            <a:r>
              <a:rPr sz="4000">
                <a:solidFill>
                  <a:srgbClr val="92D050"/>
                </a:solidFill>
                <a:latin typeface="黑体" panose="02010609060101010101" charset="-122"/>
                <a:ea typeface="黑体" panose="02010609060101010101" charset="-122"/>
                <a:sym typeface="+mn-ea"/>
              </a:rPr>
              <a:t>6.避免受到惩罚</a:t>
            </a:r>
            <a:endParaRPr sz="4000">
              <a:solidFill>
                <a:schemeClr val="bg1"/>
              </a:solidFill>
              <a:latin typeface="黑体" panose="02010609060101010101" charset="-122"/>
              <a:ea typeface="黑体" panose="02010609060101010101" charset="-122"/>
              <a:sym typeface="+mn-ea"/>
            </a:endParaRPr>
          </a:p>
          <a:p>
            <a:r>
              <a:rPr sz="4000">
                <a:solidFill>
                  <a:schemeClr val="bg1"/>
                </a:solidFill>
                <a:latin typeface="黑体" panose="02010609060101010101" charset="-122"/>
                <a:ea typeface="黑体" panose="02010609060101010101" charset="-122"/>
                <a:sym typeface="+mn-ea"/>
              </a:rPr>
              <a:t>公共政策的权威性是不争的事实。如果没有强制力做依托，政策就难以得到 贯彻执行。</a:t>
            </a:r>
            <a:endParaRPr lang="zh-CN" altLang="en-US" sz="4000">
              <a:solidFill>
                <a:schemeClr val="bg1"/>
              </a:solidFill>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84555" y="986790"/>
            <a:ext cx="7581265" cy="3169285"/>
          </a:xfrm>
          <a:prstGeom prst="rect">
            <a:avLst/>
          </a:prstGeom>
          <a:noFill/>
        </p:spPr>
        <p:txBody>
          <a:bodyPr wrap="square" rtlCol="0">
            <a:spAutoFit/>
          </a:bodyPr>
          <a:lstStyle/>
          <a:p>
            <a:r>
              <a:rPr sz="4000">
                <a:solidFill>
                  <a:srgbClr val="92D050"/>
                </a:solidFill>
                <a:latin typeface="黑体" panose="02010609060101010101" charset="-122"/>
                <a:ea typeface="黑体" panose="02010609060101010101" charset="-122"/>
                <a:sym typeface="+mn-ea"/>
              </a:rPr>
              <a:t>7．环境条件的变化</a:t>
            </a:r>
          </a:p>
          <a:p>
            <a:r>
              <a:rPr sz="4000">
                <a:solidFill>
                  <a:schemeClr val="bg1"/>
                </a:solidFill>
                <a:latin typeface="黑体" panose="02010609060101010101" charset="-122"/>
                <a:ea typeface="黑体" panose="02010609060101010101" charset="-122"/>
                <a:sym typeface="+mn-ea"/>
              </a:rPr>
              <a:t>政策在实施过程中会产生“振动效应”。随着时间的推移和客观条件的改变， 人们的主观认识也会产生这样那样的变化。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878" y="0"/>
            <a:ext cx="9144000" cy="5143500"/>
          </a:xfrm>
          <a:prstGeom prst="rect">
            <a:avLst/>
          </a:prstGeom>
        </p:spPr>
      </p:pic>
      <p:sp>
        <p:nvSpPr>
          <p:cNvPr id="3" name="TextBox 2"/>
          <p:cNvSpPr txBox="1"/>
          <p:nvPr/>
        </p:nvSpPr>
        <p:spPr>
          <a:xfrm>
            <a:off x="2565641" y="2334829"/>
            <a:ext cx="4427220" cy="1106805"/>
          </a:xfrm>
          <a:prstGeom prst="rect">
            <a:avLst/>
          </a:prstGeom>
          <a:noFill/>
        </p:spPr>
        <p:txBody>
          <a:bodyPr wrap="none" rtlCol="0">
            <a:spAutoFit/>
          </a:bodyPr>
          <a:lstStyle/>
          <a:p>
            <a:pPr>
              <a:lnSpc>
                <a:spcPct val="150000"/>
              </a:lnSpc>
            </a:pPr>
            <a:r>
              <a:rPr lang="zh-CN" altLang="en-US" sz="4400" b="1" dirty="0" smtClean="0">
                <a:solidFill>
                  <a:schemeClr val="bg1"/>
                </a:solidFill>
                <a:latin typeface="微软雅黑" panose="020B0503020204020204" pitchFamily="34" charset="-122"/>
                <a:ea typeface="微软雅黑" panose="020B0503020204020204" pitchFamily="34" charset="-122"/>
              </a:rPr>
              <a:t>单元三  政策环境</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400967" y="1297634"/>
            <a:ext cx="4813300" cy="1198880"/>
          </a:xfrm>
          <a:prstGeom prst="rect">
            <a:avLst/>
          </a:prstGeom>
          <a:noFill/>
        </p:spPr>
        <p:txBody>
          <a:bodyPr wrap="none" rtlCol="0">
            <a:spAutoFit/>
          </a:bodyPr>
          <a:lstStyle/>
          <a:p>
            <a:pPr>
              <a:lnSpc>
                <a:spcPct val="150000"/>
              </a:lnSpc>
            </a:pPr>
            <a:r>
              <a:rPr lang="zh-CN" altLang="en-US" sz="4800" b="1" dirty="0" smtClean="0">
                <a:solidFill>
                  <a:schemeClr val="bg1"/>
                </a:solidFill>
                <a:latin typeface="微软雅黑" panose="020B0503020204020204" pitchFamily="34" charset="-122"/>
                <a:ea typeface="微软雅黑" panose="020B0503020204020204" pitchFamily="34" charset="-122"/>
              </a:rPr>
              <a:t>第二章  政策系统</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1430"/>
            <a:ext cx="9144000" cy="5143500"/>
          </a:xfrm>
          <a:prstGeom prst="rect">
            <a:avLst/>
          </a:prstGeom>
        </p:spPr>
      </p:pic>
      <p:sp>
        <p:nvSpPr>
          <p:cNvPr id="3" name="TextBox 2"/>
          <p:cNvSpPr txBox="1"/>
          <p:nvPr/>
        </p:nvSpPr>
        <p:spPr>
          <a:xfrm>
            <a:off x="747395" y="125095"/>
            <a:ext cx="7242810" cy="1198880"/>
          </a:xfrm>
          <a:prstGeom prst="rect">
            <a:avLst/>
          </a:prstGeom>
          <a:noFill/>
        </p:spPr>
        <p:txBody>
          <a:bodyPr wrap="squar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一、环境与生态</a:t>
            </a:r>
          </a:p>
        </p:txBody>
      </p:sp>
      <p:sp>
        <p:nvSpPr>
          <p:cNvPr id="2" name="文本框 1"/>
          <p:cNvSpPr txBox="1"/>
          <p:nvPr/>
        </p:nvSpPr>
        <p:spPr>
          <a:xfrm>
            <a:off x="747395" y="1323975"/>
            <a:ext cx="7387590" cy="2799715"/>
          </a:xfrm>
          <a:prstGeom prst="rect">
            <a:avLst/>
          </a:prstGeom>
          <a:noFill/>
        </p:spPr>
        <p:txBody>
          <a:bodyPr wrap="square" rtlCol="0">
            <a:spAutoFit/>
          </a:bodyPr>
          <a:lstStyle/>
          <a:p>
            <a:r>
              <a:rPr lang="en-US" altLang="zh-CN" sz="4400">
                <a:solidFill>
                  <a:schemeClr val="bg1"/>
                </a:solidFill>
                <a:latin typeface="黑体" panose="02010609060101010101" charset="-122"/>
                <a:ea typeface="黑体" panose="02010609060101010101" charset="-122"/>
              </a:rPr>
              <a:t>从</a:t>
            </a:r>
            <a:r>
              <a:rPr lang="en-US" altLang="zh-CN" sz="4400">
                <a:solidFill>
                  <a:srgbClr val="92D050"/>
                </a:solidFill>
                <a:latin typeface="黑体" panose="02010609060101010101" charset="-122"/>
                <a:ea typeface="黑体" panose="02010609060101010101" charset="-122"/>
              </a:rPr>
              <a:t>广义</a:t>
            </a:r>
            <a:r>
              <a:rPr lang="en-US" altLang="zh-CN" sz="4400">
                <a:solidFill>
                  <a:schemeClr val="bg1"/>
                </a:solidFill>
                <a:latin typeface="黑体" panose="02010609060101010101" charset="-122"/>
                <a:ea typeface="黑体" panose="02010609060101010101" charset="-122"/>
              </a:rPr>
              <a:t>而言，环境是指事物周边的境况，几乎涵盖所有因素。</a:t>
            </a:r>
          </a:p>
          <a:p>
            <a:r>
              <a:rPr lang="en-US" altLang="zh-CN" sz="4400">
                <a:solidFill>
                  <a:srgbClr val="92D050"/>
                </a:solidFill>
                <a:latin typeface="黑体" panose="02010609060101010101" charset="-122"/>
                <a:ea typeface="黑体" panose="02010609060101010101" charset="-122"/>
              </a:rPr>
              <a:t>生态</a:t>
            </a:r>
            <a:r>
              <a:rPr lang="en-US" altLang="zh-CN" sz="4400">
                <a:solidFill>
                  <a:schemeClr val="bg1"/>
                </a:solidFill>
                <a:latin typeface="黑体" panose="02010609060101010101" charset="-122"/>
                <a:ea typeface="黑体" panose="02010609060101010101" charset="-122"/>
              </a:rPr>
              <a:t>是指生物体的生存空间</a:t>
            </a:r>
            <a:r>
              <a:rPr lang="zh-CN" altLang="en-US" sz="4400">
                <a:solidFill>
                  <a:schemeClr val="bg1"/>
                </a:solidFill>
                <a:latin typeface="黑体" panose="02010609060101010101" charset="-122"/>
                <a:ea typeface="黑体" panose="02010609060101010101" charset="-122"/>
              </a:rPr>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8205" y="833120"/>
            <a:ext cx="7387590" cy="3476625"/>
          </a:xfrm>
          <a:prstGeom prst="rect">
            <a:avLst/>
          </a:prstGeom>
          <a:noFill/>
        </p:spPr>
        <p:txBody>
          <a:bodyPr wrap="square" rtlCol="0">
            <a:spAutoFit/>
          </a:bodyPr>
          <a:lstStyle/>
          <a:p>
            <a:r>
              <a:rPr lang="en-US" altLang="zh-CN" sz="4400">
                <a:solidFill>
                  <a:schemeClr val="bg1"/>
                </a:solidFill>
                <a:latin typeface="黑体" panose="02010609060101010101" charset="-122"/>
                <a:ea typeface="黑体" panose="02010609060101010101" charset="-122"/>
                <a:sym typeface="+mn-ea"/>
              </a:rPr>
              <a:t>和条件，它与生物体共同构成生态</a:t>
            </a:r>
            <a:r>
              <a:rPr lang="zh-CN" altLang="en-US" sz="4400">
                <a:solidFill>
                  <a:schemeClr val="bg1"/>
                </a:solidFill>
                <a:latin typeface="黑体" panose="02010609060101010101" charset="-122"/>
                <a:ea typeface="黑体" panose="02010609060101010101" charset="-122"/>
                <a:sym typeface="+mn-ea"/>
              </a:rPr>
              <a:t>系统</a:t>
            </a:r>
            <a:r>
              <a:rPr lang="en-US" altLang="zh-CN" sz="4400">
                <a:solidFill>
                  <a:schemeClr val="bg1"/>
                </a:solidFill>
                <a:latin typeface="黑体" panose="02010609060101010101" charset="-122"/>
                <a:ea typeface="黑体" panose="02010609060101010101" charset="-122"/>
                <a:sym typeface="+mn-ea"/>
              </a:rPr>
              <a:t>。</a:t>
            </a:r>
            <a:r>
              <a:rPr lang="en-US" altLang="zh-CN" sz="4400">
                <a:solidFill>
                  <a:srgbClr val="92D050"/>
                </a:solidFill>
                <a:latin typeface="黑体" panose="02010609060101010101" charset="-122"/>
                <a:ea typeface="黑体" panose="02010609060101010101" charset="-122"/>
                <a:sym typeface="+mn-ea"/>
              </a:rPr>
              <a:t>从生态角度</a:t>
            </a:r>
            <a:r>
              <a:rPr lang="en-US" altLang="zh-CN" sz="4400">
                <a:solidFill>
                  <a:schemeClr val="bg1"/>
                </a:solidFill>
                <a:latin typeface="黑体" panose="02010609060101010101" charset="-122"/>
                <a:ea typeface="黑体" panose="02010609060101010101" charset="-122"/>
                <a:sym typeface="+mn-ea"/>
              </a:rPr>
              <a:t>来看，生物体对环境有着明显的依存关系，特定的环境满足生物体的特定需要。</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46785" y="581660"/>
            <a:ext cx="7387590" cy="4154170"/>
          </a:xfrm>
          <a:prstGeom prst="rect">
            <a:avLst/>
          </a:prstGeom>
          <a:noFill/>
        </p:spPr>
        <p:txBody>
          <a:bodyPr wrap="square" rtlCol="0">
            <a:spAutoFit/>
          </a:bodyPr>
          <a:lstStyle/>
          <a:p>
            <a:r>
              <a:rPr lang="zh-CN" altLang="en-US" sz="4400">
                <a:solidFill>
                  <a:srgbClr val="92D050"/>
                </a:solidFill>
                <a:latin typeface="黑体" panose="02010609060101010101" charset="-122"/>
                <a:ea typeface="黑体" panose="02010609060101010101" charset="-122"/>
                <a:sym typeface="+mn-ea"/>
              </a:rPr>
              <a:t>什么是政策环境呢？</a:t>
            </a:r>
          </a:p>
          <a:p>
            <a:r>
              <a:rPr lang="zh-CN" altLang="en-US" sz="4400">
                <a:solidFill>
                  <a:schemeClr val="bg1"/>
                </a:solidFill>
                <a:latin typeface="黑体" panose="02010609060101010101" charset="-122"/>
                <a:ea typeface="黑体" panose="02010609060101010101" charset="-122"/>
                <a:sym typeface="+mn-ea"/>
              </a:rPr>
              <a:t>政策环境是指作用和影响公共政策的外部条件的总和。它涉及诸多因素，从人到物，从自然到社会，从历史到文化，几乎无所不包。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000"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diamond(in)">
                                      <p:cBhvr>
                                        <p:cTn id="13"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5080"/>
            <a:ext cx="9144000" cy="5143500"/>
          </a:xfrm>
          <a:prstGeom prst="rect">
            <a:avLst/>
          </a:prstGeom>
        </p:spPr>
      </p:pic>
      <p:sp>
        <p:nvSpPr>
          <p:cNvPr id="2" name="文本框 1"/>
          <p:cNvSpPr txBox="1"/>
          <p:nvPr/>
        </p:nvSpPr>
        <p:spPr>
          <a:xfrm>
            <a:off x="883920" y="833120"/>
            <a:ext cx="7557770" cy="3169285"/>
          </a:xfrm>
          <a:prstGeom prst="rect">
            <a:avLst/>
          </a:prstGeom>
          <a:noFill/>
        </p:spPr>
        <p:txBody>
          <a:bodyPr wrap="square" rtlCol="0">
            <a:spAutoFit/>
          </a:bodyPr>
          <a:lstStyle/>
          <a:p>
            <a:r>
              <a:rPr lang="zh-CN" altLang="en-US" sz="4000">
                <a:solidFill>
                  <a:srgbClr val="92D050"/>
                </a:solidFill>
                <a:latin typeface="黑体" panose="02010609060101010101" charset="-122"/>
                <a:ea typeface="黑体" panose="02010609060101010101" charset="-122"/>
                <a:sym typeface="+mn-ea"/>
              </a:rPr>
              <a:t>在美国</a:t>
            </a:r>
            <a:r>
              <a:rPr lang="zh-CN" altLang="en-US" sz="4000">
                <a:solidFill>
                  <a:schemeClr val="bg1"/>
                </a:solidFill>
                <a:latin typeface="黑体" panose="02010609060101010101" charset="-122"/>
                <a:ea typeface="黑体" panose="02010609060101010101" charset="-122"/>
                <a:sym typeface="+mn-ea"/>
              </a:rPr>
              <a:t>，国家立法机关常常能够在独立决策意义上行使立法权。</a:t>
            </a:r>
            <a:r>
              <a:rPr lang="zh-CN" altLang="en-US" sz="4000">
                <a:solidFill>
                  <a:srgbClr val="92D050"/>
                </a:solidFill>
                <a:latin typeface="黑体" panose="02010609060101010101" charset="-122"/>
                <a:ea typeface="黑体" panose="02010609060101010101" charset="-122"/>
                <a:sym typeface="+mn-ea"/>
              </a:rPr>
              <a:t>英国</a:t>
            </a:r>
            <a:r>
              <a:rPr lang="zh-CN" altLang="en-US" sz="4000">
                <a:solidFill>
                  <a:schemeClr val="bg1"/>
                </a:solidFill>
                <a:latin typeface="黑体" panose="02010609060101010101" charset="-122"/>
                <a:ea typeface="黑体" panose="02010609060101010101" charset="-122"/>
                <a:sym typeface="+mn-ea"/>
              </a:rPr>
              <a:t>的情况与美国有所不同，英国议会所批准和通过的法律。往往是那些首先由政党提出，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946785" y="581660"/>
            <a:ext cx="7387590" cy="347662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研究政策不能不研究环境，这种研究可以借助行政生态学的研究方法和理论成果，把政策与环境的互动视为一个生态系统。</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4329430" y="992505"/>
            <a:ext cx="3696335" cy="2799715"/>
          </a:xfrm>
          <a:prstGeom prst="rect">
            <a:avLst/>
          </a:prstGeom>
          <a:noFill/>
        </p:spPr>
        <p:txBody>
          <a:bodyPr wrap="square" rtlCol="0">
            <a:spAutoFit/>
          </a:bodyPr>
          <a:lstStyle/>
          <a:p>
            <a:r>
              <a:rPr lang="zh-CN" altLang="en-US" sz="4400">
                <a:solidFill>
                  <a:srgbClr val="FFC000"/>
                </a:solidFill>
                <a:latin typeface="黑体" panose="02010609060101010101" charset="-122"/>
                <a:ea typeface="黑体" panose="02010609060101010101" charset="-122"/>
                <a:sym typeface="+mn-ea"/>
              </a:rPr>
              <a:t>思考：政策环境与公共政策之间存在什么样的关系呢？</a:t>
            </a:r>
          </a:p>
        </p:txBody>
      </p:sp>
      <p:pic>
        <p:nvPicPr>
          <p:cNvPr id="3" name="图片 2" descr="yiwen"/>
          <p:cNvPicPr>
            <a:picLocks noChangeAspect="1"/>
          </p:cNvPicPr>
          <p:nvPr/>
        </p:nvPicPr>
        <p:blipFill>
          <a:blip r:embed="rId3" cstate="print"/>
          <a:stretch>
            <a:fillRect/>
          </a:stretch>
        </p:blipFill>
        <p:spPr>
          <a:xfrm>
            <a:off x="1323975" y="1106170"/>
            <a:ext cx="2571750" cy="2571750"/>
          </a:xfrm>
          <a:prstGeom prst="rect">
            <a:avLst/>
          </a:prstGeo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3" name="TextBox 2"/>
          <p:cNvSpPr txBox="1"/>
          <p:nvPr/>
        </p:nvSpPr>
        <p:spPr>
          <a:xfrm>
            <a:off x="503555" y="708025"/>
            <a:ext cx="8102600" cy="2306955"/>
          </a:xfrm>
          <a:prstGeom prst="rect">
            <a:avLst/>
          </a:prstGeom>
          <a:noFill/>
        </p:spPr>
        <p:txBody>
          <a:bodyPr wrap="square" rtlCol="0">
            <a:spAutoFit/>
          </a:bodyPr>
          <a:lstStyle/>
          <a:p>
            <a:pPr fontAlgn="auto">
              <a:lnSpc>
                <a:spcPct val="100000"/>
              </a:lnSpc>
            </a:pPr>
            <a:r>
              <a:rPr lang="zh-CN" altLang="en-US" sz="4800" b="1" dirty="0" smtClean="0">
                <a:solidFill>
                  <a:schemeClr val="bg1"/>
                </a:solidFill>
                <a:latin typeface="黑体" panose="02010609060101010101" charset="-122"/>
                <a:ea typeface="黑体" panose="02010609060101010101" charset="-122"/>
              </a:rPr>
              <a:t>二、公共政策与政策环境的关系</a:t>
            </a:r>
          </a:p>
          <a:p>
            <a:pPr fontAlgn="auto">
              <a:lnSpc>
                <a:spcPct val="100000"/>
              </a:lnSpc>
            </a:pPr>
            <a:endParaRPr lang="zh-CN" altLang="en-US" sz="4800" b="1" dirty="0" smtClean="0">
              <a:solidFill>
                <a:schemeClr val="bg1"/>
              </a:solidFill>
              <a:latin typeface="黑体" panose="02010609060101010101" charset="-122"/>
              <a:ea typeface="黑体" panose="02010609060101010101" charset="-122"/>
            </a:endParaRPr>
          </a:p>
        </p:txBody>
      </p:sp>
      <p:sp>
        <p:nvSpPr>
          <p:cNvPr id="4" name="文本框 3"/>
          <p:cNvSpPr txBox="1"/>
          <p:nvPr/>
        </p:nvSpPr>
        <p:spPr>
          <a:xfrm>
            <a:off x="813435" y="2557145"/>
            <a:ext cx="7792720" cy="132207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cs typeface="黑体" panose="02010609060101010101" charset="-122"/>
              </a:rPr>
              <a:t>公共政策是政策环境的产物，二者存在辩证统一的关系。</a:t>
            </a:r>
            <a:endParaRPr lang="zh-CN" altLang="en-US" sz="4400">
              <a:solidFill>
                <a:schemeClr val="bg1"/>
              </a:solidFill>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8205" y="494665"/>
            <a:ext cx="7387590" cy="4154170"/>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它们相互联系、相 互依存、相互影响、相互作用。就其关系而言，环境决定和制约政策，起主导作 用；政策则改善和塑造环境，具有反作用。</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1430"/>
            <a:ext cx="9144000" cy="5143500"/>
          </a:xfrm>
          <a:prstGeom prst="rect">
            <a:avLst/>
          </a:prstGeom>
        </p:spPr>
      </p:pic>
      <p:sp>
        <p:nvSpPr>
          <p:cNvPr id="2" name="文本框 1"/>
          <p:cNvSpPr txBox="1"/>
          <p:nvPr/>
        </p:nvSpPr>
        <p:spPr>
          <a:xfrm>
            <a:off x="878205" y="723265"/>
            <a:ext cx="7387590" cy="3476625"/>
          </a:xfrm>
          <a:prstGeom prst="rect">
            <a:avLst/>
          </a:prstGeom>
          <a:noFill/>
        </p:spPr>
        <p:txBody>
          <a:bodyPr wrap="square" rtlCol="0">
            <a:spAutoFit/>
          </a:bodyPr>
          <a:lstStyle/>
          <a:p>
            <a:r>
              <a:rPr lang="zh-CN" altLang="en-US" sz="4400">
                <a:solidFill>
                  <a:srgbClr val="FFC000"/>
                </a:solidFill>
                <a:latin typeface="黑体" panose="02010609060101010101" charset="-122"/>
                <a:ea typeface="黑体" panose="02010609060101010101" charset="-122"/>
                <a:sym typeface="+mn-ea"/>
              </a:rPr>
              <a:t>首先</a:t>
            </a:r>
            <a:r>
              <a:rPr lang="zh-CN" altLang="en-US" sz="4400">
                <a:solidFill>
                  <a:schemeClr val="bg1"/>
                </a:solidFill>
                <a:latin typeface="黑体" panose="02010609060101010101" charset="-122"/>
                <a:ea typeface="黑体" panose="02010609060101010101" charset="-122"/>
                <a:sym typeface="+mn-ea"/>
              </a:rPr>
              <a:t>，公共政策是随着社会的发展由环境的需要而产生的。</a:t>
            </a:r>
          </a:p>
          <a:p>
            <a:r>
              <a:rPr lang="zh-CN" altLang="en-US" sz="4400">
                <a:solidFill>
                  <a:srgbClr val="FFC000"/>
                </a:solidFill>
                <a:latin typeface="黑体" panose="02010609060101010101" charset="-122"/>
                <a:ea typeface="黑体" panose="02010609060101010101" charset="-122"/>
                <a:sym typeface="+mn-ea"/>
              </a:rPr>
              <a:t>其次</a:t>
            </a:r>
            <a:r>
              <a:rPr lang="zh-CN" altLang="en-US" sz="4400">
                <a:solidFill>
                  <a:schemeClr val="bg1"/>
                </a:solidFill>
                <a:latin typeface="黑体" panose="02010609060101010101" charset="-122"/>
                <a:ea typeface="黑体" panose="02010609060101010101" charset="-122"/>
                <a:sym typeface="+mn-ea"/>
              </a:rPr>
              <a:t>，公共政策必须适应政策环境，有什么样的政策环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8205" y="723265"/>
            <a:ext cx="7387590" cy="347662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境，就应该有什么样 的公共政策。</a:t>
            </a:r>
          </a:p>
          <a:p>
            <a:r>
              <a:rPr lang="zh-CN" altLang="en-US" sz="4400">
                <a:solidFill>
                  <a:srgbClr val="FFC000"/>
                </a:solidFill>
                <a:latin typeface="黑体" panose="02010609060101010101" charset="-122"/>
                <a:ea typeface="黑体" panose="02010609060101010101" charset="-122"/>
                <a:sym typeface="+mn-ea"/>
              </a:rPr>
              <a:t>再次</a:t>
            </a:r>
            <a:r>
              <a:rPr lang="zh-CN" altLang="en-US" sz="4400">
                <a:solidFill>
                  <a:schemeClr val="bg1"/>
                </a:solidFill>
                <a:latin typeface="黑体" panose="02010609060101010101" charset="-122"/>
                <a:ea typeface="黑体" panose="02010609060101010101" charset="-122"/>
                <a:sym typeface="+mn-ea"/>
              </a:rPr>
              <a:t>，政策环境的发展变化必然导致公共政策的发展变化。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78205" y="894715"/>
            <a:ext cx="7387590" cy="2122805"/>
          </a:xfrm>
          <a:prstGeom prst="rect">
            <a:avLst/>
          </a:prstGeom>
          <a:noFill/>
        </p:spPr>
        <p:txBody>
          <a:bodyPr wrap="square" rtlCol="0">
            <a:spAutoFit/>
          </a:bodyPr>
          <a:lstStyle/>
          <a:p>
            <a:r>
              <a:rPr lang="zh-CN" altLang="en-US" sz="4400">
                <a:solidFill>
                  <a:srgbClr val="FFC000"/>
                </a:solidFill>
                <a:latin typeface="黑体" panose="02010609060101010101" charset="-122"/>
                <a:ea typeface="黑体" panose="02010609060101010101" charset="-122"/>
                <a:sym typeface="+mn-ea"/>
              </a:rPr>
              <a:t>最后</a:t>
            </a:r>
            <a:r>
              <a:rPr lang="zh-CN" altLang="en-US" sz="4400">
                <a:solidFill>
                  <a:schemeClr val="bg1"/>
                </a:solidFill>
                <a:latin typeface="黑体" panose="02010609060101010101" charset="-122"/>
                <a:ea typeface="黑体" panose="02010609060101010101" charset="-122"/>
                <a:sym typeface="+mn-ea"/>
              </a:rPr>
              <a:t>，公共政策也不是完全消极和被动的，它对政策环境也具有一定的能动 作用。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 y="0"/>
            <a:ext cx="9144000" cy="5143500"/>
          </a:xfrm>
          <a:prstGeom prst="rect">
            <a:avLst/>
          </a:prstGeom>
        </p:spPr>
      </p:pic>
      <p:sp>
        <p:nvSpPr>
          <p:cNvPr id="3" name="TextBox 2"/>
          <p:cNvSpPr txBox="1"/>
          <p:nvPr/>
        </p:nvSpPr>
        <p:spPr>
          <a:xfrm>
            <a:off x="400050" y="410845"/>
            <a:ext cx="8345805" cy="1198880"/>
          </a:xfrm>
          <a:prstGeom prst="rect">
            <a:avLst/>
          </a:prstGeom>
          <a:noFill/>
        </p:spPr>
        <p:txBody>
          <a:bodyPr wrap="square" rtlCol="0">
            <a:spAutoFit/>
          </a:bodyPr>
          <a:lstStyle/>
          <a:p>
            <a:pPr>
              <a:lnSpc>
                <a:spcPct val="150000"/>
              </a:lnSpc>
            </a:pPr>
            <a:r>
              <a:rPr lang="zh-CN" altLang="en-US" sz="4800" b="1" dirty="0" smtClean="0">
                <a:solidFill>
                  <a:schemeClr val="bg1"/>
                </a:solidFill>
                <a:latin typeface="黑体" panose="02010609060101010101" charset="-122"/>
                <a:ea typeface="黑体" panose="02010609060101010101" charset="-122"/>
              </a:rPr>
              <a:t>三、政策环境的构成因素</a:t>
            </a:r>
          </a:p>
        </p:txBody>
      </p:sp>
      <p:sp>
        <p:nvSpPr>
          <p:cNvPr id="4" name="文本框 3"/>
          <p:cNvSpPr txBox="1"/>
          <p:nvPr/>
        </p:nvSpPr>
        <p:spPr>
          <a:xfrm>
            <a:off x="675640" y="1609725"/>
            <a:ext cx="7792720" cy="255333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cs typeface="黑体" panose="02010609060101010101" charset="-122"/>
              </a:rPr>
              <a:t>政策环境的构成因素形形色色、复杂多样，有物质的、精神的、社会的、自然的、传统的、现实的、国内的、国际的等等。</a:t>
            </a:r>
            <a:endParaRPr lang="en-US" altLang="zh-CN" sz="4400">
              <a:solidFill>
                <a:schemeClr val="bg1"/>
              </a:solidFill>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89635" y="746125"/>
            <a:ext cx="7559040" cy="347662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这里主要介绍那些对公共政策构 成较大影响的相关因素：</a:t>
            </a:r>
            <a:r>
              <a:rPr lang="zh-CN" altLang="en-US" sz="4400">
                <a:solidFill>
                  <a:srgbClr val="FFC000"/>
                </a:solidFill>
                <a:latin typeface="黑体" panose="02010609060101010101" charset="-122"/>
                <a:ea typeface="黑体" panose="02010609060101010101" charset="-122"/>
                <a:sym typeface="+mn-ea"/>
              </a:rPr>
              <a:t>（一）地理环境的影响</a:t>
            </a:r>
            <a:endParaRPr lang="zh-CN" altLang="en-US" sz="4400">
              <a:solidFill>
                <a:schemeClr val="bg1"/>
              </a:solidFill>
              <a:latin typeface="黑体" panose="02010609060101010101" charset="-122"/>
              <a:ea typeface="黑体" panose="02010609060101010101" charset="-122"/>
              <a:sym typeface="+mn-ea"/>
            </a:endParaRPr>
          </a:p>
          <a:p>
            <a:r>
              <a:rPr lang="zh-CN" altLang="en-US" sz="4400">
                <a:solidFill>
                  <a:schemeClr val="bg1"/>
                </a:solidFill>
                <a:latin typeface="黑体" panose="02010609060101010101" charset="-122"/>
                <a:ea typeface="黑体" panose="02010609060101010101" charset="-122"/>
                <a:sym typeface="+mn-ea"/>
              </a:rPr>
              <a:t>地理环境是指一个国家所处的地理位置和自然状况，包括地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89635" y="746125"/>
            <a:ext cx="7559040" cy="347662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形、地貌、气 候、土壤、水系、矿藏甚至人种等自然构成。地理环境是人类生存的摇篮，它与社会发展和公共政策有着极为密切的关系。</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895350" y="604520"/>
            <a:ext cx="755777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其后由文官起草，然后由政府（首相和内阁）提交的法案。同样，在</a:t>
            </a:r>
            <a:r>
              <a:rPr lang="zh-CN" altLang="en-US" sz="4000">
                <a:solidFill>
                  <a:srgbClr val="92D050"/>
                </a:solidFill>
                <a:latin typeface="黑体" panose="02010609060101010101" charset="-122"/>
                <a:ea typeface="黑体" panose="02010609060101010101" charset="-122"/>
                <a:sym typeface="+mn-ea"/>
              </a:rPr>
              <a:t>拉美</a:t>
            </a:r>
            <a:r>
              <a:rPr lang="zh-CN" altLang="en-US" sz="4000">
                <a:solidFill>
                  <a:schemeClr val="bg1"/>
                </a:solidFill>
                <a:latin typeface="黑体" panose="02010609060101010101" charset="-122"/>
                <a:ea typeface="黑体" panose="02010609060101010101" charset="-122"/>
                <a:sym typeface="+mn-ea"/>
              </a:rPr>
              <a:t>一些国家，立法机关受到行政机关的严密控制，几乎难以在独立决策的意义上行使其立法权。</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89635" y="746125"/>
            <a:ext cx="7559040" cy="347662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总而言之，地理环境作为政策环境的一个重要方面，对政策系统存在着直接 或间接的影响，这种影响并不是一时的，而是永恒的。</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866775" y="620395"/>
            <a:ext cx="7559040" cy="4154170"/>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但是，过分夸大地理环境 的作用，忽视政策系统自身的能动性，则会导致“地理环境决定论”的机械唯物 主义，所以要用辩证的观点看待两者之间的关系。</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860425"/>
            <a:ext cx="7559040" cy="2799715"/>
          </a:xfrm>
          <a:prstGeom prst="rect">
            <a:avLst/>
          </a:prstGeom>
          <a:noFill/>
        </p:spPr>
        <p:txBody>
          <a:bodyPr wrap="square" rtlCol="0">
            <a:spAutoFit/>
          </a:bodyPr>
          <a:lstStyle/>
          <a:p>
            <a:r>
              <a:rPr lang="zh-CN" altLang="en-US" sz="4400">
                <a:solidFill>
                  <a:srgbClr val="FFC000"/>
                </a:solidFill>
                <a:latin typeface="黑体" panose="02010609060101010101" charset="-122"/>
                <a:ea typeface="黑体" panose="02010609060101010101" charset="-122"/>
                <a:sym typeface="+mn-ea"/>
              </a:rPr>
              <a:t>（二）经济环境的影响</a:t>
            </a:r>
          </a:p>
          <a:p>
            <a:r>
              <a:rPr lang="zh-CN" altLang="en-US" sz="4400">
                <a:solidFill>
                  <a:schemeClr val="bg1"/>
                </a:solidFill>
                <a:latin typeface="黑体" panose="02010609060101010101" charset="-122"/>
                <a:ea typeface="黑体" panose="02010609060101010101" charset="-122"/>
                <a:sym typeface="+mn-ea"/>
              </a:rPr>
              <a:t>所谓经济环境是指对政策系统有重要影响的各种经济要素的总和。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608965"/>
            <a:ext cx="755904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主要由社 会生产力和生产关系的发展状况构成，包括生产力的结构、性质（科技发展、国 民收人、资源分配等）和生产资料的所有制形式（个人所有、集体所有、国家所 有等)。</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68985"/>
            <a:ext cx="7559040" cy="3169285"/>
          </a:xfrm>
          <a:prstGeom prst="rect">
            <a:avLst/>
          </a:prstGeom>
          <a:noFill/>
        </p:spPr>
        <p:txBody>
          <a:bodyPr wrap="square" rtlCol="0">
            <a:spAutoFit/>
          </a:bodyPr>
          <a:lstStyle/>
          <a:p>
            <a:r>
              <a:rPr lang="zh-CN" altLang="en-US" sz="4000">
                <a:solidFill>
                  <a:srgbClr val="FFC000"/>
                </a:solidFill>
                <a:latin typeface="黑体" panose="02010609060101010101" charset="-122"/>
                <a:ea typeface="黑体" panose="02010609060101010101" charset="-122"/>
                <a:sym typeface="+mn-ea"/>
              </a:rPr>
              <a:t>历史唯物主义</a:t>
            </a:r>
            <a:r>
              <a:rPr lang="zh-CN" altLang="en-US" sz="4000">
                <a:solidFill>
                  <a:schemeClr val="bg1"/>
                </a:solidFill>
                <a:latin typeface="黑体" panose="02010609060101010101" charset="-122"/>
                <a:ea typeface="黑体" panose="02010609060101010101" charset="-122"/>
                <a:sym typeface="+mn-ea"/>
              </a:rPr>
              <a:t>告诉我们，社会的经济基础决定上层建筑，同时上层建筑对经济基础也具有反作用，从而说明社会经济环境对公共政策制定具有决定性的影响。</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68985"/>
            <a:ext cx="7559040" cy="255333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无论什么性质的国家和地区，其政府决策体制、目标、职能、行为、原则、 方法等都要受到经济环境的制约。</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663575" y="679450"/>
            <a:ext cx="7817485" cy="3784600"/>
          </a:xfrm>
          <a:prstGeom prst="rect">
            <a:avLst/>
          </a:prstGeom>
          <a:noFill/>
        </p:spPr>
        <p:txBody>
          <a:bodyPr wrap="square" rtlCol="0">
            <a:spAutoFit/>
          </a:bodyPr>
          <a:lstStyle/>
          <a:p>
            <a:r>
              <a:rPr lang="zh-CN" altLang="en-US" sz="4000">
                <a:solidFill>
                  <a:srgbClr val="FFC000"/>
                </a:solidFill>
                <a:latin typeface="黑体" panose="02010609060101010101" charset="-122"/>
                <a:ea typeface="黑体" panose="02010609060101010101" charset="-122"/>
                <a:sym typeface="+mn-ea"/>
              </a:rPr>
              <a:t>（三）政治传统与政治文化的影响</a:t>
            </a:r>
          </a:p>
          <a:p>
            <a:r>
              <a:rPr lang="zh-CN" altLang="en-US" sz="4000">
                <a:solidFill>
                  <a:schemeClr val="bg1"/>
                </a:solidFill>
                <a:latin typeface="黑体" panose="02010609060101010101" charset="-122"/>
                <a:ea typeface="黑体" panose="02010609060101010101" charset="-122"/>
                <a:sym typeface="+mn-ea"/>
              </a:rPr>
              <a:t>《公共政策词典》把政治文化界定为一个民族在政治制度方面社会遗传下来的传统和行为特征的总和，包括公众对政治过程所持的态度、信念和价值观，以及由</a:t>
            </a:r>
            <a:endParaRPr lang="zh-CN" altLang="en-US" sz="4000">
              <a:solidFill>
                <a:srgbClr val="FFC000"/>
              </a:solidFill>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77875"/>
            <a:ext cx="7559040"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这些观点所产生的行为和制度。</a:t>
            </a:r>
          </a:p>
          <a:p>
            <a:r>
              <a:rPr lang="zh-CN" altLang="en-US" sz="4000">
                <a:solidFill>
                  <a:schemeClr val="bg1"/>
                </a:solidFill>
                <a:latin typeface="黑体" panose="02010609060101010101" charset="-122"/>
                <a:ea typeface="黑体" panose="02010609060101010101" charset="-122"/>
                <a:sym typeface="+mn-ea"/>
              </a:rPr>
              <a:t>它导源于政治社会化过程，是一个民族的整个历史经验， 以及公民所受的正式和非正式教育的共同产物。</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77875"/>
            <a:ext cx="7559040" cy="255333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政治文化是影响公共政策的一个重要环境因素，不同国家公共政策及其制定 过程的差异可以用政治文化的不同来解释。</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77875"/>
            <a:ext cx="7559040"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在不同政治文化氛围中，政策系统表 现出不同的特征。政治文化影响政治行为，尽管它并非绝对地支配行为，但与各种行为出现的频率和可能性直接相关。</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sp>
        <p:nvSpPr>
          <p:cNvPr id="4" name="图片占位符 3"/>
          <p:cNvSpPr>
            <a:spLocks noGrp="1"/>
          </p:cNvSpPr>
          <p:nvPr>
            <p:ph type="pic" idx="1"/>
          </p:nvPr>
        </p:nvSpPr>
        <p:spPr/>
      </p:sp>
      <p:sp>
        <p:nvSpPr>
          <p:cNvPr id="5" name="文本占位符 4"/>
          <p:cNvSpPr>
            <a:spLocks noGrp="1"/>
          </p:cNvSpPr>
          <p:nvPr>
            <p:ph type="body" sz="half" idx="2"/>
          </p:nvPr>
        </p:nvSpPr>
        <p:spPr/>
        <p:txBody>
          <a:bodyPr/>
          <a:lstStyle/>
          <a:p>
            <a:endParaRPr lang="zh-CN" altLang="en-US"/>
          </a:p>
        </p:txBody>
      </p:sp>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862330" y="952500"/>
            <a:ext cx="7419975" cy="3230245"/>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（二）行政决策机关</a:t>
            </a:r>
            <a:endParaRPr lang="zh-CN" altLang="en-US" sz="4000">
              <a:solidFill>
                <a:schemeClr val="bg1"/>
              </a:solidFill>
              <a:latin typeface="黑体" panose="02010609060101010101" charset="-122"/>
              <a:ea typeface="黑体" panose="02010609060101010101" charset="-122"/>
              <a:sym typeface="+mn-ea"/>
            </a:endParaRPr>
          </a:p>
          <a:p>
            <a:r>
              <a:rPr lang="zh-CN" altLang="en-US" sz="4000">
                <a:solidFill>
                  <a:srgbClr val="FFC000"/>
                </a:solidFill>
                <a:latin typeface="黑体" panose="02010609060101010101" charset="-122"/>
                <a:ea typeface="黑体" panose="02010609060101010101" charset="-122"/>
                <a:sym typeface="+mn-ea"/>
              </a:rPr>
              <a:t>叶海卡•德罗尔</a:t>
            </a:r>
            <a:r>
              <a:rPr lang="zh-CN" altLang="en-US" sz="4000">
                <a:solidFill>
                  <a:schemeClr val="bg1"/>
                </a:solidFill>
                <a:latin typeface="黑体" panose="02010609060101010101" charset="-122"/>
                <a:ea typeface="黑体" panose="02010609060101010101" charset="-122"/>
                <a:sym typeface="+mn-ea"/>
              </a:rPr>
              <a:t>（Yehezkel Dror)认为，行政部门对政策制定的影响在发展中国家要比在发达国家大得多，发展中国家的决策体制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572135"/>
            <a:ext cx="7559040" cy="3784600"/>
          </a:xfrm>
          <a:prstGeom prst="rect">
            <a:avLst/>
          </a:prstGeom>
          <a:noFill/>
        </p:spPr>
        <p:txBody>
          <a:bodyPr wrap="square" rtlCol="0">
            <a:spAutoFit/>
          </a:bodyPr>
          <a:lstStyle/>
          <a:p>
            <a:r>
              <a:rPr lang="zh-CN" altLang="en-US" sz="4000">
                <a:solidFill>
                  <a:srgbClr val="FFC000"/>
                </a:solidFill>
                <a:latin typeface="黑体" panose="02010609060101010101" charset="-122"/>
                <a:ea typeface="黑体" panose="02010609060101010101" charset="-122"/>
                <a:sym typeface="+mn-ea"/>
              </a:rPr>
              <a:t>（四）社会变迁的影响</a:t>
            </a:r>
            <a:endParaRPr lang="zh-CN" altLang="en-US" sz="4000">
              <a:solidFill>
                <a:schemeClr val="bg1"/>
              </a:solidFill>
              <a:latin typeface="黑体" panose="02010609060101010101" charset="-122"/>
              <a:ea typeface="黑体" panose="02010609060101010101" charset="-122"/>
              <a:sym typeface="+mn-ea"/>
            </a:endParaRPr>
          </a:p>
          <a:p>
            <a:r>
              <a:rPr lang="zh-CN" altLang="en-US" sz="4000">
                <a:solidFill>
                  <a:schemeClr val="bg1"/>
                </a:solidFill>
                <a:latin typeface="黑体" panose="02010609060101010101" charset="-122"/>
                <a:ea typeface="黑体" panose="02010609060101010101" charset="-122"/>
                <a:sym typeface="+mn-ea"/>
              </a:rPr>
              <a:t>凡社会制度（包括社会的根本制度和各种具体制度)、社会结构、社会组织、 社会人口、社会规范、哲学、宗教、文学艺术、风俗习惯等一切社会现象突发的、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572135"/>
            <a:ext cx="7559040" cy="3784600"/>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急剧的变化或渐进的、缓慢的变化都可叫做社会变迁。社会变迁是一个广义的概念，由于它不同程度地影响到社会系统的平衡，所以必然会对公共政策造成冲击。公共政策必须随者社会变迁而不</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572135"/>
            <a:ext cx="7559040" cy="255333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断地调整其政策目标与内容、执行方式和手段，坚持改革的方向，使之能跟上形势变化与发展的步伐。</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66445"/>
            <a:ext cx="7559040" cy="3169285"/>
          </a:xfrm>
          <a:prstGeom prst="rect">
            <a:avLst/>
          </a:prstGeom>
          <a:noFill/>
        </p:spPr>
        <p:txBody>
          <a:bodyPr wrap="square" rtlCol="0">
            <a:spAutoFit/>
          </a:bodyPr>
          <a:lstStyle/>
          <a:p>
            <a:r>
              <a:rPr lang="zh-CN" altLang="en-US" sz="4000">
                <a:solidFill>
                  <a:srgbClr val="FFC000"/>
                </a:solidFill>
                <a:latin typeface="黑体" panose="02010609060101010101" charset="-122"/>
                <a:ea typeface="黑体" panose="02010609060101010101" charset="-122"/>
                <a:sym typeface="+mn-ea"/>
              </a:rPr>
              <a:t>（五）国际坏境与公共政策</a:t>
            </a:r>
          </a:p>
          <a:p>
            <a:r>
              <a:rPr lang="zh-CN" altLang="en-US" sz="4000">
                <a:solidFill>
                  <a:schemeClr val="bg1"/>
                </a:solidFill>
                <a:latin typeface="黑体" panose="02010609060101010101" charset="-122"/>
                <a:ea typeface="黑体" panose="02010609060101010101" charset="-122"/>
                <a:sym typeface="+mn-ea"/>
              </a:rPr>
              <a:t>国际环境是指一个国家问题:世界各国和各地区之间的政治、经济、文化、地理等方面的关系以及其他国家之间的相互关系。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766445"/>
            <a:ext cx="7559040"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国际环境对一个国家的公共政策有着非常重要的影响。</a:t>
            </a:r>
          </a:p>
          <a:p>
            <a:r>
              <a:rPr lang="zh-CN" altLang="en-US" sz="4000">
                <a:solidFill>
                  <a:schemeClr val="bg1"/>
                </a:solidFill>
                <a:latin typeface="黑体" panose="02010609060101010101" charset="-122"/>
                <a:ea typeface="黑体" panose="02010609060101010101" charset="-122"/>
                <a:sym typeface="+mn-ea"/>
              </a:rPr>
              <a:t>一个国家所处的国际局势及所拥有的国际地位都是制定和调整内政外交政策的主要依据。</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
        <p:nvSpPr>
          <p:cNvPr id="2" name="文本框 1"/>
          <p:cNvSpPr txBox="1"/>
          <p:nvPr/>
        </p:nvSpPr>
        <p:spPr>
          <a:xfrm>
            <a:off x="792480" y="526415"/>
            <a:ext cx="7559040" cy="439991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随着科学技术的迅速发展，交通、通讯工具的不断完善，国际交往日益频繁，各国之间相互依赖的程度不断增强，国际社会呈现出错综复杂的局面，国际环境因素对各国公共政策的影响将有增无减。</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906780" y="627380"/>
            <a:ext cx="7557770" cy="4154170"/>
          </a:xfrm>
          <a:prstGeom prst="rect">
            <a:avLst/>
          </a:prstGeom>
          <a:noFill/>
        </p:spPr>
        <p:txBody>
          <a:bodyPr wrap="square" rtlCol="0">
            <a:spAutoFit/>
          </a:bodyPr>
          <a:lstStyle/>
          <a:p>
            <a:r>
              <a:rPr lang="zh-CN" altLang="en-US" sz="4400">
                <a:solidFill>
                  <a:schemeClr val="bg1"/>
                </a:solidFill>
                <a:latin typeface="黑体" panose="02010609060101010101" charset="-122"/>
                <a:ea typeface="黑体" panose="02010609060101010101" charset="-122"/>
                <a:sym typeface="+mn-ea"/>
              </a:rPr>
              <a:t>和结构一般非常简单，主要决策权都掌握在行政部门手中，利益集团由于很少能够在政治体系中独立发挥作用，所以它们很难对政策制定构成较大的影响。</a:t>
            </a:r>
            <a:endParaRPr lang="zh-CN" altLang="en-US" sz="4000">
              <a:solidFill>
                <a:schemeClr val="bg1"/>
              </a:solidFill>
              <a:latin typeface="黑体" panose="02010609060101010101" charset="-122"/>
              <a:ea typeface="黑体" panose="02010609060101010101" charset="-122"/>
              <a:sym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2230"/>
            <a:ext cx="9144000" cy="5143500"/>
          </a:xfrm>
          <a:prstGeom prst="rect">
            <a:avLst/>
          </a:prstGeom>
        </p:spPr>
      </p:pic>
      <p:sp>
        <p:nvSpPr>
          <p:cNvPr id="2" name="文本框 1"/>
          <p:cNvSpPr txBox="1"/>
          <p:nvPr/>
        </p:nvSpPr>
        <p:spPr>
          <a:xfrm>
            <a:off x="793115" y="844550"/>
            <a:ext cx="7557770" cy="3169285"/>
          </a:xfrm>
          <a:prstGeom prst="rect">
            <a:avLst/>
          </a:prstGeom>
          <a:noFill/>
        </p:spPr>
        <p:txBody>
          <a:bodyPr wrap="square" rtlCol="0">
            <a:spAutoFit/>
          </a:bodyPr>
          <a:lstStyle/>
          <a:p>
            <a:r>
              <a:rPr lang="zh-CN" altLang="en-US" sz="4000">
                <a:solidFill>
                  <a:schemeClr val="bg1"/>
                </a:solidFill>
                <a:latin typeface="黑体" panose="02010609060101010101" charset="-122"/>
                <a:ea typeface="黑体" panose="02010609060101010101" charset="-122"/>
                <a:sym typeface="+mn-ea"/>
              </a:rPr>
              <a:t>（三）行政执行机关</a:t>
            </a:r>
          </a:p>
          <a:p>
            <a:r>
              <a:rPr lang="zh-CN" altLang="en-US" sz="4000">
                <a:solidFill>
                  <a:schemeClr val="bg1"/>
                </a:solidFill>
                <a:latin typeface="黑体" panose="02010609060101010101" charset="-122"/>
                <a:ea typeface="黑体" panose="02010609060101010101" charset="-122"/>
                <a:sym typeface="+mn-ea"/>
              </a:rPr>
              <a:t>传统行政学认为，政策往往是由政府中的“政治”部门制定的，行政执行部 门只是或多或少地以自主的方式实施这些政策。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f*1_1_1"/>
  <p:tag name="KSO_WM_UNIT_TYPE" val="l_h_f"/>
  <p:tag name="KSO_WM_UNIT_INDEX" val="1_1_1"/>
  <p:tag name="KSO_WM_UNIT_CLEAR" val="1"/>
  <p:tag name="KSO_WM_UNIT_LAYERLEVEL" val="1_1_1"/>
  <p:tag name="KSO_WM_UNIT_VALUE" val="34"/>
  <p:tag name="KSO_WM_UNIT_HIGHLIGHT" val="0"/>
  <p:tag name="KSO_WM_UNIT_COMPATIBLE" val="0"/>
  <p:tag name="KSO_WM_UNIT_PRESET_TEXT_INDEX" val="4"/>
  <p:tag name="KSO_WM_UNIT_PRESET_TEXT_LEN" val="36"/>
  <p:tag name="KSO_WM_DIAGRAM_GROUP_CODE" val="l1-1"/>
  <p:tag name="KSO_WM_UNIT_FILL_FORE_SCHEMECOLOR_INDEX" val="5"/>
  <p:tag name="KSO_WM_UNIT_FILL_TYPE" val="1"/>
  <p:tag name="KSO_WM_UNIT_SHADOW_SCHEMECOLOR_INDEX" val="5"/>
  <p:tag name="KSO_WM_UNIT_TEXT_FILL_FORE_SCHEMECOLOR_INDEX" val="13"/>
  <p:tag name="KSO_WM_UNIT_TEXT_FILL_TYPE" val="1"/>
</p:tagLst>
</file>

<file path=ppt/tags/tag1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a*1_2_1"/>
  <p:tag name="KSO_WM_UNIT_TYPE" val="l_h_a"/>
  <p:tag name="KSO_WM_UNIT_INDEX" val="1_2_1"/>
  <p:tag name="KSO_WM_UNIT_CLEAR" val="1"/>
  <p:tag name="KSO_WM_UNIT_LAYERLEVEL" val="1_1_1"/>
  <p:tag name="KSO_WM_UNIT_VALUE" val="6"/>
  <p:tag name="KSO_WM_UNIT_HIGHLIGHT" val="0"/>
  <p:tag name="KSO_WM_UNIT_COMPATIBLE" val="0"/>
  <p:tag name="KSO_WM_DIAGRAM_GROUP_CODE" val="l1-1"/>
  <p:tag name="KSO_WM_UNIT_PRESET_TEXT" val="02"/>
  <p:tag name="KSO_WM_UNIT_LINE_FORE_SCHEMECOLOR_INDEX" val="14"/>
  <p:tag name="KSO_WM_UNIT_LINE_FILL_TYPE" val="2"/>
  <p:tag name="KSO_WM_UNIT_TEXT_FILL_FORE_SCHEMECOLOR_INDEX" val="14"/>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i*1_2"/>
  <p:tag name="KSO_WM_UNIT_TYPE" val="l_i"/>
  <p:tag name="KSO_WM_UNIT_INDEX" val="1_2"/>
  <p:tag name="KSO_WM_UNIT_CLEAR" val="1"/>
  <p:tag name="KSO_WM_UNIT_LAYERLEVEL" val="1_1"/>
  <p:tag name="KSO_WM_DIAGRAM_GROUP_CODE" val="l1-1"/>
  <p:tag name="KSO_WM_UNIT_FILL_FORE_SCHEMECOLOR_INDEX" val="5"/>
  <p:tag name="KSO_WM_UNIT_FILL_TYPE" val="1"/>
  <p:tag name="KSO_WM_UNIT_SHADOW_SCHEMECOLOR_INDEX" val="14"/>
  <p:tag name="KSO_WM_UNIT_TEXT_FILL_FORE_SCHEMECOLOR_INDEX" val="2"/>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a*1_1_1"/>
  <p:tag name="KSO_WM_UNIT_TYPE" val="l_h_a"/>
  <p:tag name="KSO_WM_UNIT_INDEX" val="1_1_1"/>
  <p:tag name="KSO_WM_UNIT_CLEAR" val="1"/>
  <p:tag name="KSO_WM_UNIT_LAYERLEVEL" val="1_1_1"/>
  <p:tag name="KSO_WM_UNIT_VALUE" val="6"/>
  <p:tag name="KSO_WM_UNIT_HIGHLIGHT" val="0"/>
  <p:tag name="KSO_WM_UNIT_COMPATIBLE" val="0"/>
  <p:tag name="KSO_WM_DIAGRAM_GROUP_CODE" val="l1-1"/>
  <p:tag name="KSO_WM_UNIT_PRESET_TEXT" val="01"/>
  <p:tag name="KSO_WM_UNIT_LINE_FORE_SCHEMECOLOR_INDEX" val="14"/>
  <p:tag name="KSO_WM_UNIT_LINE_FILL_TYPE" val="2"/>
  <p:tag name="KSO_WM_UNIT_TEXT_FILL_FORE_SCHEMECOLOR_INDEX" val="14"/>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007_3*i*1"/>
  <p:tag name="KSO_WM_TEMPLATE_CATEGORY" val="diagram"/>
  <p:tag name="KSO_WM_TEMPLATE_INDEX" val="160007"/>
  <p:tag name="KSO_WM_UNIT_INDEX" val="1"/>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f*1_2_1"/>
  <p:tag name="KSO_WM_UNIT_TYPE" val="l_h_f"/>
  <p:tag name="KSO_WM_UNIT_INDEX" val="1_2_1"/>
  <p:tag name="KSO_WM_UNIT_CLEAR" val="1"/>
  <p:tag name="KSO_WM_UNIT_LAYERLEVEL" val="1_1_1"/>
  <p:tag name="KSO_WM_UNIT_VALUE" val="34"/>
  <p:tag name="KSO_WM_UNIT_HIGHLIGHT" val="0"/>
  <p:tag name="KSO_WM_UNIT_COMPATIBLE" val="0"/>
  <p:tag name="KSO_WM_UNIT_PRESET_TEXT_INDEX" val="4"/>
  <p:tag name="KSO_WM_UNIT_PRESET_TEXT_LEN" val="36"/>
  <p:tag name="KSO_WM_DIAGRAM_GROUP_CODE" val="l1-1"/>
  <p:tag name="KSO_WM_UNIT_FILL_FORE_SCHEMECOLOR_INDEX" val="6"/>
  <p:tag name="KSO_WM_UNIT_FILL_TYPE" val="1"/>
  <p:tag name="KSO_WM_UNIT_SHADOW_SCHEMECOLOR_INDEX" val="5"/>
  <p:tag name="KSO_WM_UNIT_TEXT_FILL_FORE_SCHEMECOLOR_INDEX" val="13"/>
  <p:tag name="KSO_WM_UNIT_TEXT_FILL_TYPE" val="1"/>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007_3*i*7"/>
  <p:tag name="KSO_WM_TEMPLATE_CATEGORY" val="diagram"/>
  <p:tag name="KSO_WM_TEMPLATE_INDEX" val="160007"/>
  <p:tag name="KSO_WM_UNIT_INDEX" val="7"/>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f*1_3_1"/>
  <p:tag name="KSO_WM_UNIT_TYPE" val="l_h_f"/>
  <p:tag name="KSO_WM_UNIT_INDEX" val="1_3_1"/>
  <p:tag name="KSO_WM_UNIT_CLEAR" val="1"/>
  <p:tag name="KSO_WM_UNIT_LAYERLEVEL" val="1_1_1"/>
  <p:tag name="KSO_WM_UNIT_VALUE" val="34"/>
  <p:tag name="KSO_WM_UNIT_HIGHLIGHT" val="0"/>
  <p:tag name="KSO_WM_UNIT_COMPATIBLE" val="0"/>
  <p:tag name="KSO_WM_UNIT_PRESET_TEXT_INDEX" val="4"/>
  <p:tag name="KSO_WM_UNIT_PRESET_TEXT_LEN" val="36"/>
  <p:tag name="KSO_WM_DIAGRAM_GROUP_CODE" val="l1-1"/>
  <p:tag name="KSO_WM_UNIT_FILL_FORE_SCHEMECOLOR_INDEX" val="7"/>
  <p:tag name="KSO_WM_UNIT_FILL_TYPE" val="1"/>
  <p:tag name="KSO_WM_UNIT_SHADOW_SCHEMECOLOR_INDEX" val="5"/>
  <p:tag name="KSO_WM_UNIT_TEXT_FILL_FORE_SCHEMECOLOR_INDEX" val="13"/>
  <p:tag name="KSO_WM_UNIT_TEXT_FILL_TYPE" val="1"/>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007_3*i*13"/>
  <p:tag name="KSO_WM_TEMPLATE_CATEGORY" val="diagram"/>
  <p:tag name="KSO_WM_TEMPLATE_INDEX" val="160007"/>
  <p:tag name="KSO_WM_UNIT_INDEX" val="13"/>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i*1_4"/>
  <p:tag name="KSO_WM_UNIT_TYPE" val="l_i"/>
  <p:tag name="KSO_WM_UNIT_INDEX" val="1_4"/>
  <p:tag name="KSO_WM_UNIT_CLEAR" val="1"/>
  <p:tag name="KSO_WM_UNIT_LAYERLEVEL" val="1_1"/>
  <p:tag name="KSO_WM_DIAGRAM_GROUP_CODE" val="l1-1"/>
  <p:tag name="KSO_WM_UNIT_FILL_FORE_SCHEMECOLOR_INDEX" val="7"/>
  <p:tag name="KSO_WM_UNIT_FILL_TYPE" val="1"/>
  <p:tag name="KSO_WM_UNIT_SHADOW_SCHEMECOLOR_INDEX" val="14"/>
  <p:tag name="KSO_WM_UNIT_TEXT_FILL_FORE_SCHEMECOLOR_INDEX" val="2"/>
  <p:tag name="KSO_WM_UNIT_TEXT_FILL_TYPE" val="1"/>
</p:tagLst>
</file>

<file path=ppt/tags/tag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h_a*1_3_1"/>
  <p:tag name="KSO_WM_UNIT_TYPE" val="l_h_a"/>
  <p:tag name="KSO_WM_UNIT_INDEX" val="1_3_1"/>
  <p:tag name="KSO_WM_UNIT_CLEAR" val="1"/>
  <p:tag name="KSO_WM_UNIT_LAYERLEVEL" val="1_1_1"/>
  <p:tag name="KSO_WM_UNIT_VALUE" val="6"/>
  <p:tag name="KSO_WM_UNIT_HIGHLIGHT" val="0"/>
  <p:tag name="KSO_WM_UNIT_COMPATIBLE" val="0"/>
  <p:tag name="KSO_WM_DIAGRAM_GROUP_CODE" val="l1-1"/>
  <p:tag name="KSO_WM_UNIT_PRESET_TEXT" val="03"/>
  <p:tag name="KSO_WM_UNIT_LINE_FORE_SCHEMECOLOR_INDEX" val="14"/>
  <p:tag name="KSO_WM_UNIT_LINE_FILL_TYPE" val="2"/>
  <p:tag name="KSO_WM_UNIT_TEXT_FILL_FORE_SCHEMECOLOR_INDEX" val="14"/>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7"/>
  <p:tag name="KSO_WM_TAG_VERSION" val="1.0"/>
  <p:tag name="KSO_WM_BEAUTIFY_FLAG" val="#wm#"/>
  <p:tag name="KSO_WM_UNIT_ID" val="diagram160007_3*l_i*1_3"/>
  <p:tag name="KSO_WM_UNIT_TYPE" val="l_i"/>
  <p:tag name="KSO_WM_UNIT_INDEX" val="1_3"/>
  <p:tag name="KSO_WM_UNIT_CLEAR" val="1"/>
  <p:tag name="KSO_WM_UNIT_LAYERLEVEL" val="1_1"/>
  <p:tag name="KSO_WM_DIAGRAM_GROUP_CODE" val="l1-1"/>
  <p:tag name="KSO_WM_UNIT_FILL_FORE_SCHEMECOLOR_INDEX" val="6"/>
  <p:tag name="KSO_WM_UNIT_FILL_TYPE" val="1"/>
  <p:tag name="KSO_WM_UNIT_SHADOW_SCHEMECOLOR_INDEX" val="14"/>
  <p:tag name="KSO_WM_UNIT_TEXT_FILL_FORE_SCHEMECOLOR_INDEX" val="2"/>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2446</Words>
  <Application>Microsoft Office PowerPoint</Application>
  <PresentationFormat>全屏显示(16:9)</PresentationFormat>
  <Paragraphs>143</Paragraphs>
  <Slides>75</Slides>
  <Notes>0</Notes>
  <HiddenSlides>0</HiddenSlides>
  <MMClips>0</MMClips>
  <ScaleCrop>false</ScaleCrop>
  <HeadingPairs>
    <vt:vector size="4" baseType="variant">
      <vt:variant>
        <vt:lpstr>主题</vt:lpstr>
      </vt:variant>
      <vt:variant>
        <vt:i4>1</vt:i4>
      </vt:variant>
      <vt:variant>
        <vt:lpstr>幻灯片标题</vt:lpstr>
      </vt:variant>
      <vt:variant>
        <vt:i4>75</vt:i4>
      </vt:variant>
    </vt:vector>
  </HeadingPairs>
  <TitlesOfParts>
    <vt:vector size="76"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123</cp:lastModifiedBy>
  <cp:revision>13</cp:revision>
  <dcterms:created xsi:type="dcterms:W3CDTF">2016-09-21T01:56:00Z</dcterms:created>
  <dcterms:modified xsi:type="dcterms:W3CDTF">2018-08-12T13:39:09Z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